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03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377BE-8206-47B5-BB45-7316D67CEC53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61246-4AF3-4B13-8AB5-F948A9D91EE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61246-4AF3-4B13-8AB5-F948A9D91EE4}" type="slidenum">
              <a:rPr lang="ru-RU" smtClean="0"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Cambria" pitchFamily="18" charset="0"/>
              </a:rPr>
              <a:t>Презентация</a:t>
            </a:r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r>
              <a:rPr lang="ru-RU" sz="4000" dirty="0" smtClean="0">
                <a:latin typeface="Cambria" pitchFamily="18" charset="0"/>
              </a:rPr>
              <a:t>Объяснительно-иллюстративный</a:t>
            </a:r>
            <a:br>
              <a:rPr lang="ru-RU" sz="4000" dirty="0" smtClean="0">
                <a:latin typeface="Cambria" pitchFamily="18" charset="0"/>
              </a:rPr>
            </a:br>
            <a:r>
              <a:rPr lang="ru-RU" sz="4000" dirty="0" smtClean="0">
                <a:latin typeface="Cambria" pitchFamily="18" charset="0"/>
              </a:rPr>
              <a:t>метод обучения</a:t>
            </a:r>
            <a:endParaRPr lang="ru-RU" sz="4000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5143512"/>
            <a:ext cx="4057656" cy="104299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400" dirty="0" smtClean="0"/>
              <a:t>Преподаватель спец дисциплин</a:t>
            </a:r>
          </a:p>
          <a:p>
            <a:pPr algn="r"/>
            <a:r>
              <a:rPr lang="ru-RU" sz="1400" dirty="0" smtClean="0"/>
              <a:t> по специальности: </a:t>
            </a:r>
          </a:p>
          <a:p>
            <a:pPr algn="r"/>
            <a:r>
              <a:rPr lang="ru-RU" sz="1400" dirty="0" smtClean="0"/>
              <a:t>54.02.01. Дизайн (по отраслям)</a:t>
            </a:r>
          </a:p>
          <a:p>
            <a:pPr algn="r"/>
            <a:r>
              <a:rPr lang="ru-RU" sz="1400" dirty="0" smtClean="0"/>
              <a:t>Григорьева Анна Петровна</a:t>
            </a:r>
            <a:endParaRPr lang="ru-RU" sz="1400" dirty="0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я мегистратура\1 курс\2 сессия\педагогика\37959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7858180" cy="5678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моя мегистратура\1 курс\2 сессия\педагогика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917" y="1357298"/>
            <a:ext cx="801657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При использовании разнообразных средств,    деятельность </a:t>
            </a:r>
            <a:r>
              <a:rPr lang="ru-RU" sz="2400" dirty="0" smtClean="0"/>
              <a:t>учащихся остается той же — восприятие, осмысление, запоминание.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Без этого метода нельзя обеспечить ни одного целенаправленного действия ученика. Такое действие всегда опирается на какой-то минимум знаний о целях, порядке и объекте действия.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Объяснительно-иллюстративный метод обучения 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(информационно-рецептивный)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854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Метод, при котором учащиеся получают знания на лекции, из учебной или методической литературы, через экранное пособие в «готовом» виде. Воспринимая и осмысливая факты, оценки, выводы, студенты остаются в рамках репродуктивного (воспроизводящего) мышления. </a:t>
            </a:r>
          </a:p>
          <a:p>
            <a:pPr indent="0" algn="ctr">
              <a:spcBef>
                <a:spcPts val="0"/>
              </a:spcBef>
              <a:buNone/>
            </a:pPr>
            <a:endParaRPr lang="ru-RU" sz="2000" i="1" dirty="0" smtClean="0"/>
          </a:p>
          <a:p>
            <a:pPr indent="0" algn="ctr">
              <a:spcBef>
                <a:spcPts val="0"/>
              </a:spcBef>
              <a:buNone/>
            </a:pPr>
            <a:r>
              <a:rPr lang="ru-RU" sz="1800" i="1" dirty="0" smtClean="0"/>
              <a:t>В </a:t>
            </a:r>
            <a:r>
              <a:rPr lang="ru-RU" sz="1800" i="1" dirty="0" smtClean="0"/>
              <a:t>колледже</a:t>
            </a:r>
            <a:r>
              <a:rPr lang="ru-RU" sz="1800" i="1" dirty="0" smtClean="0"/>
              <a:t> </a:t>
            </a:r>
            <a:r>
              <a:rPr lang="ru-RU" sz="1800" i="1" dirty="0" smtClean="0"/>
              <a:t>данный метод находит самое широкое применение для передачи большого массива </a:t>
            </a:r>
            <a:r>
              <a:rPr lang="ru-RU" sz="1800" i="1" dirty="0" smtClean="0"/>
              <a:t>информации при изучении спец дисциплин по специальности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sz="1800" i="1" dirty="0" smtClean="0"/>
              <a:t>54.02.01. Дизайн(по отраслям).</a:t>
            </a:r>
            <a:endParaRPr lang="ru-RU" sz="1800" i="1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 урока: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знакомство с готовыми знаниями</a:t>
            </a:r>
          </a:p>
          <a:p>
            <a:pPr algn="ctr">
              <a:buNone/>
            </a:pPr>
            <a:r>
              <a:rPr lang="ru-RU" dirty="0" smtClean="0"/>
              <a:t> и образцами деятельности.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Задачи преподавателя:</a:t>
            </a:r>
          </a:p>
          <a:p>
            <a:pPr>
              <a:buFontTx/>
              <a:buChar char="-"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разъяснить</a:t>
            </a:r>
          </a:p>
          <a:p>
            <a:pPr algn="ctr">
              <a:buNone/>
            </a:pPr>
            <a:r>
              <a:rPr lang="ru-RU" dirty="0" smtClean="0"/>
              <a:t>добиться восприятия</a:t>
            </a:r>
          </a:p>
          <a:p>
            <a:pPr algn="ctr">
              <a:buNone/>
            </a:pPr>
            <a:r>
              <a:rPr lang="ru-RU" dirty="0" smtClean="0"/>
              <a:t>добиться понимания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785794"/>
            <a:ext cx="821537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7929618" cy="5715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pc="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ПРЕПОДАВАТЕЛЬ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1714512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УСТНОЕ СЛОВО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(рассказ, </a:t>
            </a:r>
          </a:p>
          <a:p>
            <a:pPr algn="ctr"/>
            <a:r>
              <a:rPr lang="ru-RU" dirty="0" smtClean="0"/>
              <a:t>лекция,</a:t>
            </a:r>
          </a:p>
          <a:p>
            <a:pPr algn="ctr"/>
            <a:r>
              <a:rPr lang="ru-RU" dirty="0" smtClean="0"/>
              <a:t>объяснение)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857364"/>
            <a:ext cx="1714512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ПЕЧАТНОЕ СЛОВО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(учебник, дополнительные пособия)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857364"/>
            <a:ext cx="2071702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НАГЛЯДНЫЕ СРЕДСТВА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(картины, схемы, </a:t>
            </a:r>
            <a:r>
              <a:rPr lang="ru-RU" dirty="0" smtClean="0"/>
              <a:t>кино, </a:t>
            </a:r>
            <a:r>
              <a:rPr lang="ru-RU" dirty="0" smtClean="0"/>
              <a:t>макеты и натуральные объекты в </a:t>
            </a:r>
            <a:r>
              <a:rPr lang="ru-RU" dirty="0" smtClean="0"/>
              <a:t>кабинете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1857364"/>
            <a:ext cx="1785950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ДЕМОНСТРАЦИЯ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(практически показывает способ деятельности)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071934" y="5786454"/>
            <a:ext cx="785818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5179223" y="167876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 rot="5400000">
            <a:off x="3107521" y="167876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7608116" y="1678770"/>
            <a:ext cx="35718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4" idx="0"/>
          </p:cNvCxnSpPr>
          <p:nvPr/>
        </p:nvCxnSpPr>
        <p:spPr>
          <a:xfrm rot="5400000">
            <a:off x="1107257" y="167876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Соединительная линия уступом 77"/>
          <p:cNvCxnSpPr>
            <a:stCxn id="4" idx="2"/>
            <a:endCxn id="10" idx="0"/>
          </p:cNvCxnSpPr>
          <p:nvPr/>
        </p:nvCxnSpPr>
        <p:spPr>
          <a:xfrm rot="16200000" flipH="1">
            <a:off x="2553876" y="3875487"/>
            <a:ext cx="642942" cy="31789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Соединительная линия уступом 81"/>
          <p:cNvCxnSpPr>
            <a:stCxn id="6" idx="2"/>
            <a:endCxn id="10" idx="0"/>
          </p:cNvCxnSpPr>
          <p:nvPr/>
        </p:nvCxnSpPr>
        <p:spPr>
          <a:xfrm rot="16200000" flipH="1">
            <a:off x="3554008" y="4875619"/>
            <a:ext cx="642942" cy="117872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Соединительная линия уступом 84"/>
          <p:cNvCxnSpPr>
            <a:stCxn id="7" idx="2"/>
            <a:endCxn id="10" idx="0"/>
          </p:cNvCxnSpPr>
          <p:nvPr/>
        </p:nvCxnSpPr>
        <p:spPr>
          <a:xfrm rot="5400000">
            <a:off x="4643438" y="4964917"/>
            <a:ext cx="642942" cy="100013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Соединительная линия уступом 87"/>
          <p:cNvCxnSpPr>
            <a:stCxn id="8" idx="2"/>
            <a:endCxn id="10" idx="0"/>
          </p:cNvCxnSpPr>
          <p:nvPr/>
        </p:nvCxnSpPr>
        <p:spPr>
          <a:xfrm rot="5400000">
            <a:off x="5786446" y="3821909"/>
            <a:ext cx="642942" cy="32861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571612"/>
            <a:ext cx="821537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571472" y="1643050"/>
            <a:ext cx="7929618" cy="57150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spc="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071934" y="857232"/>
            <a:ext cx="78581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642388"/>
            <a:ext cx="1714512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слушает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714752"/>
            <a:ext cx="1714512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смотрит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642388"/>
            <a:ext cx="1714512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ощупывает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3713957"/>
            <a:ext cx="1785950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читает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321041" y="246379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 rot="5400000">
            <a:off x="1714480" y="300037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3857622" y="3000371"/>
            <a:ext cx="1428757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786314" y="2642388"/>
            <a:ext cx="1714512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наблюдает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3714752"/>
            <a:ext cx="1785950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анализирует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6000762" y="3000370"/>
            <a:ext cx="1428757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6929454" y="2643182"/>
            <a:ext cx="1714512" cy="643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запоминает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5465769" y="246379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23" idx="0"/>
          </p:cNvCxnSpPr>
          <p:nvPr/>
        </p:nvCxnSpPr>
        <p:spPr>
          <a:xfrm rot="5400000">
            <a:off x="7608115" y="246458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7" idx="0"/>
          </p:cNvCxnSpPr>
          <p:nvPr/>
        </p:nvCxnSpPr>
        <p:spPr>
          <a:xfrm rot="5400000">
            <a:off x="1179096" y="2464190"/>
            <a:ext cx="356393" cy="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29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Развитие технологий дает больше возможностей для осуществления объяснительно-иллюстративного метода обучения.</a:t>
            </a:r>
            <a:endParaRPr lang="ru-RU" sz="2800" dirty="0"/>
          </a:p>
        </p:txBody>
      </p:sp>
      <p:pic>
        <p:nvPicPr>
          <p:cNvPr id="1026" name="Picture 2" descr="C:\моя мегистратура\1 курс\2 сессия\педагогика\istockphoto-97786118-612x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6978" y="3000372"/>
            <a:ext cx="457852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я мегистратура\1 курс\2 сессия\педагогика\1512314963_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928669"/>
            <a:ext cx="7572428" cy="5679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моя мегистратура\1 курс\2 сессия\педагогика\29682469_93cb1beea0f2907e5f6971529d7f2a1c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1000108"/>
            <a:ext cx="7786743" cy="545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моя мегистратура\1 курс\2 сессия\педагогика\1323874637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664" y="1285860"/>
            <a:ext cx="8083302" cy="4796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140</TotalTime>
  <Words>216</Words>
  <Application>Microsoft Office PowerPoint</Application>
  <PresentationFormat>Экран (4:3)</PresentationFormat>
  <Paragraphs>84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Cambria</vt:lpstr>
      <vt:lpstr>Georgia</vt:lpstr>
      <vt:lpstr>Trebuchet MS</vt:lpstr>
      <vt:lpstr>Wingdings 2</vt:lpstr>
      <vt:lpstr>Городская</vt:lpstr>
      <vt:lpstr>Презентация Объяснительно-иллюстративный метод обучения</vt:lpstr>
      <vt:lpstr>Объяснительно-иллюстративный метод обучения  (информационно-рецептивный)</vt:lpstr>
      <vt:lpstr>Презентация PowerPoint</vt:lpstr>
      <vt:lpstr>Презентация PowerPoint</vt:lpstr>
      <vt:lpstr>СТУДЕНТ</vt:lpstr>
      <vt:lpstr>Развитие технологий дает больше возможностей для осуществления объяснительно-иллюстративного метода обучения.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Объяснительно-иллюстративный метод</dc:title>
  <cp:lastModifiedBy>anna</cp:lastModifiedBy>
  <cp:revision>32</cp:revision>
  <dcterms:modified xsi:type="dcterms:W3CDTF">2019-10-11T21:20:01Z</dcterms:modified>
</cp:coreProperties>
</file>