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5" r:id="rId7"/>
    <p:sldId id="266" r:id="rId8"/>
    <p:sldId id="267" r:id="rId9"/>
    <p:sldId id="271" r:id="rId10"/>
    <p:sldId id="261" r:id="rId11"/>
    <p:sldId id="263" r:id="rId12"/>
    <p:sldId id="264" r:id="rId13"/>
    <p:sldId id="269" r:id="rId14"/>
    <p:sldId id="270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66730"/>
          </a:xfrm>
        </p:spPr>
        <p:txBody>
          <a:bodyPr>
            <a:noAutofit/>
          </a:bodyPr>
          <a:lstStyle/>
          <a:p>
            <a:r>
              <a:rPr lang="ru-RU" sz="9600" dirty="0">
                <a:solidFill>
                  <a:srgbClr val="FF0000"/>
                </a:solidFill>
              </a:rPr>
              <a:t>Применение электролиза</a:t>
            </a:r>
          </a:p>
        </p:txBody>
      </p:sp>
    </p:spTree>
    <p:extLst>
      <p:ext uri="{BB962C8B-B14F-4D97-AF65-F5344CB8AC3E}">
        <p14:creationId xmlns:p14="http://schemas.microsoft.com/office/powerpoint/2010/main" xmlns="" val="379810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Промышленный способ получения алюминия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034680" cy="36290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Из </a:t>
            </a:r>
            <a:r>
              <a:rPr lang="en-US" dirty="0"/>
              <a:t>Al</a:t>
            </a:r>
            <a:r>
              <a:rPr lang="en-US" sz="1800" dirty="0"/>
              <a:t>2</a:t>
            </a:r>
            <a:r>
              <a:rPr lang="en-US" sz="3200" dirty="0"/>
              <a:t>O</a:t>
            </a:r>
            <a:r>
              <a:rPr lang="en-US" sz="1800" dirty="0"/>
              <a:t>3</a:t>
            </a:r>
            <a:r>
              <a:rPr lang="en-US" sz="3200" dirty="0"/>
              <a:t> </a:t>
            </a:r>
            <a:r>
              <a:rPr lang="ru-RU" sz="3200" dirty="0"/>
              <a:t>при электролизе получают чистый алюминий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772816"/>
            <a:ext cx="5554960" cy="4320480"/>
          </a:xfrm>
        </p:spPr>
      </p:pic>
    </p:spTree>
    <p:extLst>
      <p:ext uri="{BB962C8B-B14F-4D97-AF65-F5344CB8AC3E}">
        <p14:creationId xmlns:p14="http://schemas.microsoft.com/office/powerpoint/2010/main" xmlns="" val="421055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179512" y="476673"/>
            <a:ext cx="8964488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>
                <a:solidFill>
                  <a:srgbClr val="FFFF00"/>
                </a:solidFill>
              </a:rPr>
              <a:t>При электролизе получаются очень чистые вещества, лишенные примесей</a:t>
            </a:r>
          </a:p>
        </p:txBody>
      </p:sp>
    </p:spTree>
    <p:extLst>
      <p:ext uri="{BB962C8B-B14F-4D97-AF65-F5344CB8AC3E}">
        <p14:creationId xmlns:p14="http://schemas.microsoft.com/office/powerpoint/2010/main" xmlns="" val="284140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Очистка сточных вод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Путем электролиза очищают сточные воды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799333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9289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D46517C-C3D4-4667-A1E9-9D5D91ED8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Электролиз применяется в медицине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97E02E7-D7C7-434F-A8F3-C7B07AA4AE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700809"/>
            <a:ext cx="4038600" cy="7920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400" dirty="0" smtClean="0"/>
              <a:t>Электрофорез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0506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1.	устраняет болевой синдром;</a:t>
            </a:r>
          </a:p>
          <a:p>
            <a:pPr marL="0" indent="0">
              <a:buNone/>
            </a:pPr>
            <a:r>
              <a:rPr lang="ru-RU" dirty="0"/>
              <a:t>2.	производит успокаивающее действие;</a:t>
            </a:r>
          </a:p>
          <a:p>
            <a:pPr marL="0" indent="0">
              <a:buNone/>
            </a:pPr>
            <a:r>
              <a:rPr lang="ru-RU" dirty="0"/>
              <a:t>3.	ускоряет процесс регенерации тканей;</a:t>
            </a:r>
          </a:p>
          <a:p>
            <a:pPr marL="0" indent="0">
              <a:buNone/>
            </a:pPr>
            <a:r>
              <a:rPr lang="ru-RU" dirty="0"/>
              <a:t>4.	стимулирует выработку биологически активных веществ (например, витамины, микроэлементы, гормоны);</a:t>
            </a:r>
          </a:p>
          <a:p>
            <a:pPr marL="0" indent="0">
              <a:buNone/>
            </a:pPr>
            <a:r>
              <a:rPr lang="ru-RU" dirty="0"/>
              <a:t>5.	активирует защитные силы организма.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4392488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024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99D713-22F2-40A2-B39F-51DEFD9CE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Применение электролиза на </a:t>
            </a:r>
            <a:r>
              <a:rPr lang="en-US" dirty="0" smtClean="0"/>
              <a:t>“</a:t>
            </a:r>
            <a:r>
              <a:rPr lang="ru-RU" dirty="0" err="1" smtClean="0"/>
              <a:t>РусВиниле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D030949-3607-4E50-A696-915CB64ED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«</a:t>
            </a:r>
            <a:r>
              <a:rPr lang="ru-RU" dirty="0" err="1"/>
              <a:t>РусВинил</a:t>
            </a:r>
            <a:r>
              <a:rPr lang="ru-RU" dirty="0"/>
              <a:t>» производит два типа ПВХ – суспензионный и эмульсионный.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1822" y="3086991"/>
            <a:ext cx="5412369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002" y="2879724"/>
            <a:ext cx="4244962" cy="3501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9208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rgbClr val="03D4A8"/>
            </a:gs>
            <a:gs pos="18000">
              <a:srgbClr val="21D6E0"/>
            </a:gs>
            <a:gs pos="97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Вывод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Электролиз – это важный процесс. С его помощью человек может получать активные металлы, чистые газы, смог увеличить срок жизни многих металлических изделий, нанося защитные покрытия, а также создавать сложные металлические формы. Данный процесс высоко востребован в современной промышленности, что обеспечивает развитие учения о нём.</a:t>
            </a:r>
          </a:p>
          <a:p>
            <a:pPr marL="0" indent="0">
              <a:buNone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1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B0F0"/>
                </a:solidFill>
              </a:rPr>
              <a:t>Спасибо за внимание!</a:t>
            </a:r>
            <a:endParaRPr lang="ru-RU" sz="6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62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Цели и задачи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4400" dirty="0"/>
              <a:t>Понятие </a:t>
            </a:r>
            <a:r>
              <a:rPr lang="ru-RU" sz="4400" dirty="0" smtClean="0"/>
              <a:t>электролиза</a:t>
            </a:r>
            <a:endParaRPr lang="ru-RU" sz="4400" dirty="0"/>
          </a:p>
          <a:p>
            <a:pPr marL="514350" indent="-514350">
              <a:buFont typeface="+mj-lt"/>
              <a:buAutoNum type="arabicPeriod"/>
            </a:pPr>
            <a:r>
              <a:rPr lang="ru-RU" sz="4400" dirty="0"/>
              <a:t>Особенности электролиза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400" dirty="0"/>
              <a:t>Применение электролиза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400" dirty="0"/>
              <a:t>Вывод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359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rgbClr val="FFFF00"/>
                </a:solidFill>
              </a:rPr>
              <a:t>Электролиз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>
                <a:solidFill>
                  <a:srgbClr val="FFFF00"/>
                </a:solidFill>
              </a:rPr>
              <a:t>Что такое электрохимия?</a:t>
            </a:r>
          </a:p>
        </p:txBody>
      </p:sp>
    </p:spTree>
    <p:extLst>
      <p:ext uri="{BB962C8B-B14F-4D97-AF65-F5344CB8AC3E}">
        <p14:creationId xmlns:p14="http://schemas.microsoft.com/office/powerpoint/2010/main" xmlns="" val="104657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rgbClr val="FFFF00"/>
                </a:solidFill>
              </a:rPr>
              <a:t>Электрохимия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Электрохимия исследует процессы окисления и восстановления, протекающие на пространственно-разделённых электродах, перенос ионов и электронов.</a:t>
            </a:r>
          </a:p>
        </p:txBody>
      </p:sp>
    </p:spTree>
    <p:extLst>
      <p:ext uri="{BB962C8B-B14F-4D97-AF65-F5344CB8AC3E}">
        <p14:creationId xmlns:p14="http://schemas.microsoft.com/office/powerpoint/2010/main" xmlns="" val="97416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69776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Электролиз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Это </a:t>
            </a:r>
            <a:r>
              <a:rPr lang="ru-RU" dirty="0" err="1">
                <a:solidFill>
                  <a:srgbClr val="FFFF00"/>
                </a:solidFill>
              </a:rPr>
              <a:t>окислительно</a:t>
            </a:r>
            <a:r>
              <a:rPr lang="ru-RU" dirty="0">
                <a:solidFill>
                  <a:srgbClr val="FFFF00"/>
                </a:solidFill>
              </a:rPr>
              <a:t>-восстановительный процесс, протекающий на электродах при прохождении постоянного электрического тока через раствор или расплав электролита.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1412776"/>
            <a:ext cx="4244280" cy="4896544"/>
          </a:xfrm>
        </p:spPr>
      </p:pic>
    </p:spTree>
    <p:extLst>
      <p:ext uri="{BB962C8B-B14F-4D97-AF65-F5344CB8AC3E}">
        <p14:creationId xmlns:p14="http://schemas.microsoft.com/office/powerpoint/2010/main" xmlns="" val="140036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EB280D-373B-4F0C-A0F8-64D686D41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Закон Фарадея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27584" y="1916832"/>
            <a:ext cx="3228304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sz="half" idx="2"/>
          </p:nvPr>
        </p:nvSpPr>
        <p:spPr>
          <a:xfrm>
            <a:off x="3995936" y="1600201"/>
            <a:ext cx="4690864" cy="4061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Масса вещества, выделившегося на электроде за время при прохождении электрического тока, пропорциональна силе тока и времени, где - электрохимический эквивалент вещества.</a:t>
            </a:r>
          </a:p>
        </p:txBody>
      </p:sp>
    </p:spTree>
    <p:extLst>
      <p:ext uri="{BB962C8B-B14F-4D97-AF65-F5344CB8AC3E}">
        <p14:creationId xmlns:p14="http://schemas.microsoft.com/office/powerpoint/2010/main" xmlns="" val="146543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88217CC-122F-411B-BB92-4FF093D03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электролиза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089BFDB-0D84-449D-99D7-E9740691BA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500" dirty="0">
                <a:latin typeface="Times New Roman"/>
                <a:ea typeface="Calibri"/>
                <a:cs typeface="Times New Roman"/>
              </a:rPr>
              <a:t>Электролиз расплавов солей</a:t>
            </a:r>
            <a:endParaRPr lang="ru-RU" sz="35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3500" dirty="0" err="1">
                <a:latin typeface="Times New Roman"/>
                <a:ea typeface="Calibri"/>
                <a:cs typeface="Times New Roman"/>
              </a:rPr>
              <a:t>NaCl</a:t>
            </a:r>
            <a:r>
              <a:rPr lang="ru-RU" sz="3500" dirty="0">
                <a:latin typeface="Times New Roman"/>
                <a:ea typeface="Calibri"/>
                <a:cs typeface="Times New Roman"/>
              </a:rPr>
              <a:t> = </a:t>
            </a:r>
            <a:r>
              <a:rPr lang="ru-RU" sz="3500" dirty="0" err="1">
                <a:latin typeface="Times New Roman"/>
                <a:ea typeface="Calibri"/>
                <a:cs typeface="Times New Roman"/>
              </a:rPr>
              <a:t>Na</a:t>
            </a:r>
            <a:r>
              <a:rPr lang="ru-RU" sz="3500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ru-RU" sz="3500" dirty="0">
                <a:latin typeface="Times New Roman"/>
                <a:ea typeface="Calibri"/>
                <a:cs typeface="Times New Roman"/>
              </a:rPr>
              <a:t> + </a:t>
            </a:r>
            <a:r>
              <a:rPr lang="ru-RU" sz="3500" dirty="0" err="1">
                <a:latin typeface="Times New Roman"/>
                <a:ea typeface="Calibri"/>
                <a:cs typeface="Times New Roman"/>
              </a:rPr>
              <a:t>Cl</a:t>
            </a:r>
            <a:r>
              <a:rPr lang="ru-RU" sz="3500" baseline="30000" dirty="0">
                <a:latin typeface="Times New Roman"/>
                <a:ea typeface="Calibri"/>
                <a:cs typeface="Times New Roman"/>
              </a:rPr>
              <a:t>-</a:t>
            </a:r>
            <a:endParaRPr lang="ru-RU" sz="35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3500" dirty="0">
                <a:latin typeface="Times New Roman"/>
                <a:ea typeface="Calibri"/>
                <a:cs typeface="Times New Roman"/>
              </a:rPr>
              <a:t>Катод(-): </a:t>
            </a:r>
            <a:r>
              <a:rPr lang="ru-RU" sz="3500" dirty="0" err="1">
                <a:latin typeface="Times New Roman"/>
                <a:ea typeface="Calibri"/>
                <a:cs typeface="Times New Roman"/>
              </a:rPr>
              <a:t>Na</a:t>
            </a:r>
            <a:r>
              <a:rPr lang="ru-RU" sz="3500" baseline="30000" dirty="0">
                <a:latin typeface="Times New Roman"/>
                <a:ea typeface="Calibri"/>
                <a:cs typeface="Times New Roman"/>
              </a:rPr>
              <a:t>+</a:t>
            </a:r>
            <a:r>
              <a:rPr lang="ru-RU" sz="3500" dirty="0">
                <a:latin typeface="Times New Roman"/>
                <a:ea typeface="Calibri"/>
                <a:cs typeface="Times New Roman"/>
              </a:rPr>
              <a:t> + 1е = </a:t>
            </a:r>
            <a:r>
              <a:rPr lang="ru-RU" sz="3500" dirty="0" err="1">
                <a:latin typeface="Times New Roman"/>
                <a:ea typeface="Calibri"/>
                <a:cs typeface="Times New Roman"/>
              </a:rPr>
              <a:t>Na</a:t>
            </a:r>
            <a:endParaRPr lang="ru-RU" sz="35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3500" dirty="0">
                <a:latin typeface="Times New Roman"/>
                <a:ea typeface="Calibri"/>
                <a:cs typeface="Times New Roman"/>
              </a:rPr>
              <a:t>Анод(+): 2Cl</a:t>
            </a:r>
            <a:r>
              <a:rPr lang="ru-RU" sz="3500" baseline="30000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sz="3500" dirty="0">
                <a:latin typeface="Times New Roman"/>
                <a:ea typeface="Calibri"/>
                <a:cs typeface="Times New Roman"/>
              </a:rPr>
              <a:t> - 2е = Cl</a:t>
            </a:r>
            <a:r>
              <a:rPr lang="ru-RU" sz="3500" baseline="-25000" dirty="0">
                <a:latin typeface="Times New Roman"/>
                <a:ea typeface="Calibri"/>
                <a:cs typeface="Times New Roman"/>
              </a:rPr>
              <a:t>2</a:t>
            </a:r>
            <a:endParaRPr lang="ru-RU" sz="3500" dirty="0">
              <a:ea typeface="Calibri"/>
              <a:cs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3500" dirty="0">
                <a:latin typeface="Times New Roman"/>
                <a:ea typeface="Calibri"/>
                <a:cs typeface="Times New Roman"/>
              </a:rPr>
              <a:t>2NaCl = 2Na + Cl</a:t>
            </a:r>
            <a:r>
              <a:rPr lang="ru-RU" sz="3500" baseline="-25000" dirty="0">
                <a:latin typeface="Times New Roman"/>
                <a:ea typeface="Calibri"/>
                <a:cs typeface="Times New Roman"/>
              </a:rPr>
              <a:t>2</a:t>
            </a:r>
            <a:endParaRPr lang="ru-RU" sz="3500" dirty="0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89C59FA-CFFF-4EF5-87F1-34E227B8C52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800" dirty="0"/>
              <a:t>Электролиз расплавов щелочей</a:t>
            </a:r>
          </a:p>
          <a:p>
            <a:pPr marL="0" indent="0">
              <a:buNone/>
            </a:pPr>
            <a:r>
              <a:rPr lang="ru-RU" sz="3800" dirty="0"/>
              <a:t>KOH = K</a:t>
            </a:r>
            <a:r>
              <a:rPr lang="ru-RU" sz="3800" baseline="30000" dirty="0"/>
              <a:t>+</a:t>
            </a:r>
            <a:r>
              <a:rPr lang="ru-RU" sz="3800" dirty="0"/>
              <a:t> + 2OH</a:t>
            </a:r>
            <a:r>
              <a:rPr lang="ru-RU" sz="3800" baseline="30000" dirty="0"/>
              <a:t>-</a:t>
            </a:r>
            <a:endParaRPr lang="ru-RU" sz="3800" dirty="0"/>
          </a:p>
          <a:p>
            <a:pPr marL="0" indent="0">
              <a:buNone/>
            </a:pPr>
            <a:r>
              <a:rPr lang="ru-RU" sz="3800" dirty="0"/>
              <a:t>Катод(-): K</a:t>
            </a:r>
            <a:r>
              <a:rPr lang="ru-RU" sz="3800" baseline="30000" dirty="0"/>
              <a:t>+</a:t>
            </a:r>
            <a:r>
              <a:rPr lang="ru-RU" sz="3800" dirty="0"/>
              <a:t> + 1е = K</a:t>
            </a:r>
          </a:p>
          <a:p>
            <a:pPr marL="0" indent="0">
              <a:buNone/>
            </a:pPr>
            <a:r>
              <a:rPr lang="ru-RU" sz="3800" dirty="0"/>
              <a:t>Анод(+): 4OH</a:t>
            </a:r>
            <a:r>
              <a:rPr lang="ru-RU" sz="3800" baseline="30000" dirty="0"/>
              <a:t>-</a:t>
            </a:r>
            <a:r>
              <a:rPr lang="ru-RU" sz="3800" dirty="0"/>
              <a:t> - 4e = 2H</a:t>
            </a:r>
            <a:r>
              <a:rPr lang="ru-RU" sz="3800" baseline="-25000" dirty="0"/>
              <a:t>2</a:t>
            </a:r>
            <a:r>
              <a:rPr lang="ru-RU" sz="3800" dirty="0"/>
              <a:t>O + O</a:t>
            </a:r>
            <a:r>
              <a:rPr lang="ru-RU" sz="3800" baseline="-25000" dirty="0"/>
              <a:t>2</a:t>
            </a:r>
            <a:endParaRPr lang="ru-RU" sz="3800" dirty="0"/>
          </a:p>
          <a:p>
            <a:pPr marL="0" indent="0">
              <a:buNone/>
            </a:pPr>
            <a:r>
              <a:rPr lang="en-US" sz="3800" dirty="0"/>
              <a:t>K+ + 4OH- = 4K</a:t>
            </a:r>
            <a:r>
              <a:rPr lang="en-US" sz="3800" baseline="30000" dirty="0"/>
              <a:t>0</a:t>
            </a:r>
            <a:r>
              <a:rPr lang="en-US" sz="3800" dirty="0"/>
              <a:t> + 2H</a:t>
            </a:r>
            <a:r>
              <a:rPr lang="en-US" sz="3800" baseline="-25000" dirty="0"/>
              <a:t>2</a:t>
            </a:r>
            <a:r>
              <a:rPr lang="en-US" sz="3800" dirty="0"/>
              <a:t>O + O</a:t>
            </a:r>
            <a:r>
              <a:rPr lang="en-US" sz="3800" baseline="-25000" dirty="0"/>
              <a:t>2</a:t>
            </a:r>
            <a:endParaRPr lang="ru-RU" sz="3800" dirty="0"/>
          </a:p>
          <a:p>
            <a:pPr marL="0" indent="0">
              <a:buNone/>
            </a:pPr>
            <a:r>
              <a:rPr lang="en-US" sz="3800" dirty="0"/>
              <a:t>KOH = 4K + 2H</a:t>
            </a:r>
            <a:r>
              <a:rPr lang="en-US" sz="3800" baseline="-25000" dirty="0"/>
              <a:t>2</a:t>
            </a:r>
            <a:r>
              <a:rPr lang="en-US" sz="3800" dirty="0"/>
              <a:t>O + O</a:t>
            </a:r>
            <a:r>
              <a:rPr lang="en-US" sz="3800" baseline="-25000" dirty="0"/>
              <a:t>2</a:t>
            </a:r>
            <a:endParaRPr lang="ru-RU" sz="3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2471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62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5BA256-49E3-4BAA-8E97-714732EB1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Сферы применения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EF2D3F1-CB2D-4F9F-BFD5-D1EEB482C2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FFFF00"/>
                </a:solidFill>
              </a:rPr>
              <a:t>Гальваностегия </a:t>
            </a:r>
            <a:r>
              <a:rPr lang="ru-RU" sz="3600" dirty="0">
                <a:solidFill>
                  <a:srgbClr val="FFFF00"/>
                </a:solidFill>
              </a:rPr>
              <a:t>и Гальванотехника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FFFF00"/>
                </a:solidFill>
              </a:rPr>
              <a:t>Гальванопластика</a:t>
            </a:r>
            <a:endParaRPr lang="ru-RU" sz="3600" dirty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dirty="0" err="1" smtClean="0">
                <a:solidFill>
                  <a:srgbClr val="FFFF00"/>
                </a:solidFill>
              </a:rPr>
              <a:t>Гальванополировка</a:t>
            </a:r>
            <a:endParaRPr lang="ru-RU" sz="3600" dirty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FFFF00"/>
                </a:solidFill>
              </a:rPr>
              <a:t>Электрометаллургия</a:t>
            </a:r>
            <a:endParaRPr lang="ru-RU" sz="3600" dirty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FFFF00"/>
                </a:solidFill>
              </a:rPr>
              <a:t>Электрохимическое </a:t>
            </a:r>
            <a:r>
              <a:rPr lang="ru-RU" sz="3600" dirty="0">
                <a:solidFill>
                  <a:srgbClr val="FFFF00"/>
                </a:solidFill>
              </a:rPr>
              <a:t>анодирование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FFFF00"/>
                </a:solidFill>
              </a:rPr>
              <a:t>Анодирование </a:t>
            </a:r>
            <a:r>
              <a:rPr lang="ru-RU" sz="3600" dirty="0">
                <a:solidFill>
                  <a:srgbClr val="FFFF00"/>
                </a:solidFill>
              </a:rPr>
              <a:t>алюминия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FFFF00"/>
                </a:solidFill>
              </a:rPr>
              <a:t>Рафинирование</a:t>
            </a:r>
            <a:endParaRPr lang="ru-RU" sz="36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764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Анодирование алюминия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Получение оксидного покрытия на поверхности алюминия путем электролиза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785" y="2852936"/>
            <a:ext cx="3744416" cy="3414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73723"/>
            <a:ext cx="3744416" cy="2297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8301" y="5027997"/>
            <a:ext cx="3456384" cy="1792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8625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291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Применение электролиза</vt:lpstr>
      <vt:lpstr>Цели и задачи работы</vt:lpstr>
      <vt:lpstr>Электролиз</vt:lpstr>
      <vt:lpstr>Электрохимия</vt:lpstr>
      <vt:lpstr>Электролиз</vt:lpstr>
      <vt:lpstr>Закон Фарадея</vt:lpstr>
      <vt:lpstr>Процесс электролиза</vt:lpstr>
      <vt:lpstr>Сферы применения</vt:lpstr>
      <vt:lpstr>Анодирование алюминия</vt:lpstr>
      <vt:lpstr>Промышленный способ получения алюминия</vt:lpstr>
      <vt:lpstr>Слайд 11</vt:lpstr>
      <vt:lpstr>Очистка сточных вод</vt:lpstr>
      <vt:lpstr>Электролиз применяется в медицине</vt:lpstr>
      <vt:lpstr>Применение электролиза на “РусВиниле”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электролиза</dc:title>
  <dc:creator>11</dc:creator>
  <cp:lastModifiedBy>Татьяна</cp:lastModifiedBy>
  <cp:revision>15</cp:revision>
  <dcterms:created xsi:type="dcterms:W3CDTF">2018-04-21T08:26:37Z</dcterms:created>
  <dcterms:modified xsi:type="dcterms:W3CDTF">2019-10-12T16:21:47Z</dcterms:modified>
</cp:coreProperties>
</file>