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81" r:id="rId2"/>
    <p:sldId id="276" r:id="rId3"/>
    <p:sldId id="279" r:id="rId4"/>
    <p:sldId id="280" r:id="rId5"/>
    <p:sldId id="277" r:id="rId6"/>
    <p:sldId id="275" r:id="rId7"/>
    <p:sldId id="271" r:id="rId8"/>
    <p:sldId id="272" r:id="rId9"/>
    <p:sldId id="273" r:id="rId10"/>
    <p:sldId id="274" r:id="rId11"/>
    <p:sldId id="27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CB5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633A0-3693-4459-BDBE-7A8A6D3ECE2D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5FF5D-EB60-4BAA-B857-7BC1F8E6F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633A0-3693-4459-BDBE-7A8A6D3ECE2D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5FF5D-EB60-4BAA-B857-7BC1F8E6F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633A0-3693-4459-BDBE-7A8A6D3ECE2D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5FF5D-EB60-4BAA-B857-7BC1F8E6F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2C9737-1D63-460B-91A3-6B55CFA25E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C43B0-F2A7-4BDB-9EE1-DDAD701813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633A0-3693-4459-BDBE-7A8A6D3ECE2D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5FF5D-EB60-4BAA-B857-7BC1F8E6F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633A0-3693-4459-BDBE-7A8A6D3ECE2D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5FF5D-EB60-4BAA-B857-7BC1F8E6F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633A0-3693-4459-BDBE-7A8A6D3ECE2D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5FF5D-EB60-4BAA-B857-7BC1F8E6F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633A0-3693-4459-BDBE-7A8A6D3ECE2D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5FF5D-EB60-4BAA-B857-7BC1F8E6F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633A0-3693-4459-BDBE-7A8A6D3ECE2D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5FF5D-EB60-4BAA-B857-7BC1F8E6F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633A0-3693-4459-BDBE-7A8A6D3ECE2D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5FF5D-EB60-4BAA-B857-7BC1F8E6F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633A0-3693-4459-BDBE-7A8A6D3ECE2D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5FF5D-EB60-4BAA-B857-7BC1F8E6F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633A0-3693-4459-BDBE-7A8A6D3ECE2D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5FF5D-EB60-4BAA-B857-7BC1F8E6F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0">
              <a:schemeClr val="bg1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633A0-3693-4459-BDBE-7A8A6D3ECE2D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5FF5D-EB60-4BAA-B857-7BC1F8E6F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85293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x-none" b="1" smtClean="0">
                <a:latin typeface="Times New Roman" pitchFamily="18" charset="0"/>
                <a:cs typeface="Times New Roman" pitchFamily="18" charset="0"/>
              </a:rPr>
              <a:t>Урок физики  в 8 классе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 теме</a:t>
            </a:r>
            <a:r>
              <a:rPr lang="x-none" b="1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x-none" b="1" smtClean="0">
                <a:latin typeface="Times New Roman" pitchFamily="18" charset="0"/>
                <a:cs typeface="Times New Roman" pitchFamily="18" charset="0"/>
              </a:rPr>
              <a:t>«Расчет сопротивления проводника.  Удельное сопротивление».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Домашнее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  <a:effectLst/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§ 45.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№ 20 </a:t>
            </a:r>
            <a:r>
              <a:rPr lang="ru-RU" sz="48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1,2).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86535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marL="3854450" indent="-1792288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понятно</a:t>
            </a:r>
          </a:p>
          <a:p>
            <a:pPr marL="3854450" indent="-1792288"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854450" indent="-1792288"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854450" indent="-1792288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есть затруднения</a:t>
            </a:r>
          </a:p>
          <a:p>
            <a:pPr marL="3854450" indent="-1792288"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854450" indent="-1792288"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854450" indent="-1792288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много непонятного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1500174"/>
            <a:ext cx="1643074" cy="1428760"/>
          </a:xfrm>
          <a:prstGeom prst="rect">
            <a:avLst/>
          </a:prstGeom>
          <a:solidFill>
            <a:srgbClr val="41CB5B"/>
          </a:solidFill>
          <a:ln>
            <a:solidFill>
              <a:srgbClr val="41CB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3143248"/>
            <a:ext cx="1643074" cy="142876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4786322"/>
            <a:ext cx="1643074" cy="142876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3131840" y="1700808"/>
            <a:ext cx="554461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361950" algn="just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</a:rPr>
              <a:t>Зависимость сопротивления от геометрических размеров проводника (длины и площади поперечного сечения) и вещества, из которого он изготовлен, впервые установил </a:t>
            </a:r>
            <a:r>
              <a:rPr lang="ru-RU" sz="2400" b="1" dirty="0">
                <a:latin typeface="Times New Roman" pitchFamily="18" charset="0"/>
              </a:rPr>
              <a:t>Георг Ом</a:t>
            </a:r>
            <a:r>
              <a:rPr lang="ru-RU" sz="2400" dirty="0" smtClean="0">
                <a:latin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</a:endParaRPr>
          </a:p>
        </p:txBody>
      </p:sp>
      <p:pic>
        <p:nvPicPr>
          <p:cNvPr id="5" name="Picture 11" descr="Картинка 2 из 161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72816"/>
            <a:ext cx="251142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142976" y="5072074"/>
            <a:ext cx="7572428" cy="46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785794"/>
            <a:ext cx="8278688" cy="3435294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l-GR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Удельное сопротивление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сопротивление  проводника из данного вещества длиной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 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площадью поперечного сечения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 мм</a:t>
            </a:r>
            <a:r>
              <a:rPr lang="ru-RU" sz="32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619672" y="1988840"/>
            <a:ext cx="1390124" cy="15819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en-US" sz="5400" i="1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5400" i="1" dirty="0" err="1" smtClean="0">
                <a:latin typeface="Calisto MT" pitchFamily="18" charset="0"/>
                <a:cs typeface="Times New Roman" pitchFamily="18" charset="0"/>
              </a:rPr>
              <a:t>~</a:t>
            </a:r>
            <a:r>
              <a:rPr lang="en-US" sz="5400" i="1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07904" y="2564904"/>
            <a:ext cx="107753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4800" i="1" dirty="0" smtClean="0">
                <a:latin typeface="Calisto MT" pitchFamily="18" charset="0"/>
                <a:cs typeface="Times New Roman" pitchFamily="18" charset="0"/>
              </a:rPr>
              <a:t>~</a:t>
            </a:r>
            <a:r>
              <a:rPr lang="en-US" dirty="0" smtClean="0">
                <a:latin typeface="Calisto MT" pitchFamily="18" charset="0"/>
              </a:rPr>
              <a:t> </a:t>
            </a:r>
            <a:endParaRPr lang="ru-RU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2204864"/>
            <a:ext cx="360040" cy="159739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228184" y="2564904"/>
            <a:ext cx="157126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i="1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5400" i="1" dirty="0" err="1" smtClean="0">
                <a:latin typeface="Calisto MT" pitchFamily="18" charset="0"/>
                <a:cs typeface="Times New Roman" pitchFamily="18" charset="0"/>
              </a:rPr>
              <a:t>~</a:t>
            </a:r>
            <a:r>
              <a:rPr lang="en-US" sz="5400" i="1" dirty="0" err="1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en-US" sz="5400" b="1" i="1" dirty="0" smtClean="0">
                <a:latin typeface="Calisto MT" pitchFamily="18" charset="0"/>
              </a:rPr>
              <a:t> 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75656" y="4725144"/>
            <a:ext cx="6336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– длина проводника;</a:t>
            </a:r>
          </a:p>
          <a:p>
            <a:pPr algn="ctr"/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S –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площадь поперечного сечения;</a:t>
            </a:r>
          </a:p>
          <a:p>
            <a:pPr algn="ctr"/>
            <a:r>
              <a:rPr lang="el-GR" sz="2400" b="1" i="1" dirty="0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– удельное  сопротивление проводника.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576" y="2852936"/>
            <a:ext cx="8028384" cy="1368846"/>
          </a:xfrm>
        </p:spPr>
        <p:txBody>
          <a:bodyPr/>
          <a:lstStyle/>
          <a:p>
            <a:pPr indent="377825" algn="just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sz="2800" dirty="0" smtClean="0">
                <a:latin typeface="Times New Roman" pitchFamily="18" charset="0"/>
              </a:rPr>
              <a:t>Это выражение позволяет вычислять длину проводника, площадь поперечного сечения и удельное сопротивление проводника.</a:t>
            </a:r>
          </a:p>
          <a:p>
            <a:pPr eaLnBrk="1" hangingPunct="1">
              <a:lnSpc>
                <a:spcPct val="90000"/>
              </a:lnSpc>
            </a:pPr>
            <a:endParaRPr lang="ru-RU" sz="2800" dirty="0" smtClean="0">
              <a:latin typeface="Times New Roman" pitchFamily="18" charset="0"/>
            </a:endParaRP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3286125" y="500063"/>
          <a:ext cx="2671763" cy="2238375"/>
        </p:xfrm>
        <a:graphic>
          <a:graphicData uri="http://schemas.openxmlformats.org/presentationml/2006/ole">
            <p:oleObj spid="_x0000_s15362" name="Формула" r:id="rId3" imgW="469800" imgH="393480" progId="Equation.3">
              <p:embed/>
            </p:oleObj>
          </a:graphicData>
        </a:graphic>
      </p:graphicFrame>
      <p:graphicFrame>
        <p:nvGraphicFramePr>
          <p:cNvPr id="2051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1331640" y="4653136"/>
          <a:ext cx="1657474" cy="1334376"/>
        </p:xfrm>
        <a:graphic>
          <a:graphicData uri="http://schemas.openxmlformats.org/presentationml/2006/ole">
            <p:oleObj spid="_x0000_s15363" name="Формула" r:id="rId4" imgW="520560" imgH="419040" progId="Equation.3">
              <p:embed/>
            </p:oleObj>
          </a:graphicData>
        </a:graphic>
      </p:graphicFrame>
      <p:graphicFrame>
        <p:nvGraphicFramePr>
          <p:cNvPr id="2052" name="Object 8"/>
          <p:cNvGraphicFramePr>
            <a:graphicFrameLocks noChangeAspect="1"/>
          </p:cNvGraphicFramePr>
          <p:nvPr/>
        </p:nvGraphicFramePr>
        <p:xfrm>
          <a:off x="6300192" y="4653136"/>
          <a:ext cx="1678738" cy="1185416"/>
        </p:xfrm>
        <a:graphic>
          <a:graphicData uri="http://schemas.openxmlformats.org/presentationml/2006/ole">
            <p:oleObj spid="_x0000_s15364" name="Формула" r:id="rId5" imgW="558720" imgH="393480" progId="Equation.3">
              <p:embed/>
            </p:oleObj>
          </a:graphicData>
        </a:graphic>
      </p:graphicFrame>
      <p:graphicFrame>
        <p:nvGraphicFramePr>
          <p:cNvPr id="2053" name="Object 10"/>
          <p:cNvGraphicFramePr>
            <a:graphicFrameLocks noChangeAspect="1"/>
          </p:cNvGraphicFramePr>
          <p:nvPr/>
        </p:nvGraphicFramePr>
        <p:xfrm>
          <a:off x="3779912" y="4581128"/>
          <a:ext cx="1649640" cy="1299716"/>
        </p:xfrm>
        <a:graphic>
          <a:graphicData uri="http://schemas.openxmlformats.org/presentationml/2006/ole">
            <p:oleObj spid="_x0000_s15365" name="Формула" r:id="rId6" imgW="5079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706437"/>
          </a:xfrm>
        </p:spPr>
        <p:txBody>
          <a:bodyPr>
            <a:noAutofit/>
          </a:bodyPr>
          <a:lstStyle/>
          <a:p>
            <a:pPr eaLnBrk="1" hangingPunct="1"/>
            <a:r>
              <a:rPr lang="ru-RU" sz="2400" b="1" dirty="0" smtClean="0">
                <a:latin typeface="Times New Roman" pitchFamily="18" charset="0"/>
              </a:rPr>
              <a:t>Удельное электрическое сопротивление некоторых веществ, </a:t>
            </a:r>
            <a:r>
              <a:rPr lang="en-US" sz="2400" b="1" dirty="0" smtClean="0">
                <a:latin typeface="Times New Roman" pitchFamily="18" charset="0"/>
              </a:rPr>
              <a:t>                            </a:t>
            </a:r>
            <a:r>
              <a:rPr lang="ru-RU" sz="2400" b="1" dirty="0" smtClean="0">
                <a:latin typeface="Times New Roman" pitchFamily="18" charset="0"/>
              </a:rPr>
              <a:t>при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 = 20°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</a:t>
            </a:r>
          </a:p>
        </p:txBody>
      </p:sp>
      <p:sp>
        <p:nvSpPr>
          <p:cNvPr id="1028" name="Rectangle 18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6" name="Object 186"/>
          <p:cNvGraphicFramePr>
            <a:graphicFrameLocks noChangeAspect="1"/>
          </p:cNvGraphicFramePr>
          <p:nvPr/>
        </p:nvGraphicFramePr>
        <p:xfrm>
          <a:off x="3779912" y="692696"/>
          <a:ext cx="1079500" cy="698500"/>
        </p:xfrm>
        <a:graphic>
          <a:graphicData uri="http://schemas.openxmlformats.org/presentationml/2006/ole">
            <p:oleObj spid="_x0000_s1026" name="Формула" r:id="rId3" imgW="647700" imgH="419100" progId="Equation.3">
              <p:embed/>
            </p:oleObj>
          </a:graphicData>
        </a:graphic>
      </p:graphicFrame>
      <p:graphicFrame>
        <p:nvGraphicFramePr>
          <p:cNvPr id="82316" name="Group 396"/>
          <p:cNvGraphicFramePr>
            <a:graphicFrameLocks noGrp="1"/>
          </p:cNvGraphicFramePr>
          <p:nvPr>
            <p:ph type="tbl" idx="1"/>
          </p:nvPr>
        </p:nvGraphicFramePr>
        <p:xfrm>
          <a:off x="323850" y="1484313"/>
          <a:ext cx="8640959" cy="4968549"/>
        </p:xfrm>
        <a:graphic>
          <a:graphicData uri="http://schemas.openxmlformats.org/drawingml/2006/table">
            <a:tbl>
              <a:tblPr/>
              <a:tblGrid>
                <a:gridCol w="2773641"/>
                <a:gridCol w="1293477"/>
                <a:gridCol w="3300366"/>
                <a:gridCol w="1273475"/>
              </a:tblGrid>
              <a:tr h="62041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Серебро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0,016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Манганин (сплав)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0,43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1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Медь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0,017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Константан (сплав) 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0,50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041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Золото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0,024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Ртуть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0,96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1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Алюминий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0,028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Нихром (сплав)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041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Вольфрам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0,055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Фехраль (сплав)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041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Железо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0,10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Графит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1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Свинец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0,21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Фарфор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ru-RU" sz="2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041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Никелин (сплав)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Эбонит 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ru-RU" sz="2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Закрепление учебного материала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  <a:effectLst/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Каково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сопротивление медного провода длиной 1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и площадью поперечного сечения 1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мм</a:t>
            </a:r>
            <a:r>
              <a:rPr lang="ru-RU" sz="3200" i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lvl="0" indent="0"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Имеются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две медные проволоки одинаковой длины. У одной площадь поперечного сечения 1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мм</a:t>
            </a:r>
            <a:r>
              <a:rPr lang="ru-RU" sz="3200" i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а у другой 5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мм</a:t>
            </a:r>
            <a:r>
              <a:rPr lang="ru-RU" sz="3200" i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У какой проволоки сопротивление меньше и во сколько раз?</a:t>
            </a:r>
          </a:p>
        </p:txBody>
      </p:sp>
    </p:spTree>
    <p:extLst>
      <p:ext uri="{BB962C8B-B14F-4D97-AF65-F5344CB8AC3E}">
        <p14:creationId xmlns:p14="http://schemas.microsoft.com/office/powerpoint/2010/main" xmlns="" val="1081272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Закрепление учебного материала.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3196952"/>
          </a:xfrm>
          <a:effectLst/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Определите,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устно, каким сопротивлением обладают железный проводник длиной 10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и медный проводник длиной 100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если площади поперечных сечений этих проводников равны 1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мм</a:t>
            </a:r>
            <a:r>
              <a:rPr lang="ru-RU" sz="3200" i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139606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Закрепление учебного материала.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707904" y="1412776"/>
            <a:ext cx="4040188" cy="63976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Вариант 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611560" y="4725144"/>
            <a:ext cx="8064896" cy="1296144"/>
          </a:xfrm>
        </p:spPr>
        <p:txBody>
          <a:bodyPr>
            <a:normAutofit lnSpcReduction="10000"/>
          </a:bodyPr>
          <a:lstStyle/>
          <a:p>
            <a:pPr marL="0" indent="1905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Чему равно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сопротивление константановой проволоки длиной 8 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площадью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поперечного сечения 2 мм</a:t>
            </a:r>
            <a:r>
              <a:rPr lang="ru-RU" sz="28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3707904" y="3861048"/>
            <a:ext cx="4041775" cy="63976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Вариант 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"/>
          </p:nvPr>
        </p:nvSpPr>
        <p:spPr>
          <a:xfrm>
            <a:off x="683568" y="2420888"/>
            <a:ext cx="7992888" cy="1368152"/>
          </a:xfrm>
        </p:spPr>
        <p:txBody>
          <a:bodyPr>
            <a:noAutofit/>
          </a:bodyPr>
          <a:lstStyle/>
          <a:p>
            <a:pPr marL="0" indent="19050" algn="just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Вычислите, каким сопротивлением обладает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нихромовый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проводник длиной 5 м и площадью поперечного сечения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0,75 мм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8597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2" grpId="0" build="p"/>
      <p:bldP spid="7" grpId="0" build="p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</TotalTime>
  <Words>278</Words>
  <Application>Microsoft Office PowerPoint</Application>
  <PresentationFormat>Экран (4:3)</PresentationFormat>
  <Paragraphs>66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Формула</vt:lpstr>
      <vt:lpstr>Урок физики  в 8 классе по теме:  «Расчет сопротивления проводника.  Удельное сопротивление». </vt:lpstr>
      <vt:lpstr>Слайд 2</vt:lpstr>
      <vt:lpstr>     Удельное сопротивление – сопротивление  проводника из данного вещества длиной 1 м, площадью поперечного сечения 1 мм2. </vt:lpstr>
      <vt:lpstr>Слайд 4</vt:lpstr>
      <vt:lpstr>Слайд 5</vt:lpstr>
      <vt:lpstr>Удельное электрическое сопротивление некоторых веществ,                             при t = 20° С </vt:lpstr>
      <vt:lpstr>Закрепление учебного материала.</vt:lpstr>
      <vt:lpstr>Закрепление учебного материала.</vt:lpstr>
      <vt:lpstr>Закрепление учебного материала.</vt:lpstr>
      <vt:lpstr>Домашнее задание</vt:lpstr>
      <vt:lpstr>Рефлексия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</dc:title>
  <dc:creator>Александр</dc:creator>
  <cp:lastModifiedBy>777</cp:lastModifiedBy>
  <cp:revision>31</cp:revision>
  <dcterms:created xsi:type="dcterms:W3CDTF">2012-01-29T13:20:34Z</dcterms:created>
  <dcterms:modified xsi:type="dcterms:W3CDTF">2015-05-13T05:23:57Z</dcterms:modified>
</cp:coreProperties>
</file>