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0080625" cy="7559675"/>
  <p:notesSz cx="7559675" cy="10691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24" autoAdjust="0"/>
  </p:normalViewPr>
  <p:slideViewPr>
    <p:cSldViewPr>
      <p:cViewPr varScale="1">
        <p:scale>
          <a:sx n="62" d="100"/>
          <a:sy n="62" d="100"/>
        </p:scale>
        <p:origin x="-1416" y="-96"/>
      </p:cViewPr>
      <p:guideLst>
        <p:guide orient="horz" pos="2381"/>
        <p:guide pos="3175"/>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6047" y="2348403"/>
            <a:ext cx="8568531" cy="1620430"/>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512094" y="4283818"/>
            <a:ext cx="7056438" cy="1931917"/>
          </a:xfrm>
        </p:spPr>
        <p:txBody>
          <a:bodyPr/>
          <a:lstStyle>
            <a:lvl1pPr marL="0" indent="0" algn="ctr">
              <a:buNone/>
              <a:defRPr>
                <a:solidFill>
                  <a:schemeClr val="tx1">
                    <a:tint val="75000"/>
                  </a:schemeClr>
                </a:solidFill>
              </a:defRPr>
            </a:lvl1pPr>
            <a:lvl2pPr marL="503710" indent="0" algn="ctr">
              <a:buNone/>
              <a:defRPr>
                <a:solidFill>
                  <a:schemeClr val="tx1">
                    <a:tint val="75000"/>
                  </a:schemeClr>
                </a:solidFill>
              </a:defRPr>
            </a:lvl2pPr>
            <a:lvl3pPr marL="1007421" indent="0" algn="ctr">
              <a:buNone/>
              <a:defRPr>
                <a:solidFill>
                  <a:schemeClr val="tx1">
                    <a:tint val="75000"/>
                  </a:schemeClr>
                </a:solidFill>
              </a:defRPr>
            </a:lvl3pPr>
            <a:lvl4pPr marL="1511132" indent="0" algn="ctr">
              <a:buNone/>
              <a:defRPr>
                <a:solidFill>
                  <a:schemeClr val="tx1">
                    <a:tint val="75000"/>
                  </a:schemeClr>
                </a:solidFill>
              </a:defRPr>
            </a:lvl4pPr>
            <a:lvl5pPr marL="2014841" indent="0" algn="ctr">
              <a:buNone/>
              <a:defRPr>
                <a:solidFill>
                  <a:schemeClr val="tx1">
                    <a:tint val="75000"/>
                  </a:schemeClr>
                </a:solidFill>
              </a:defRPr>
            </a:lvl5pPr>
            <a:lvl6pPr marL="2518552" indent="0" algn="ctr">
              <a:buNone/>
              <a:defRPr>
                <a:solidFill>
                  <a:schemeClr val="tx1">
                    <a:tint val="75000"/>
                  </a:schemeClr>
                </a:solidFill>
              </a:defRPr>
            </a:lvl6pPr>
            <a:lvl7pPr marL="3022262" indent="0" algn="ctr">
              <a:buNone/>
              <a:defRPr>
                <a:solidFill>
                  <a:schemeClr val="tx1">
                    <a:tint val="75000"/>
                  </a:schemeClr>
                </a:solidFill>
              </a:defRPr>
            </a:lvl7pPr>
            <a:lvl8pPr marL="3525971" indent="0" algn="ctr">
              <a:buNone/>
              <a:defRPr>
                <a:solidFill>
                  <a:schemeClr val="tx1">
                    <a:tint val="75000"/>
                  </a:schemeClr>
                </a:solidFill>
              </a:defRPr>
            </a:lvl8pPr>
            <a:lvl9pPr marL="4029683"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r>
              <a:rPr lang="ru-RU" sz="1400" spc="-1" smtClean="0">
                <a:latin typeface="Times New Roman"/>
              </a:rPr>
              <a:t>&lt;дата/время&gt;</a:t>
            </a:r>
            <a:endParaRPr lang="ru-RU"/>
          </a:p>
        </p:txBody>
      </p:sp>
      <p:sp>
        <p:nvSpPr>
          <p:cNvPr id="5" name="Нижний колонтитул 4"/>
          <p:cNvSpPr>
            <a:spLocks noGrp="1"/>
          </p:cNvSpPr>
          <p:nvPr>
            <p:ph type="ftr" sz="quarter" idx="11"/>
          </p:nvPr>
        </p:nvSpPr>
        <p:spPr/>
        <p:txBody>
          <a:bodyPr/>
          <a:lstStyle/>
          <a:p>
            <a:pPr algn="ctr"/>
            <a:r>
              <a:rPr lang="ru-RU" sz="1400" spc="-1" smtClean="0">
                <a:latin typeface="Times New Roman"/>
              </a:rPr>
              <a:t>&lt;нижний колонтитул&gt;</a:t>
            </a:r>
            <a:endParaRPr lang="ru-RU"/>
          </a:p>
        </p:txBody>
      </p:sp>
      <p:sp>
        <p:nvSpPr>
          <p:cNvPr id="6" name="Номер слайда 5"/>
          <p:cNvSpPr>
            <a:spLocks noGrp="1"/>
          </p:cNvSpPr>
          <p:nvPr>
            <p:ph type="sldNum" sz="quarter" idx="12"/>
          </p:nvPr>
        </p:nvSpPr>
        <p:spPr/>
        <p:txBody>
          <a:bodyPr/>
          <a:lstStyle/>
          <a:p>
            <a:pPr algn="r"/>
            <a:fld id="{9F4D1F92-9A64-4B5C-BA71-9AF61BCD702E}" type="slidenum">
              <a:rPr lang="ru-RU" sz="1400" spc="-1" smtClean="0">
                <a:latin typeface="Times New Roman"/>
              </a:rPr>
              <a:pPr algn="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r>
              <a:rPr lang="ru-RU" sz="1400" spc="-1" smtClean="0">
                <a:latin typeface="Times New Roman"/>
              </a:rPr>
              <a:t>&lt;дата/время&gt;</a:t>
            </a:r>
            <a:endParaRPr lang="ru-RU"/>
          </a:p>
        </p:txBody>
      </p:sp>
      <p:sp>
        <p:nvSpPr>
          <p:cNvPr id="5" name="Нижний колонтитул 4"/>
          <p:cNvSpPr>
            <a:spLocks noGrp="1"/>
          </p:cNvSpPr>
          <p:nvPr>
            <p:ph type="ftr" sz="quarter" idx="11"/>
          </p:nvPr>
        </p:nvSpPr>
        <p:spPr/>
        <p:txBody>
          <a:bodyPr/>
          <a:lstStyle/>
          <a:p>
            <a:pPr algn="ctr"/>
            <a:r>
              <a:rPr lang="ru-RU" sz="1400" spc="-1" smtClean="0">
                <a:latin typeface="Times New Roman"/>
              </a:rPr>
              <a:t>&lt;нижний колонтитул&gt;</a:t>
            </a:r>
            <a:endParaRPr lang="ru-RU"/>
          </a:p>
        </p:txBody>
      </p:sp>
      <p:sp>
        <p:nvSpPr>
          <p:cNvPr id="6" name="Номер слайда 5"/>
          <p:cNvSpPr>
            <a:spLocks noGrp="1"/>
          </p:cNvSpPr>
          <p:nvPr>
            <p:ph type="sldNum" sz="quarter" idx="12"/>
          </p:nvPr>
        </p:nvSpPr>
        <p:spPr/>
        <p:txBody>
          <a:bodyPr/>
          <a:lstStyle/>
          <a:p>
            <a:pPr algn="r"/>
            <a:fld id="{9F4D1F92-9A64-4B5C-BA71-9AF61BCD702E}" type="slidenum">
              <a:rPr lang="ru-RU" sz="1400" spc="-1" smtClean="0">
                <a:latin typeface="Times New Roman"/>
              </a:rPr>
              <a:pPr algn="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057499" y="334236"/>
            <a:ext cx="2500906" cy="7109944"/>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554785" y="334236"/>
            <a:ext cx="7334704" cy="71099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r>
              <a:rPr lang="ru-RU" sz="1400" spc="-1" smtClean="0">
                <a:latin typeface="Times New Roman"/>
              </a:rPr>
              <a:t>&lt;дата/время&gt;</a:t>
            </a:r>
            <a:endParaRPr lang="ru-RU"/>
          </a:p>
        </p:txBody>
      </p:sp>
      <p:sp>
        <p:nvSpPr>
          <p:cNvPr id="5" name="Нижний колонтитул 4"/>
          <p:cNvSpPr>
            <a:spLocks noGrp="1"/>
          </p:cNvSpPr>
          <p:nvPr>
            <p:ph type="ftr" sz="quarter" idx="11"/>
          </p:nvPr>
        </p:nvSpPr>
        <p:spPr/>
        <p:txBody>
          <a:bodyPr/>
          <a:lstStyle/>
          <a:p>
            <a:pPr algn="ctr"/>
            <a:r>
              <a:rPr lang="ru-RU" sz="1400" spc="-1" smtClean="0">
                <a:latin typeface="Times New Roman"/>
              </a:rPr>
              <a:t>&lt;нижний колонтитул&gt;</a:t>
            </a:r>
            <a:endParaRPr lang="ru-RU"/>
          </a:p>
        </p:txBody>
      </p:sp>
      <p:sp>
        <p:nvSpPr>
          <p:cNvPr id="6" name="Номер слайда 5"/>
          <p:cNvSpPr>
            <a:spLocks noGrp="1"/>
          </p:cNvSpPr>
          <p:nvPr>
            <p:ph type="sldNum" sz="quarter" idx="12"/>
          </p:nvPr>
        </p:nvSpPr>
        <p:spPr/>
        <p:txBody>
          <a:bodyPr/>
          <a:lstStyle/>
          <a:p>
            <a:pPr algn="r"/>
            <a:fld id="{9F4D1F92-9A64-4B5C-BA71-9AF61BCD702E}" type="slidenum">
              <a:rPr lang="ru-RU" sz="1400" spc="-1" smtClean="0">
                <a:latin typeface="Times New Roman"/>
              </a:rPr>
              <a:pPr algn="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6" name="PlaceHolder 2"/>
          <p:cNvSpPr>
            <a:spLocks noGrp="1"/>
          </p:cNvSpPr>
          <p:nvPr>
            <p:ph type="subTitle"/>
          </p:nvPr>
        </p:nvSpPr>
        <p:spPr>
          <a:xfrm>
            <a:off x="504000" y="1769040"/>
            <a:ext cx="9071640" cy="4384440"/>
          </a:xfrm>
          <a:prstGeom prst="rect">
            <a:avLst/>
          </a:prstGeom>
        </p:spPr>
        <p:txBody>
          <a:bodyPr lIns="0" tIns="0" rIns="0" bIns="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r>
              <a:rPr lang="ru-RU" sz="1400" spc="-1" smtClean="0">
                <a:latin typeface="Times New Roman"/>
              </a:rPr>
              <a:t>&lt;дата/время&gt;</a:t>
            </a:r>
            <a:endParaRPr lang="ru-RU"/>
          </a:p>
        </p:txBody>
      </p:sp>
      <p:sp>
        <p:nvSpPr>
          <p:cNvPr id="5" name="Нижний колонтитул 4"/>
          <p:cNvSpPr>
            <a:spLocks noGrp="1"/>
          </p:cNvSpPr>
          <p:nvPr>
            <p:ph type="ftr" sz="quarter" idx="11"/>
          </p:nvPr>
        </p:nvSpPr>
        <p:spPr/>
        <p:txBody>
          <a:bodyPr/>
          <a:lstStyle/>
          <a:p>
            <a:pPr algn="ctr"/>
            <a:r>
              <a:rPr lang="ru-RU" sz="1400" spc="-1" smtClean="0">
                <a:latin typeface="Times New Roman"/>
              </a:rPr>
              <a:t>&lt;нижний колонтитул&gt;</a:t>
            </a:r>
            <a:endParaRPr lang="ru-RU"/>
          </a:p>
        </p:txBody>
      </p:sp>
      <p:sp>
        <p:nvSpPr>
          <p:cNvPr id="6" name="Номер слайда 5"/>
          <p:cNvSpPr>
            <a:spLocks noGrp="1"/>
          </p:cNvSpPr>
          <p:nvPr>
            <p:ph type="sldNum" sz="quarter" idx="12"/>
          </p:nvPr>
        </p:nvSpPr>
        <p:spPr/>
        <p:txBody>
          <a:bodyPr/>
          <a:lstStyle/>
          <a:p>
            <a:pPr algn="r"/>
            <a:fld id="{9F4D1F92-9A64-4B5C-BA71-9AF61BCD702E}" type="slidenum">
              <a:rPr lang="ru-RU" sz="1400" spc="-1" smtClean="0">
                <a:latin typeface="Times New Roman"/>
              </a:rPr>
              <a:pPr algn="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96300" y="4857797"/>
            <a:ext cx="8568531" cy="1501435"/>
          </a:xfrm>
        </p:spPr>
        <p:txBody>
          <a:bodyPr anchor="t"/>
          <a:lstStyle>
            <a:lvl1pPr algn="l">
              <a:defRPr sz="4400" b="1" cap="all"/>
            </a:lvl1pPr>
          </a:lstStyle>
          <a:p>
            <a:r>
              <a:rPr lang="ru-RU" smtClean="0"/>
              <a:t>Образец заголовка</a:t>
            </a:r>
            <a:endParaRPr lang="ru-RU"/>
          </a:p>
        </p:txBody>
      </p:sp>
      <p:sp>
        <p:nvSpPr>
          <p:cNvPr id="3" name="Текст 2"/>
          <p:cNvSpPr>
            <a:spLocks noGrp="1"/>
          </p:cNvSpPr>
          <p:nvPr>
            <p:ph type="body" idx="1"/>
          </p:nvPr>
        </p:nvSpPr>
        <p:spPr>
          <a:xfrm>
            <a:off x="796300" y="3204119"/>
            <a:ext cx="8568531" cy="1653678"/>
          </a:xfrm>
        </p:spPr>
        <p:txBody>
          <a:bodyPr anchor="b"/>
          <a:lstStyle>
            <a:lvl1pPr marL="0" indent="0">
              <a:buNone/>
              <a:defRPr sz="2200">
                <a:solidFill>
                  <a:schemeClr val="tx1">
                    <a:tint val="75000"/>
                  </a:schemeClr>
                </a:solidFill>
              </a:defRPr>
            </a:lvl1pPr>
            <a:lvl2pPr marL="503710" indent="0">
              <a:buNone/>
              <a:defRPr sz="2000">
                <a:solidFill>
                  <a:schemeClr val="tx1">
                    <a:tint val="75000"/>
                  </a:schemeClr>
                </a:solidFill>
              </a:defRPr>
            </a:lvl2pPr>
            <a:lvl3pPr marL="1007421" indent="0">
              <a:buNone/>
              <a:defRPr sz="1800">
                <a:solidFill>
                  <a:schemeClr val="tx1">
                    <a:tint val="75000"/>
                  </a:schemeClr>
                </a:solidFill>
              </a:defRPr>
            </a:lvl3pPr>
            <a:lvl4pPr marL="1511132" indent="0">
              <a:buNone/>
              <a:defRPr sz="1500">
                <a:solidFill>
                  <a:schemeClr val="tx1">
                    <a:tint val="75000"/>
                  </a:schemeClr>
                </a:solidFill>
              </a:defRPr>
            </a:lvl4pPr>
            <a:lvl5pPr marL="2014841" indent="0">
              <a:buNone/>
              <a:defRPr sz="1500">
                <a:solidFill>
                  <a:schemeClr val="tx1">
                    <a:tint val="75000"/>
                  </a:schemeClr>
                </a:solidFill>
              </a:defRPr>
            </a:lvl5pPr>
            <a:lvl6pPr marL="2518552" indent="0">
              <a:buNone/>
              <a:defRPr sz="1500">
                <a:solidFill>
                  <a:schemeClr val="tx1">
                    <a:tint val="75000"/>
                  </a:schemeClr>
                </a:solidFill>
              </a:defRPr>
            </a:lvl6pPr>
            <a:lvl7pPr marL="3022262" indent="0">
              <a:buNone/>
              <a:defRPr sz="1500">
                <a:solidFill>
                  <a:schemeClr val="tx1">
                    <a:tint val="75000"/>
                  </a:schemeClr>
                </a:solidFill>
              </a:defRPr>
            </a:lvl7pPr>
            <a:lvl8pPr marL="3525971" indent="0">
              <a:buNone/>
              <a:defRPr sz="1500">
                <a:solidFill>
                  <a:schemeClr val="tx1">
                    <a:tint val="75000"/>
                  </a:schemeClr>
                </a:solidFill>
              </a:defRPr>
            </a:lvl8pPr>
            <a:lvl9pPr marL="4029683" indent="0">
              <a:buNone/>
              <a:defRPr sz="15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r>
              <a:rPr lang="ru-RU" sz="1400" spc="-1" smtClean="0">
                <a:latin typeface="Times New Roman"/>
              </a:rPr>
              <a:t>&lt;дата/время&gt;</a:t>
            </a:r>
            <a:endParaRPr lang="ru-RU"/>
          </a:p>
        </p:txBody>
      </p:sp>
      <p:sp>
        <p:nvSpPr>
          <p:cNvPr id="5" name="Нижний колонтитул 4"/>
          <p:cNvSpPr>
            <a:spLocks noGrp="1"/>
          </p:cNvSpPr>
          <p:nvPr>
            <p:ph type="ftr" sz="quarter" idx="11"/>
          </p:nvPr>
        </p:nvSpPr>
        <p:spPr/>
        <p:txBody>
          <a:bodyPr/>
          <a:lstStyle/>
          <a:p>
            <a:pPr algn="ctr"/>
            <a:r>
              <a:rPr lang="ru-RU" sz="1400" spc="-1" smtClean="0">
                <a:latin typeface="Times New Roman"/>
              </a:rPr>
              <a:t>&lt;нижний колонтитул&gt;</a:t>
            </a:r>
            <a:endParaRPr lang="ru-RU"/>
          </a:p>
        </p:txBody>
      </p:sp>
      <p:sp>
        <p:nvSpPr>
          <p:cNvPr id="6" name="Номер слайда 5"/>
          <p:cNvSpPr>
            <a:spLocks noGrp="1"/>
          </p:cNvSpPr>
          <p:nvPr>
            <p:ph type="sldNum" sz="quarter" idx="12"/>
          </p:nvPr>
        </p:nvSpPr>
        <p:spPr/>
        <p:txBody>
          <a:bodyPr/>
          <a:lstStyle/>
          <a:p>
            <a:pPr algn="r"/>
            <a:fld id="{9F4D1F92-9A64-4B5C-BA71-9AF61BCD702E}" type="slidenum">
              <a:rPr lang="ru-RU" sz="1400" spc="-1" smtClean="0">
                <a:latin typeface="Times New Roman"/>
              </a:rPr>
              <a:pPr algn="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554791" y="1944167"/>
            <a:ext cx="4917805" cy="5500013"/>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640606" y="1944167"/>
            <a:ext cx="4917805" cy="5500013"/>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r>
              <a:rPr lang="ru-RU" sz="1400" spc="-1" smtClean="0">
                <a:latin typeface="Times New Roman"/>
              </a:rPr>
              <a:t>&lt;дата/время&gt;</a:t>
            </a:r>
            <a:endParaRPr lang="ru-RU"/>
          </a:p>
        </p:txBody>
      </p:sp>
      <p:sp>
        <p:nvSpPr>
          <p:cNvPr id="6" name="Нижний колонтитул 5"/>
          <p:cNvSpPr>
            <a:spLocks noGrp="1"/>
          </p:cNvSpPr>
          <p:nvPr>
            <p:ph type="ftr" sz="quarter" idx="11"/>
          </p:nvPr>
        </p:nvSpPr>
        <p:spPr/>
        <p:txBody>
          <a:bodyPr/>
          <a:lstStyle/>
          <a:p>
            <a:pPr algn="ctr"/>
            <a:r>
              <a:rPr lang="ru-RU" sz="1400" spc="-1" smtClean="0">
                <a:latin typeface="Times New Roman"/>
              </a:rPr>
              <a:t>&lt;нижний колонтитул&gt;</a:t>
            </a:r>
            <a:endParaRPr lang="ru-RU"/>
          </a:p>
        </p:txBody>
      </p:sp>
      <p:sp>
        <p:nvSpPr>
          <p:cNvPr id="7" name="Номер слайда 6"/>
          <p:cNvSpPr>
            <a:spLocks noGrp="1"/>
          </p:cNvSpPr>
          <p:nvPr>
            <p:ph type="sldNum" sz="quarter" idx="12"/>
          </p:nvPr>
        </p:nvSpPr>
        <p:spPr/>
        <p:txBody>
          <a:bodyPr/>
          <a:lstStyle/>
          <a:p>
            <a:pPr algn="r"/>
            <a:fld id="{9F4D1F92-9A64-4B5C-BA71-9AF61BCD702E}" type="slidenum">
              <a:rPr lang="ru-RU" sz="1400" spc="-1" smtClean="0">
                <a:latin typeface="Times New Roman"/>
              </a:rPr>
              <a:pPr algn="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4031" y="302737"/>
            <a:ext cx="9072563" cy="1259946"/>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504031" y="1692179"/>
            <a:ext cx="4454027" cy="705219"/>
          </a:xfrm>
        </p:spPr>
        <p:txBody>
          <a:bodyPr anchor="b"/>
          <a:lstStyle>
            <a:lvl1pPr marL="0" indent="0">
              <a:buNone/>
              <a:defRPr sz="2600" b="1"/>
            </a:lvl1pPr>
            <a:lvl2pPr marL="503710" indent="0">
              <a:buNone/>
              <a:defRPr sz="2200" b="1"/>
            </a:lvl2pPr>
            <a:lvl3pPr marL="1007421" indent="0">
              <a:buNone/>
              <a:defRPr sz="2000" b="1"/>
            </a:lvl3pPr>
            <a:lvl4pPr marL="1511132" indent="0">
              <a:buNone/>
              <a:defRPr sz="1800" b="1"/>
            </a:lvl4pPr>
            <a:lvl5pPr marL="2014841" indent="0">
              <a:buNone/>
              <a:defRPr sz="1800" b="1"/>
            </a:lvl5pPr>
            <a:lvl6pPr marL="2518552" indent="0">
              <a:buNone/>
              <a:defRPr sz="1800" b="1"/>
            </a:lvl6pPr>
            <a:lvl7pPr marL="3022262" indent="0">
              <a:buNone/>
              <a:defRPr sz="1800" b="1"/>
            </a:lvl7pPr>
            <a:lvl8pPr marL="3525971" indent="0">
              <a:buNone/>
              <a:defRPr sz="1800" b="1"/>
            </a:lvl8pPr>
            <a:lvl9pPr marL="4029683" indent="0">
              <a:buNone/>
              <a:defRPr sz="1800" b="1"/>
            </a:lvl9pPr>
          </a:lstStyle>
          <a:p>
            <a:pPr lvl="0"/>
            <a:r>
              <a:rPr lang="ru-RU" smtClean="0"/>
              <a:t>Образец текста</a:t>
            </a:r>
          </a:p>
        </p:txBody>
      </p:sp>
      <p:sp>
        <p:nvSpPr>
          <p:cNvPr id="4" name="Содержимое 3"/>
          <p:cNvSpPr>
            <a:spLocks noGrp="1"/>
          </p:cNvSpPr>
          <p:nvPr>
            <p:ph sz="half" idx="2"/>
          </p:nvPr>
        </p:nvSpPr>
        <p:spPr>
          <a:xfrm>
            <a:off x="504031" y="2397397"/>
            <a:ext cx="4454027" cy="4355563"/>
          </a:xfr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120818" y="1692179"/>
            <a:ext cx="4455776" cy="705219"/>
          </a:xfrm>
        </p:spPr>
        <p:txBody>
          <a:bodyPr anchor="b"/>
          <a:lstStyle>
            <a:lvl1pPr marL="0" indent="0">
              <a:buNone/>
              <a:defRPr sz="2600" b="1"/>
            </a:lvl1pPr>
            <a:lvl2pPr marL="503710" indent="0">
              <a:buNone/>
              <a:defRPr sz="2200" b="1"/>
            </a:lvl2pPr>
            <a:lvl3pPr marL="1007421" indent="0">
              <a:buNone/>
              <a:defRPr sz="2000" b="1"/>
            </a:lvl3pPr>
            <a:lvl4pPr marL="1511132" indent="0">
              <a:buNone/>
              <a:defRPr sz="1800" b="1"/>
            </a:lvl4pPr>
            <a:lvl5pPr marL="2014841" indent="0">
              <a:buNone/>
              <a:defRPr sz="1800" b="1"/>
            </a:lvl5pPr>
            <a:lvl6pPr marL="2518552" indent="0">
              <a:buNone/>
              <a:defRPr sz="1800" b="1"/>
            </a:lvl6pPr>
            <a:lvl7pPr marL="3022262" indent="0">
              <a:buNone/>
              <a:defRPr sz="1800" b="1"/>
            </a:lvl7pPr>
            <a:lvl8pPr marL="3525971" indent="0">
              <a:buNone/>
              <a:defRPr sz="1800" b="1"/>
            </a:lvl8pPr>
            <a:lvl9pPr marL="4029683" indent="0">
              <a:buNone/>
              <a:defRPr sz="1800" b="1"/>
            </a:lvl9pPr>
          </a:lstStyle>
          <a:p>
            <a:pPr lvl="0"/>
            <a:r>
              <a:rPr lang="ru-RU" smtClean="0"/>
              <a:t>Образец текста</a:t>
            </a:r>
          </a:p>
        </p:txBody>
      </p:sp>
      <p:sp>
        <p:nvSpPr>
          <p:cNvPr id="6" name="Содержимое 5"/>
          <p:cNvSpPr>
            <a:spLocks noGrp="1"/>
          </p:cNvSpPr>
          <p:nvPr>
            <p:ph sz="quarter" idx="4"/>
          </p:nvPr>
        </p:nvSpPr>
        <p:spPr>
          <a:xfrm>
            <a:off x="5120818" y="2397397"/>
            <a:ext cx="4455776" cy="4355563"/>
          </a:xfr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r>
              <a:rPr lang="ru-RU" sz="1400" spc="-1" smtClean="0">
                <a:latin typeface="Times New Roman"/>
              </a:rPr>
              <a:t>&lt;дата/время&gt;</a:t>
            </a:r>
            <a:endParaRPr lang="ru-RU"/>
          </a:p>
        </p:txBody>
      </p:sp>
      <p:sp>
        <p:nvSpPr>
          <p:cNvPr id="8" name="Нижний колонтитул 7"/>
          <p:cNvSpPr>
            <a:spLocks noGrp="1"/>
          </p:cNvSpPr>
          <p:nvPr>
            <p:ph type="ftr" sz="quarter" idx="11"/>
          </p:nvPr>
        </p:nvSpPr>
        <p:spPr/>
        <p:txBody>
          <a:bodyPr/>
          <a:lstStyle/>
          <a:p>
            <a:pPr algn="ctr"/>
            <a:r>
              <a:rPr lang="ru-RU" sz="1400" spc="-1" smtClean="0">
                <a:latin typeface="Times New Roman"/>
              </a:rPr>
              <a:t>&lt;нижний колонтитул&gt;</a:t>
            </a:r>
            <a:endParaRPr lang="ru-RU"/>
          </a:p>
        </p:txBody>
      </p:sp>
      <p:sp>
        <p:nvSpPr>
          <p:cNvPr id="9" name="Номер слайда 8"/>
          <p:cNvSpPr>
            <a:spLocks noGrp="1"/>
          </p:cNvSpPr>
          <p:nvPr>
            <p:ph type="sldNum" sz="quarter" idx="12"/>
          </p:nvPr>
        </p:nvSpPr>
        <p:spPr/>
        <p:txBody>
          <a:bodyPr/>
          <a:lstStyle/>
          <a:p>
            <a:pPr algn="r"/>
            <a:fld id="{9F4D1F92-9A64-4B5C-BA71-9AF61BCD702E}" type="slidenum">
              <a:rPr lang="ru-RU" sz="1400" spc="-1" smtClean="0">
                <a:latin typeface="Times New Roman"/>
              </a:rPr>
              <a:pPr algn="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r>
              <a:rPr lang="ru-RU" sz="1400" spc="-1" smtClean="0">
                <a:latin typeface="Times New Roman"/>
              </a:rPr>
              <a:t>&lt;дата/время&gt;</a:t>
            </a:r>
            <a:endParaRPr lang="ru-RU"/>
          </a:p>
        </p:txBody>
      </p:sp>
      <p:sp>
        <p:nvSpPr>
          <p:cNvPr id="4" name="Нижний колонтитул 3"/>
          <p:cNvSpPr>
            <a:spLocks noGrp="1"/>
          </p:cNvSpPr>
          <p:nvPr>
            <p:ph type="ftr" sz="quarter" idx="11"/>
          </p:nvPr>
        </p:nvSpPr>
        <p:spPr/>
        <p:txBody>
          <a:bodyPr/>
          <a:lstStyle/>
          <a:p>
            <a:pPr algn="ctr"/>
            <a:r>
              <a:rPr lang="ru-RU" sz="1400" spc="-1" smtClean="0">
                <a:latin typeface="Times New Roman"/>
              </a:rPr>
              <a:t>&lt;нижний колонтитул&gt;</a:t>
            </a:r>
            <a:endParaRPr lang="ru-RU"/>
          </a:p>
        </p:txBody>
      </p:sp>
      <p:sp>
        <p:nvSpPr>
          <p:cNvPr id="5" name="Номер слайда 4"/>
          <p:cNvSpPr>
            <a:spLocks noGrp="1"/>
          </p:cNvSpPr>
          <p:nvPr>
            <p:ph type="sldNum" sz="quarter" idx="12"/>
          </p:nvPr>
        </p:nvSpPr>
        <p:spPr/>
        <p:txBody>
          <a:bodyPr/>
          <a:lstStyle/>
          <a:p>
            <a:pPr algn="r"/>
            <a:fld id="{9F4D1F92-9A64-4B5C-BA71-9AF61BCD702E}" type="slidenum">
              <a:rPr lang="ru-RU" sz="1400" spc="-1" smtClean="0">
                <a:latin typeface="Times New Roman"/>
              </a:rPr>
              <a:pPr algn="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r>
              <a:rPr lang="ru-RU" sz="1400" spc="-1" smtClean="0">
                <a:latin typeface="Times New Roman"/>
              </a:rPr>
              <a:t>&lt;дата/время&gt;</a:t>
            </a:r>
            <a:endParaRPr lang="ru-RU"/>
          </a:p>
        </p:txBody>
      </p:sp>
      <p:sp>
        <p:nvSpPr>
          <p:cNvPr id="3" name="Нижний колонтитул 2"/>
          <p:cNvSpPr>
            <a:spLocks noGrp="1"/>
          </p:cNvSpPr>
          <p:nvPr>
            <p:ph type="ftr" sz="quarter" idx="11"/>
          </p:nvPr>
        </p:nvSpPr>
        <p:spPr/>
        <p:txBody>
          <a:bodyPr/>
          <a:lstStyle/>
          <a:p>
            <a:pPr algn="ctr"/>
            <a:r>
              <a:rPr lang="ru-RU" sz="1400" spc="-1" smtClean="0">
                <a:latin typeface="Times New Roman"/>
              </a:rPr>
              <a:t>&lt;нижний колонтитул&gt;</a:t>
            </a:r>
            <a:endParaRPr lang="ru-RU"/>
          </a:p>
        </p:txBody>
      </p:sp>
      <p:sp>
        <p:nvSpPr>
          <p:cNvPr id="4" name="Номер слайда 3"/>
          <p:cNvSpPr>
            <a:spLocks noGrp="1"/>
          </p:cNvSpPr>
          <p:nvPr>
            <p:ph type="sldNum" sz="quarter" idx="12"/>
          </p:nvPr>
        </p:nvSpPr>
        <p:spPr/>
        <p:txBody>
          <a:bodyPr/>
          <a:lstStyle/>
          <a:p>
            <a:pPr algn="r"/>
            <a:fld id="{9F4D1F92-9A64-4B5C-BA71-9AF61BCD702E}" type="slidenum">
              <a:rPr lang="ru-RU" sz="1400" spc="-1" smtClean="0">
                <a:latin typeface="Times New Roman"/>
              </a:rPr>
              <a:pPr algn="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4034" y="300987"/>
            <a:ext cx="3316456" cy="1280945"/>
          </a:xfrm>
        </p:spPr>
        <p:txBody>
          <a:bodyPr anchor="b"/>
          <a:lstStyle>
            <a:lvl1pPr algn="l">
              <a:defRPr sz="2200" b="1"/>
            </a:lvl1pPr>
          </a:lstStyle>
          <a:p>
            <a:r>
              <a:rPr lang="ru-RU" smtClean="0"/>
              <a:t>Образец заголовка</a:t>
            </a:r>
            <a:endParaRPr lang="ru-RU"/>
          </a:p>
        </p:txBody>
      </p:sp>
      <p:sp>
        <p:nvSpPr>
          <p:cNvPr id="3" name="Содержимое 2"/>
          <p:cNvSpPr>
            <a:spLocks noGrp="1"/>
          </p:cNvSpPr>
          <p:nvPr>
            <p:ph idx="1"/>
          </p:nvPr>
        </p:nvSpPr>
        <p:spPr>
          <a:xfrm>
            <a:off x="3941249" y="300993"/>
            <a:ext cx="5635349" cy="6451973"/>
          </a:xfrm>
        </p:spPr>
        <p:txBody>
          <a:bodyPr/>
          <a:lstStyle>
            <a:lvl1pPr>
              <a:defRPr sz="3500"/>
            </a:lvl1pPr>
            <a:lvl2pPr>
              <a:defRPr sz="3100"/>
            </a:lvl2pPr>
            <a:lvl3pPr>
              <a:defRPr sz="2600"/>
            </a:lvl3pPr>
            <a:lvl4pPr>
              <a:defRPr sz="2200"/>
            </a:lvl4pPr>
            <a:lvl5pPr>
              <a:defRPr sz="2200"/>
            </a:lvl5pPr>
            <a:lvl6pPr>
              <a:defRPr sz="2200"/>
            </a:lvl6pPr>
            <a:lvl7pPr>
              <a:defRPr sz="2200"/>
            </a:lvl7pPr>
            <a:lvl8pPr>
              <a:defRPr sz="2200"/>
            </a:lvl8pPr>
            <a:lvl9pPr>
              <a:defRPr sz="2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504034" y="1581937"/>
            <a:ext cx="3316456" cy="5171028"/>
          </a:xfrm>
        </p:spPr>
        <p:txBody>
          <a:bodyPr/>
          <a:lstStyle>
            <a:lvl1pPr marL="0" indent="0">
              <a:buNone/>
              <a:defRPr sz="1500"/>
            </a:lvl1pPr>
            <a:lvl2pPr marL="503710" indent="0">
              <a:buNone/>
              <a:defRPr sz="1300"/>
            </a:lvl2pPr>
            <a:lvl3pPr marL="1007421" indent="0">
              <a:buNone/>
              <a:defRPr sz="1100"/>
            </a:lvl3pPr>
            <a:lvl4pPr marL="1511132" indent="0">
              <a:buNone/>
              <a:defRPr sz="1000"/>
            </a:lvl4pPr>
            <a:lvl5pPr marL="2014841" indent="0">
              <a:buNone/>
              <a:defRPr sz="1000"/>
            </a:lvl5pPr>
            <a:lvl6pPr marL="2518552" indent="0">
              <a:buNone/>
              <a:defRPr sz="1000"/>
            </a:lvl6pPr>
            <a:lvl7pPr marL="3022262" indent="0">
              <a:buNone/>
              <a:defRPr sz="1000"/>
            </a:lvl7pPr>
            <a:lvl8pPr marL="3525971" indent="0">
              <a:buNone/>
              <a:defRPr sz="1000"/>
            </a:lvl8pPr>
            <a:lvl9pPr marL="4029683"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r>
              <a:rPr lang="ru-RU" sz="1400" spc="-1" smtClean="0">
                <a:latin typeface="Times New Roman"/>
              </a:rPr>
              <a:t>&lt;дата/время&gt;</a:t>
            </a:r>
            <a:endParaRPr lang="ru-RU"/>
          </a:p>
        </p:txBody>
      </p:sp>
      <p:sp>
        <p:nvSpPr>
          <p:cNvPr id="6" name="Нижний колонтитул 5"/>
          <p:cNvSpPr>
            <a:spLocks noGrp="1"/>
          </p:cNvSpPr>
          <p:nvPr>
            <p:ph type="ftr" sz="quarter" idx="11"/>
          </p:nvPr>
        </p:nvSpPr>
        <p:spPr/>
        <p:txBody>
          <a:bodyPr/>
          <a:lstStyle/>
          <a:p>
            <a:pPr algn="ctr"/>
            <a:r>
              <a:rPr lang="ru-RU" sz="1400" spc="-1" smtClean="0">
                <a:latin typeface="Times New Roman"/>
              </a:rPr>
              <a:t>&lt;нижний колонтитул&gt;</a:t>
            </a:r>
            <a:endParaRPr lang="ru-RU"/>
          </a:p>
        </p:txBody>
      </p:sp>
      <p:sp>
        <p:nvSpPr>
          <p:cNvPr id="7" name="Номер слайда 6"/>
          <p:cNvSpPr>
            <a:spLocks noGrp="1"/>
          </p:cNvSpPr>
          <p:nvPr>
            <p:ph type="sldNum" sz="quarter" idx="12"/>
          </p:nvPr>
        </p:nvSpPr>
        <p:spPr/>
        <p:txBody>
          <a:bodyPr/>
          <a:lstStyle/>
          <a:p>
            <a:pPr algn="r"/>
            <a:fld id="{9F4D1F92-9A64-4B5C-BA71-9AF61BCD702E}" type="slidenum">
              <a:rPr lang="ru-RU" sz="1400" spc="-1" smtClean="0">
                <a:latin typeface="Times New Roman"/>
              </a:rPr>
              <a:pPr algn="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5873" y="5291772"/>
            <a:ext cx="6048375" cy="624724"/>
          </a:xfrm>
        </p:spPr>
        <p:txBody>
          <a:bodyPr anchor="b"/>
          <a:lstStyle>
            <a:lvl1pPr algn="l">
              <a:defRPr sz="2200" b="1"/>
            </a:lvl1pPr>
          </a:lstStyle>
          <a:p>
            <a:r>
              <a:rPr lang="ru-RU" smtClean="0"/>
              <a:t>Образец заголовка</a:t>
            </a:r>
            <a:endParaRPr lang="ru-RU"/>
          </a:p>
        </p:txBody>
      </p:sp>
      <p:sp>
        <p:nvSpPr>
          <p:cNvPr id="3" name="Рисунок 2"/>
          <p:cNvSpPr>
            <a:spLocks noGrp="1"/>
          </p:cNvSpPr>
          <p:nvPr>
            <p:ph type="pic" idx="1"/>
          </p:nvPr>
        </p:nvSpPr>
        <p:spPr>
          <a:xfrm>
            <a:off x="1975873" y="675471"/>
            <a:ext cx="6048375" cy="4535805"/>
          </a:xfrm>
        </p:spPr>
        <p:txBody>
          <a:bodyPr/>
          <a:lstStyle>
            <a:lvl1pPr marL="0" indent="0">
              <a:buNone/>
              <a:defRPr sz="3500"/>
            </a:lvl1pPr>
            <a:lvl2pPr marL="503710" indent="0">
              <a:buNone/>
              <a:defRPr sz="3100"/>
            </a:lvl2pPr>
            <a:lvl3pPr marL="1007421" indent="0">
              <a:buNone/>
              <a:defRPr sz="2600"/>
            </a:lvl3pPr>
            <a:lvl4pPr marL="1511132" indent="0">
              <a:buNone/>
              <a:defRPr sz="2200"/>
            </a:lvl4pPr>
            <a:lvl5pPr marL="2014841" indent="0">
              <a:buNone/>
              <a:defRPr sz="2200"/>
            </a:lvl5pPr>
            <a:lvl6pPr marL="2518552" indent="0">
              <a:buNone/>
              <a:defRPr sz="2200"/>
            </a:lvl6pPr>
            <a:lvl7pPr marL="3022262" indent="0">
              <a:buNone/>
              <a:defRPr sz="2200"/>
            </a:lvl7pPr>
            <a:lvl8pPr marL="3525971" indent="0">
              <a:buNone/>
              <a:defRPr sz="2200"/>
            </a:lvl8pPr>
            <a:lvl9pPr marL="4029683" indent="0">
              <a:buNone/>
              <a:defRPr sz="2200"/>
            </a:lvl9pPr>
          </a:lstStyle>
          <a:p>
            <a:endParaRPr lang="ru-RU"/>
          </a:p>
        </p:txBody>
      </p:sp>
      <p:sp>
        <p:nvSpPr>
          <p:cNvPr id="4" name="Текст 3"/>
          <p:cNvSpPr>
            <a:spLocks noGrp="1"/>
          </p:cNvSpPr>
          <p:nvPr>
            <p:ph type="body" sz="half" idx="2"/>
          </p:nvPr>
        </p:nvSpPr>
        <p:spPr>
          <a:xfrm>
            <a:off x="1975873" y="5916496"/>
            <a:ext cx="6048375" cy="887211"/>
          </a:xfrm>
        </p:spPr>
        <p:txBody>
          <a:bodyPr/>
          <a:lstStyle>
            <a:lvl1pPr marL="0" indent="0">
              <a:buNone/>
              <a:defRPr sz="1500"/>
            </a:lvl1pPr>
            <a:lvl2pPr marL="503710" indent="0">
              <a:buNone/>
              <a:defRPr sz="1300"/>
            </a:lvl2pPr>
            <a:lvl3pPr marL="1007421" indent="0">
              <a:buNone/>
              <a:defRPr sz="1100"/>
            </a:lvl3pPr>
            <a:lvl4pPr marL="1511132" indent="0">
              <a:buNone/>
              <a:defRPr sz="1000"/>
            </a:lvl4pPr>
            <a:lvl5pPr marL="2014841" indent="0">
              <a:buNone/>
              <a:defRPr sz="1000"/>
            </a:lvl5pPr>
            <a:lvl6pPr marL="2518552" indent="0">
              <a:buNone/>
              <a:defRPr sz="1000"/>
            </a:lvl6pPr>
            <a:lvl7pPr marL="3022262" indent="0">
              <a:buNone/>
              <a:defRPr sz="1000"/>
            </a:lvl7pPr>
            <a:lvl8pPr marL="3525971" indent="0">
              <a:buNone/>
              <a:defRPr sz="1000"/>
            </a:lvl8pPr>
            <a:lvl9pPr marL="4029683"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r>
              <a:rPr lang="ru-RU" sz="1400" spc="-1" smtClean="0">
                <a:latin typeface="Times New Roman"/>
              </a:rPr>
              <a:t>&lt;дата/время&gt;</a:t>
            </a:r>
            <a:endParaRPr lang="ru-RU"/>
          </a:p>
        </p:txBody>
      </p:sp>
      <p:sp>
        <p:nvSpPr>
          <p:cNvPr id="6" name="Нижний колонтитул 5"/>
          <p:cNvSpPr>
            <a:spLocks noGrp="1"/>
          </p:cNvSpPr>
          <p:nvPr>
            <p:ph type="ftr" sz="quarter" idx="11"/>
          </p:nvPr>
        </p:nvSpPr>
        <p:spPr/>
        <p:txBody>
          <a:bodyPr/>
          <a:lstStyle/>
          <a:p>
            <a:pPr algn="ctr"/>
            <a:r>
              <a:rPr lang="ru-RU" sz="1400" spc="-1" smtClean="0">
                <a:latin typeface="Times New Roman"/>
              </a:rPr>
              <a:t>&lt;нижний колонтитул&gt;</a:t>
            </a:r>
            <a:endParaRPr lang="ru-RU"/>
          </a:p>
        </p:txBody>
      </p:sp>
      <p:sp>
        <p:nvSpPr>
          <p:cNvPr id="7" name="Номер слайда 6"/>
          <p:cNvSpPr>
            <a:spLocks noGrp="1"/>
          </p:cNvSpPr>
          <p:nvPr>
            <p:ph type="sldNum" sz="quarter" idx="12"/>
          </p:nvPr>
        </p:nvSpPr>
        <p:spPr/>
        <p:txBody>
          <a:bodyPr/>
          <a:lstStyle/>
          <a:p>
            <a:pPr algn="r"/>
            <a:fld id="{9F4D1F92-9A64-4B5C-BA71-9AF61BCD702E}" type="slidenum">
              <a:rPr lang="ru-RU" sz="1400" spc="-1" smtClean="0">
                <a:latin typeface="Times New Roman"/>
              </a:rPr>
              <a:pPr algn="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4031" y="302737"/>
            <a:ext cx="9072563" cy="1259946"/>
          </a:xfrm>
          <a:prstGeom prst="rect">
            <a:avLst/>
          </a:prstGeom>
        </p:spPr>
        <p:txBody>
          <a:bodyPr vert="horz" lIns="100739" tIns="50372" rIns="100739" bIns="50372"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504031" y="1763928"/>
            <a:ext cx="9072563" cy="4989036"/>
          </a:xfrm>
          <a:prstGeom prst="rect">
            <a:avLst/>
          </a:prstGeom>
        </p:spPr>
        <p:txBody>
          <a:bodyPr vert="horz" lIns="100739" tIns="50372" rIns="100739" bIns="50372"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504031" y="7006705"/>
            <a:ext cx="2352146" cy="402483"/>
          </a:xfrm>
          <a:prstGeom prst="rect">
            <a:avLst/>
          </a:prstGeom>
        </p:spPr>
        <p:txBody>
          <a:bodyPr vert="horz" lIns="100739" tIns="50372" rIns="100739" bIns="50372" rtlCol="0" anchor="ctr"/>
          <a:lstStyle>
            <a:lvl1pPr algn="l">
              <a:defRPr sz="1300">
                <a:solidFill>
                  <a:schemeClr val="tx1">
                    <a:tint val="75000"/>
                  </a:schemeClr>
                </a:solidFill>
              </a:defRPr>
            </a:lvl1pPr>
          </a:lstStyle>
          <a:p>
            <a:r>
              <a:rPr lang="ru-RU" sz="1400" spc="-1" smtClean="0">
                <a:latin typeface="Times New Roman"/>
              </a:rPr>
              <a:t>&lt;дата/время&gt;</a:t>
            </a:r>
            <a:endParaRPr lang="ru-RU"/>
          </a:p>
        </p:txBody>
      </p:sp>
      <p:sp>
        <p:nvSpPr>
          <p:cNvPr id="5" name="Нижний колонтитул 4"/>
          <p:cNvSpPr>
            <a:spLocks noGrp="1"/>
          </p:cNvSpPr>
          <p:nvPr>
            <p:ph type="ftr" sz="quarter" idx="3"/>
          </p:nvPr>
        </p:nvSpPr>
        <p:spPr>
          <a:xfrm>
            <a:off x="3444214" y="7006705"/>
            <a:ext cx="3192198" cy="402483"/>
          </a:xfrm>
          <a:prstGeom prst="rect">
            <a:avLst/>
          </a:prstGeom>
        </p:spPr>
        <p:txBody>
          <a:bodyPr vert="horz" lIns="100739" tIns="50372" rIns="100739" bIns="50372" rtlCol="0" anchor="ctr"/>
          <a:lstStyle>
            <a:lvl1pPr algn="ctr">
              <a:defRPr sz="1300">
                <a:solidFill>
                  <a:schemeClr val="tx1">
                    <a:tint val="75000"/>
                  </a:schemeClr>
                </a:solidFill>
              </a:defRPr>
            </a:lvl1pPr>
          </a:lstStyle>
          <a:p>
            <a:pPr algn="ctr"/>
            <a:r>
              <a:rPr lang="ru-RU" sz="1400" spc="-1" smtClean="0">
                <a:latin typeface="Times New Roman"/>
              </a:rPr>
              <a:t>&lt;нижний колонтитул&gt;</a:t>
            </a:r>
            <a:endParaRPr lang="ru-RU"/>
          </a:p>
        </p:txBody>
      </p:sp>
      <p:sp>
        <p:nvSpPr>
          <p:cNvPr id="6" name="Номер слайда 5"/>
          <p:cNvSpPr>
            <a:spLocks noGrp="1"/>
          </p:cNvSpPr>
          <p:nvPr>
            <p:ph type="sldNum" sz="quarter" idx="4"/>
          </p:nvPr>
        </p:nvSpPr>
        <p:spPr>
          <a:xfrm>
            <a:off x="7224448" y="7006705"/>
            <a:ext cx="2352146" cy="402483"/>
          </a:xfrm>
          <a:prstGeom prst="rect">
            <a:avLst/>
          </a:prstGeom>
        </p:spPr>
        <p:txBody>
          <a:bodyPr vert="horz" lIns="100739" tIns="50372" rIns="100739" bIns="50372" rtlCol="0" anchor="ctr"/>
          <a:lstStyle>
            <a:lvl1pPr algn="r">
              <a:defRPr sz="1300">
                <a:solidFill>
                  <a:schemeClr val="tx1">
                    <a:tint val="75000"/>
                  </a:schemeClr>
                </a:solidFill>
              </a:defRPr>
            </a:lvl1pPr>
          </a:lstStyle>
          <a:p>
            <a:pPr algn="r"/>
            <a:fld id="{9F4D1F92-9A64-4B5C-BA71-9AF61BCD702E}" type="slidenum">
              <a:rPr lang="ru-RU" sz="1400" spc="-1" smtClean="0">
                <a:latin typeface="Times New Roman"/>
              </a:rPr>
              <a:pPr algn="r"/>
              <a:t>‹#›</a:t>
            </a:fld>
            <a:endParaRPr lang="ru-RU"/>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ctr" defTabSz="1007421" rtl="0" eaLnBrk="1" latinLnBrk="0" hangingPunct="1">
        <a:spcBef>
          <a:spcPct val="0"/>
        </a:spcBef>
        <a:buNone/>
        <a:defRPr sz="4900" kern="1200">
          <a:solidFill>
            <a:schemeClr val="tx1"/>
          </a:solidFill>
          <a:latin typeface="+mj-lt"/>
          <a:ea typeface="+mj-ea"/>
          <a:cs typeface="+mj-cs"/>
        </a:defRPr>
      </a:lvl1pPr>
    </p:titleStyle>
    <p:bodyStyle>
      <a:lvl1pPr marL="377782" indent="-377782" algn="l" defTabSz="1007421"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8529" indent="-314817" algn="l" defTabSz="1007421"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59279" indent="-251856" algn="l" defTabSz="1007421"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62988" indent="-251856" algn="l" defTabSz="1007421"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66697" indent="-251856" algn="l" defTabSz="1007421"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70407" indent="-251856" algn="l" defTabSz="1007421"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74118" indent="-251856" algn="l" defTabSz="1007421"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7828" indent="-251856" algn="l" defTabSz="1007421"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81538" indent="-251856" algn="l" defTabSz="1007421"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ru-RU"/>
      </a:defPPr>
      <a:lvl1pPr marL="0" algn="l" defTabSz="1007421" rtl="0" eaLnBrk="1" latinLnBrk="0" hangingPunct="1">
        <a:defRPr sz="2000" kern="1200">
          <a:solidFill>
            <a:schemeClr val="tx1"/>
          </a:solidFill>
          <a:latin typeface="+mn-lt"/>
          <a:ea typeface="+mn-ea"/>
          <a:cs typeface="+mn-cs"/>
        </a:defRPr>
      </a:lvl1pPr>
      <a:lvl2pPr marL="503710" algn="l" defTabSz="1007421" rtl="0" eaLnBrk="1" latinLnBrk="0" hangingPunct="1">
        <a:defRPr sz="2000" kern="1200">
          <a:solidFill>
            <a:schemeClr val="tx1"/>
          </a:solidFill>
          <a:latin typeface="+mn-lt"/>
          <a:ea typeface="+mn-ea"/>
          <a:cs typeface="+mn-cs"/>
        </a:defRPr>
      </a:lvl2pPr>
      <a:lvl3pPr marL="1007421" algn="l" defTabSz="1007421" rtl="0" eaLnBrk="1" latinLnBrk="0" hangingPunct="1">
        <a:defRPr sz="2000" kern="1200">
          <a:solidFill>
            <a:schemeClr val="tx1"/>
          </a:solidFill>
          <a:latin typeface="+mn-lt"/>
          <a:ea typeface="+mn-ea"/>
          <a:cs typeface="+mn-cs"/>
        </a:defRPr>
      </a:lvl3pPr>
      <a:lvl4pPr marL="1511132" algn="l" defTabSz="1007421" rtl="0" eaLnBrk="1" latinLnBrk="0" hangingPunct="1">
        <a:defRPr sz="2000" kern="1200">
          <a:solidFill>
            <a:schemeClr val="tx1"/>
          </a:solidFill>
          <a:latin typeface="+mn-lt"/>
          <a:ea typeface="+mn-ea"/>
          <a:cs typeface="+mn-cs"/>
        </a:defRPr>
      </a:lvl4pPr>
      <a:lvl5pPr marL="2014841" algn="l" defTabSz="1007421" rtl="0" eaLnBrk="1" latinLnBrk="0" hangingPunct="1">
        <a:defRPr sz="2000" kern="1200">
          <a:solidFill>
            <a:schemeClr val="tx1"/>
          </a:solidFill>
          <a:latin typeface="+mn-lt"/>
          <a:ea typeface="+mn-ea"/>
          <a:cs typeface="+mn-cs"/>
        </a:defRPr>
      </a:lvl5pPr>
      <a:lvl6pPr marL="2518552" algn="l" defTabSz="1007421" rtl="0" eaLnBrk="1" latinLnBrk="0" hangingPunct="1">
        <a:defRPr sz="2000" kern="1200">
          <a:solidFill>
            <a:schemeClr val="tx1"/>
          </a:solidFill>
          <a:latin typeface="+mn-lt"/>
          <a:ea typeface="+mn-ea"/>
          <a:cs typeface="+mn-cs"/>
        </a:defRPr>
      </a:lvl6pPr>
      <a:lvl7pPr marL="3022262" algn="l" defTabSz="1007421" rtl="0" eaLnBrk="1" latinLnBrk="0" hangingPunct="1">
        <a:defRPr sz="2000" kern="1200">
          <a:solidFill>
            <a:schemeClr val="tx1"/>
          </a:solidFill>
          <a:latin typeface="+mn-lt"/>
          <a:ea typeface="+mn-ea"/>
          <a:cs typeface="+mn-cs"/>
        </a:defRPr>
      </a:lvl7pPr>
      <a:lvl8pPr marL="3525971" algn="l" defTabSz="1007421" rtl="0" eaLnBrk="1" latinLnBrk="0" hangingPunct="1">
        <a:defRPr sz="2000" kern="1200">
          <a:solidFill>
            <a:schemeClr val="tx1"/>
          </a:solidFill>
          <a:latin typeface="+mn-lt"/>
          <a:ea typeface="+mn-ea"/>
          <a:cs typeface="+mn-cs"/>
        </a:defRPr>
      </a:lvl8pPr>
      <a:lvl9pPr marL="4029683" algn="l" defTabSz="1007421"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Shape 1"/>
          <p:cNvSpPr txBox="1"/>
          <p:nvPr/>
        </p:nvSpPr>
        <p:spPr>
          <a:xfrm>
            <a:off x="504000" y="1769040"/>
            <a:ext cx="9071640" cy="4384440"/>
          </a:xfrm>
          <a:prstGeom prst="rect">
            <a:avLst/>
          </a:prstGeom>
          <a:noFill/>
          <a:ln>
            <a:noFill/>
          </a:ln>
        </p:spPr>
        <p:txBody>
          <a:bodyPr lIns="0" tIns="0" rIns="0" bIns="0" anchor="ctr"/>
          <a:lstStyle/>
          <a:p>
            <a:pPr algn="ctr"/>
            <a:r>
              <a:rPr lang="ru-RU" sz="3200" spc="-1">
                <a:latin typeface="Arial"/>
              </a:rPr>
              <a:t>Методы, техники, приемы доверительных отношений и конструктивного взаимодействия между субъектами образовательного процесса</a:t>
            </a:r>
            <a:endParaRPr/>
          </a:p>
          <a:p>
            <a:pPr algn="ctr"/>
            <a:endParaRPr/>
          </a:p>
          <a:p>
            <a:pPr algn="ctr"/>
            <a:endParaRPr/>
          </a:p>
          <a:p>
            <a:pPr algn="ctr"/>
            <a:endParaRPr/>
          </a:p>
          <a:p>
            <a:pPr algn="ctr"/>
            <a:r>
              <a:rPr lang="ru-RU" sz="3200" spc="-1">
                <a:latin typeface="Arial"/>
              </a:rPr>
              <a:t>г.Красноярск</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Shape 1"/>
          <p:cNvSpPr txBox="1"/>
          <p:nvPr/>
        </p:nvSpPr>
        <p:spPr>
          <a:xfrm>
            <a:off x="504000" y="301320"/>
            <a:ext cx="9071640" cy="1262160"/>
          </a:xfrm>
          <a:prstGeom prst="rect">
            <a:avLst/>
          </a:prstGeom>
          <a:noFill/>
          <a:ln>
            <a:noFill/>
          </a:ln>
        </p:spPr>
        <p:txBody>
          <a:bodyPr lIns="0" tIns="0" rIns="0" bIns="0" anchor="ctr"/>
          <a:lstStyle/>
          <a:p>
            <a:pPr algn="ctr"/>
            <a:r>
              <a:rPr lang="ru-RU" sz="1600" b="1" i="1" spc="-1">
                <a:latin typeface="Arial"/>
              </a:rPr>
              <a:t>Техники слушания
 </a:t>
            </a:r>
            <a:r>
              <a:rPr lang="ru-RU" sz="1400" b="1" i="1" spc="-1">
                <a:latin typeface="Arial"/>
              </a:rPr>
              <a:t>В зависимости от используемых приемов слушания можно выделить несколько его видов: </a:t>
            </a:r>
            <a:endParaRPr/>
          </a:p>
        </p:txBody>
      </p:sp>
      <p:sp>
        <p:nvSpPr>
          <p:cNvPr id="90" name="TextShape 2"/>
          <p:cNvSpPr txBox="1"/>
          <p:nvPr/>
        </p:nvSpPr>
        <p:spPr>
          <a:xfrm>
            <a:off x="504000" y="1769040"/>
            <a:ext cx="9071640" cy="4384440"/>
          </a:xfrm>
          <a:prstGeom prst="rect">
            <a:avLst/>
          </a:prstGeom>
          <a:noFill/>
          <a:ln>
            <a:noFill/>
          </a:ln>
        </p:spPr>
        <p:txBody>
          <a:bodyPr lIns="0" tIns="0" rIns="0" bIns="0"/>
          <a:lstStyle/>
          <a:p>
            <a:pPr marL="432000" indent="-324000" algn="just">
              <a:buBlip>
                <a:blip r:embed="rId2"/>
              </a:buBlip>
            </a:pPr>
            <a:r>
              <a:rPr lang="ru-RU" sz="1400" b="1" i="1" spc="-1">
                <a:latin typeface="Arial"/>
              </a:rPr>
              <a:t>НЕРЕФЛЕКСИВНОЕ СЛУШАНИЕ - способ сосредоточенного внимательного слушания, почти без собственных речевых реакций, особенно таких, которые содержат оценку сказанного или наши соображения по поводу беседы. Такой вид слушания предполагает наше невмешательство в ход мысли собеседника и минимизацию наших ответов. Это могут быть нейтральные простейшие фразы, позволяющие выразить одобрение, интерес и понимание.</a:t>
            </a:r>
            <a:endParaRPr/>
          </a:p>
          <a:p>
            <a:pPr marL="432000" indent="-324000" algn="just">
              <a:buBlip>
                <a:blip r:embed="rId2"/>
              </a:buBlip>
            </a:pPr>
            <a:r>
              <a:rPr lang="ru-RU" sz="1400" b="1" i="1" spc="-1">
                <a:latin typeface="Arial"/>
              </a:rPr>
              <a:t>ЭМПАТИЧЕСКОЕ СЛУШАНИЕ - обеспечивается примерно теми же приемами, что и нерефлексивное, и отличается от последнего только целью. Если нерефлексивное слушание выполняет задачу получения объективной полной информации, то цель эмпатического - дать собеседнику ощущение вашего сопереживания, уловить эмоциональную окраску и значение его проблем. Это наиболее интимный вид слушания, используемый, прежде всего, при необходимости глубокого проникновения в проблему и установления более личных отношений с партнером.  Эмпатическое слушание позволяет решить одну из важнейших задач - пробуждение доверия.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Shape 1"/>
          <p:cNvSpPr txBox="1"/>
          <p:nvPr/>
        </p:nvSpPr>
        <p:spPr>
          <a:xfrm>
            <a:off x="504000" y="157320"/>
            <a:ext cx="9071640" cy="850680"/>
          </a:xfrm>
          <a:prstGeom prst="rect">
            <a:avLst/>
          </a:prstGeom>
          <a:noFill/>
          <a:ln>
            <a:noFill/>
          </a:ln>
        </p:spPr>
        <p:txBody>
          <a:bodyPr lIns="0" tIns="0" rIns="0" bIns="0" anchor="ctr"/>
          <a:lstStyle/>
          <a:p>
            <a:pPr algn="ctr"/>
            <a:r>
              <a:rPr lang="ru-RU" sz="1600" b="1" i="1" spc="-1">
                <a:latin typeface="Arial"/>
              </a:rPr>
              <a:t>Приемы активного слушания</a:t>
            </a:r>
            <a:endParaRPr/>
          </a:p>
        </p:txBody>
      </p:sp>
      <p:sp>
        <p:nvSpPr>
          <p:cNvPr id="92" name="TextShape 2"/>
          <p:cNvSpPr txBox="1"/>
          <p:nvPr/>
        </p:nvSpPr>
        <p:spPr>
          <a:xfrm>
            <a:off x="360000" y="1008000"/>
            <a:ext cx="9144000" cy="6120000"/>
          </a:xfrm>
          <a:prstGeom prst="rect">
            <a:avLst/>
          </a:prstGeom>
          <a:noFill/>
          <a:ln>
            <a:noFill/>
          </a:ln>
        </p:spPr>
        <p:txBody>
          <a:bodyPr lIns="0" tIns="0" rIns="0" bIns="0"/>
          <a:lstStyle/>
          <a:p>
            <a:pPr marL="432000" indent="-324000" algn="just">
              <a:buBlip>
                <a:blip r:embed="rId2"/>
              </a:buBlip>
            </a:pPr>
            <a:r>
              <a:rPr lang="ru-RU" sz="1400" b="1" i="1" spc="-1">
                <a:latin typeface="Arial"/>
              </a:rPr>
              <a:t>Перефразирование («эхо-техника»). Эта техника состоит в том, чтобы повторить, подобно эху, высказанные партнером мысли и чувства. Обычно такое воспроизведение сказанного им предваряется словами вроде: Если я вас правильно понял, вы говорите, что... Главная «техническая» цель перефразирования - уточнение информации. Для этого выбираются наиболее существенные, важные моменты сообщения. </a:t>
            </a:r>
            <a:endParaRPr/>
          </a:p>
          <a:p>
            <a:pPr marL="432000" indent="-324000" algn="just">
              <a:buBlip>
                <a:blip r:embed="rId2"/>
              </a:buBlip>
            </a:pPr>
            <a:r>
              <a:rPr lang="ru-RU" sz="1400" b="1" i="1" spc="-1">
                <a:latin typeface="Arial"/>
              </a:rPr>
              <a:t>Развитие идеи - </a:t>
            </a:r>
            <a:r>
              <a:rPr lang="ru-RU" sz="1400" b="1" i="1" spc="-1">
                <a:latin typeface="Times New Roman;Times New Roman"/>
                <a:ea typeface="Times New Roman;Times New Roman"/>
              </a:rPr>
              <a:t>вывод логического следствия из слов партнера или выдвижение предположения относительно причин высказывания: Если исходить из того, что вы сказали, то... «Развитие идеи» обладает многими достоинствами: позволяет уточнить смысл сказанного, быстро продвинуться вперед в беседе, дает возможность получить информацию без прямых вопросов и т. п. Во многих случаях «развитие идеи» совершенно необходимо. </a:t>
            </a:r>
            <a:endParaRPr/>
          </a:p>
          <a:p>
            <a:pPr marL="432000" indent="-324000" algn="just">
              <a:buBlip>
                <a:blip r:embed="rId2"/>
              </a:buBlip>
            </a:pPr>
            <a:r>
              <a:rPr lang="ru-RU" sz="1400" b="1" i="1" spc="-1">
                <a:latin typeface="Times New Roman;Times New Roman"/>
                <a:ea typeface="Times New Roman;Times New Roman"/>
              </a:rPr>
              <a:t>Резюме. Мы воспроизводим ряд высказываний партнера в сокращенном, обобщенном виде, кратко формулируя самое существенное в них: Итак, вы бы хотели... Резюмирование помогает при обсуждении, рассмотрении претензий, когда необходимо решить какие-либо проблемы. Оно особенно эффективно, если обсуждение затянулось, идет по кругу или оказалось в тупике. Резюме позволяет не тратить время на поверхностные, не относящиеся к делу разговоры. </a:t>
            </a:r>
            <a:endParaRPr/>
          </a:p>
          <a:p>
            <a:pPr marL="432000" indent="-324000" algn="just">
              <a:buBlip>
                <a:blip r:embed="rId2"/>
              </a:buBlip>
            </a:pPr>
            <a:r>
              <a:rPr lang="ru-RU" sz="1400" b="1" i="1" spc="-1">
                <a:latin typeface="Times New Roman;Times New Roman"/>
                <a:ea typeface="Times New Roman;Times New Roman"/>
              </a:rPr>
              <a:t>Сообщение о восприятии другого («отражение чувств»). Мы сообщаем партнеру, как мы воспринимаем его эмоциональное со стояние в данный момент, например: Мне кажется, вас это очень огорчает. Важно не утверждать, что наш собеседник испытывает те или иные чувства, а говорить о своих впечатлениях, предположениях. С помощью этой техники мы можем помочь собеседнику осознать и выразить его эмоции, снять излишнее напряжение, показать, что мы его понимаем и считаемся с его состоянием. </a:t>
            </a:r>
            <a:endParaRPr/>
          </a:p>
          <a:p>
            <a:pPr marL="432000" indent="-324000" algn="just">
              <a:buBlip>
                <a:blip r:embed="rId2"/>
              </a:buBlip>
            </a:pPr>
            <a:r>
              <a:rPr lang="ru-RU" sz="1400" b="1" i="1" spc="-1">
                <a:latin typeface="Times New Roman;Times New Roman"/>
                <a:ea typeface="Times New Roman;Times New Roman"/>
              </a:rPr>
              <a:t>Сообщение о собственном самочувствии. Мы сообщаем партнеру, как мы чувствуем себя в данной ситуации, например: Мне жаль, что все так сложилось. Информирование партнера о своем собственном состоянии нередко полезно, особенно в эмоционально напряженных ситуациях. Это позволяет преодолеть сухость и формальность общения, способствует восстановлению эмоционального контакта в сложных переговорах. </a:t>
            </a:r>
            <a:endParaRPr/>
          </a:p>
          <a:p>
            <a:pPr marL="432000" indent="-324000" algn="just">
              <a:buBlip>
                <a:blip r:embed="rId2"/>
              </a:buBlip>
            </a:pPr>
            <a:r>
              <a:rPr lang="ru-RU" sz="1400" b="1" i="1" spc="-1">
                <a:latin typeface="Times New Roman;Times New Roman"/>
                <a:ea typeface="Times New Roman;Times New Roman"/>
              </a:rPr>
              <a:t>Расспрашивание - касается прямого запроса на информацию,  нередко позволяет получить более правдивые и полные сведения.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TextShape 1"/>
          <p:cNvSpPr txBox="1"/>
          <p:nvPr/>
        </p:nvSpPr>
        <p:spPr>
          <a:xfrm>
            <a:off x="504000" y="301320"/>
            <a:ext cx="9071640" cy="1262160"/>
          </a:xfrm>
          <a:prstGeom prst="rect">
            <a:avLst/>
          </a:prstGeom>
          <a:noFill/>
          <a:ln>
            <a:noFill/>
          </a:ln>
        </p:spPr>
        <p:txBody>
          <a:bodyPr lIns="0" tIns="0" rIns="0" bIns="0" anchor="ctr"/>
          <a:lstStyle/>
          <a:p>
            <a:pPr algn="ctr"/>
            <a:r>
              <a:rPr lang="ru-RU" sz="1600" b="1" i="1" spc="-1">
                <a:latin typeface="Arial"/>
              </a:rPr>
              <a:t>Приемы неагрессивного ответа на давление и агрессию:
</a:t>
            </a:r>
            <a:endParaRPr/>
          </a:p>
        </p:txBody>
      </p:sp>
      <p:sp>
        <p:nvSpPr>
          <p:cNvPr id="94" name="TextShape 2"/>
          <p:cNvSpPr txBox="1"/>
          <p:nvPr/>
        </p:nvSpPr>
        <p:spPr>
          <a:xfrm>
            <a:off x="504000" y="1769040"/>
            <a:ext cx="9071640" cy="4384440"/>
          </a:xfrm>
          <a:prstGeom prst="rect">
            <a:avLst/>
          </a:prstGeom>
          <a:noFill/>
          <a:ln>
            <a:noFill/>
          </a:ln>
        </p:spPr>
        <p:txBody>
          <a:bodyPr lIns="0" tIns="0" rIns="0" bIns="0"/>
          <a:lstStyle/>
          <a:p>
            <a:pPr marL="432000" indent="-324000" algn="just">
              <a:buBlip>
                <a:blip r:embed="rId2"/>
              </a:buBlip>
            </a:pPr>
            <a:r>
              <a:rPr lang="ru-RU" sz="1400" b="1" i="1" spc="-1">
                <a:latin typeface="Arial"/>
              </a:rPr>
              <a:t> УПС (фиксация замешательства): “Я просто растерялся от такого напора” ;</a:t>
            </a:r>
            <a:endParaRPr/>
          </a:p>
          <a:p>
            <a:pPr marL="432000" indent="-324000" algn="just">
              <a:buBlip>
                <a:blip r:embed="rId2"/>
              </a:buBlip>
            </a:pPr>
            <a:r>
              <a:rPr lang="ru-RU" sz="1400" b="1" i="1" spc="-1">
                <a:latin typeface="Arial"/>
              </a:rPr>
              <a:t> «Сиреневый туман» - в таких случаях обычно говорят о существовании зависимости между субъективными факторами восприятия и параметрами деятельности индивида;</a:t>
            </a:r>
            <a:endParaRPr/>
          </a:p>
          <a:p>
            <a:pPr marL="432000" indent="-324000" algn="just">
              <a:buBlip>
                <a:blip r:embed="rId2"/>
              </a:buBlip>
            </a:pPr>
            <a:r>
              <a:rPr lang="ru-RU" sz="1400" b="1" i="1" spc="-1">
                <a:latin typeface="Arial"/>
              </a:rPr>
              <a:t> Я-высказывание: когда на меня кричат ( интерпретация действий агрессора ) я обычно не в состоянии нормально работать;давайте перейдем в другое помещение и разберем Вашу претензию;</a:t>
            </a:r>
            <a:endParaRPr/>
          </a:p>
          <a:p>
            <a:pPr marL="432000" indent="-324000" algn="just">
              <a:buBlip>
                <a:blip r:embed="rId2"/>
              </a:buBlip>
            </a:pPr>
            <a:r>
              <a:rPr lang="ru-RU" sz="1400" b="1" i="1" spc="-1">
                <a:latin typeface="Arial"/>
              </a:rPr>
              <a:t> Вы-посыл (персонализация ответственности): Вы хотите сказать, что уверены в том, что … </a:t>
            </a:r>
            <a:endParaRPr/>
          </a:p>
          <a:p>
            <a:pPr marL="432000" indent="-324000" algn="just">
              <a:buBlip>
                <a:blip r:embed="rId2"/>
              </a:buBlip>
            </a:pPr>
            <a:r>
              <a:rPr lang="ru-RU" sz="1400" b="1" i="1" spc="-1">
                <a:latin typeface="Arial"/>
              </a:rPr>
              <a:t> Вам важно (фиксация причины обращения)</a:t>
            </a:r>
            <a:endParaRPr/>
          </a:p>
          <a:p>
            <a:pPr marL="432000" indent="-324000" algn="just">
              <a:buBlip>
                <a:blip r:embed="rId2"/>
              </a:buBlip>
            </a:pPr>
            <a:r>
              <a:rPr lang="ru-RU" sz="1400" b="1" i="1" spc="-1">
                <a:latin typeface="Arial"/>
              </a:rPr>
              <a:t> «Гадости на радости» (Мне приятно …): всегда можно найти повод сказать искреннее спасибо аргессору, например, “мне приятно, что Вы следите за моими успехами”. </a:t>
            </a:r>
            <a:endParaRPr/>
          </a:p>
          <a:p>
            <a:pPr marL="432000" indent="-324000" algn="just">
              <a:buBlip>
                <a:blip r:embed="rId2"/>
              </a:buBlip>
            </a:pPr>
            <a:r>
              <a:rPr lang="ru-RU" sz="1400" b="1" i="1" spc="-1">
                <a:latin typeface="Arial"/>
              </a:rPr>
              <a:t> «Ширма» (фиксация параметров имиджа): “Мы готовы удовлетворить желания любого клиента” </a:t>
            </a:r>
            <a:endParaRPr/>
          </a:p>
          <a:p>
            <a:pPr algn="just"/>
            <a:endParaRPr/>
          </a:p>
          <a:p>
            <a:pPr algn="ju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Shape 1"/>
          <p:cNvSpPr txBox="1"/>
          <p:nvPr/>
        </p:nvSpPr>
        <p:spPr>
          <a:xfrm>
            <a:off x="504000" y="301320"/>
            <a:ext cx="9071640" cy="1262160"/>
          </a:xfrm>
          <a:prstGeom prst="rect">
            <a:avLst/>
          </a:prstGeom>
          <a:noFill/>
          <a:ln>
            <a:noFill/>
          </a:ln>
        </p:spPr>
        <p:txBody>
          <a:bodyPr lIns="0" tIns="0" rIns="0" bIns="0" anchor="ctr"/>
          <a:lstStyle/>
          <a:p>
            <a:pPr algn="ctr"/>
            <a:r>
              <a:rPr lang="ru-RU" sz="1600" b="1" i="1" spc="-1">
                <a:latin typeface="Arial"/>
              </a:rPr>
              <a:t>Способы упорядочивания материала</a:t>
            </a:r>
            <a:endParaRPr/>
          </a:p>
        </p:txBody>
      </p:sp>
      <p:sp>
        <p:nvSpPr>
          <p:cNvPr id="96" name="TextShape 2"/>
          <p:cNvSpPr txBox="1"/>
          <p:nvPr/>
        </p:nvSpPr>
        <p:spPr>
          <a:xfrm>
            <a:off x="504000" y="1769040"/>
            <a:ext cx="9071640" cy="4384440"/>
          </a:xfrm>
          <a:prstGeom prst="rect">
            <a:avLst/>
          </a:prstGeom>
          <a:noFill/>
          <a:ln>
            <a:noFill/>
          </a:ln>
        </p:spPr>
        <p:txBody>
          <a:bodyPr lIns="0" tIns="0" rIns="0" bIns="0"/>
          <a:lstStyle/>
          <a:p>
            <a:pPr algn="just"/>
            <a:endParaRPr/>
          </a:p>
          <a:p>
            <a:pPr algn="just"/>
            <a:r>
              <a:rPr lang="ru-RU" sz="1400" b="1" i="1" spc="-1">
                <a:latin typeface="Arial"/>
              </a:rPr>
              <a:t>1) тематический порядок — он организует основные положения речи по категориям или разделяет их по содержанию. Это распространенный способ. Категоризация может быть субъективной и осуществляться разными путями: от общего к частному, от менее значимого к более значимому; </a:t>
            </a:r>
            <a:endParaRPr/>
          </a:p>
          <a:p>
            <a:pPr algn="just"/>
            <a:r>
              <a:rPr lang="ru-RU" sz="1400" b="1" i="1" spc="-1">
                <a:latin typeface="Arial"/>
              </a:rPr>
              <a:t>2) временной или хронологический порядок — перечисление основных положений в соответствии с последовательностью идей или событий, с концентрацией внимания на том, что идет первым, что вторым, третьим; </a:t>
            </a:r>
            <a:endParaRPr/>
          </a:p>
          <a:p>
            <a:pPr algn="just"/>
            <a:r>
              <a:rPr lang="ru-RU" sz="1400" b="1" i="1" spc="-1">
                <a:latin typeface="Arial"/>
              </a:rPr>
              <a:t>3) логический порядок — размещение основных положений речи в такой последовательности, которая позволяет убедить аудиторию поверить во что-либо или поступить определенным образом. Логический порядок помогает выявлять причинно-следственные связи, определять причину и результат действий или бездействия. </a:t>
            </a:r>
            <a:endParaRPr/>
          </a:p>
          <a:p>
            <a:pPr algn="just"/>
            <a:endParaRPr/>
          </a:p>
          <a:p>
            <a:pPr algn="just"/>
            <a:endParaRPr/>
          </a:p>
          <a:p>
            <a:pPr algn="jus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TextShape 1"/>
          <p:cNvSpPr txBox="1"/>
          <p:nvPr/>
        </p:nvSpPr>
        <p:spPr>
          <a:xfrm>
            <a:off x="504000" y="301320"/>
            <a:ext cx="9071640" cy="1262160"/>
          </a:xfrm>
          <a:prstGeom prst="rect">
            <a:avLst/>
          </a:prstGeom>
          <a:noFill/>
          <a:ln>
            <a:noFill/>
          </a:ln>
        </p:spPr>
        <p:txBody>
          <a:bodyPr lIns="0" tIns="0" rIns="0" bIns="0" anchor="ctr"/>
          <a:lstStyle/>
          <a:p>
            <a:pPr algn="ctr"/>
            <a:r>
              <a:rPr lang="ru-RU" sz="1600" b="1" i="1" spc="-1">
                <a:latin typeface="Arial"/>
              </a:rPr>
              <a:t>Принципы информирования</a:t>
            </a:r>
            <a:endParaRPr/>
          </a:p>
        </p:txBody>
      </p:sp>
      <p:sp>
        <p:nvSpPr>
          <p:cNvPr id="98" name="TextShape 2"/>
          <p:cNvSpPr txBox="1"/>
          <p:nvPr/>
        </p:nvSpPr>
        <p:spPr>
          <a:xfrm>
            <a:off x="504000" y="1224000"/>
            <a:ext cx="9071640" cy="5328000"/>
          </a:xfrm>
          <a:prstGeom prst="rect">
            <a:avLst/>
          </a:prstGeom>
          <a:noFill/>
          <a:ln>
            <a:noFill/>
          </a:ln>
        </p:spPr>
        <p:txBody>
          <a:bodyPr lIns="0" tIns="0" rIns="0" bIns="0"/>
          <a:lstStyle/>
          <a:p>
            <a:pPr algn="just"/>
            <a:endParaRPr/>
          </a:p>
          <a:p>
            <a:pPr algn="just"/>
            <a:r>
              <a:rPr lang="ru-RU" sz="1400" b="1" i="1" spc="-1">
                <a:latin typeface="Arial"/>
              </a:rPr>
              <a:t> </a:t>
            </a:r>
            <a:endParaRPr/>
          </a:p>
          <a:p>
            <a:pPr algn="just"/>
            <a:r>
              <a:rPr lang="ru-RU" sz="1400" b="1" i="1" spc="-1">
                <a:latin typeface="Arial"/>
              </a:rPr>
              <a:t>1. Доверие. Аудитория будет охотнее слушать оратора, если он вызывает у нее симпатию и доверие. Для кредита доверия необходимы знания, опыт, достоверность используемой информации и личные качества. Есть три основных способа завоевать доверие: 1) продемонстрировать уровень своей подготовки; 2) дать слушателям почувствовать свою заинтересованность в предмете; 3) говорить с энтузиазмом. </a:t>
            </a:r>
            <a:endParaRPr/>
          </a:p>
          <a:p>
            <a:pPr algn="just"/>
            <a:r>
              <a:rPr lang="ru-RU" sz="1400" b="1" i="1" spc="-1">
                <a:latin typeface="Arial"/>
              </a:rPr>
              <a:t>2. Интеллектуальная стимуляция. Аудитория более склонна прислушиваться к интеллектуально стимулирующей информации. Это новая для аудитории информация, отвечающая глубоко заложенной в людях потребности в знаниях. Новизна характеризуется тем, что информация либо неизвестна большинству слушателей, либо заставляет их по-новому взглянуть на то, что они уже знают. </a:t>
            </a:r>
            <a:endParaRPr/>
          </a:p>
          <a:p>
            <a:pPr algn="just"/>
            <a:r>
              <a:rPr lang="ru-RU" sz="1400" b="1" i="1" spc="-1">
                <a:latin typeface="Arial"/>
              </a:rPr>
              <a:t>3. Креативность. Аудитория более способна воспринимать, понимать и запоминать информацию, при изложении которой используется творческий подход. </a:t>
            </a:r>
            <a:endParaRPr/>
          </a:p>
          <a:p>
            <a:pPr algn="just"/>
            <a:r>
              <a:rPr lang="ru-RU" sz="1400" b="1" i="1" spc="-1">
                <a:latin typeface="Arial"/>
              </a:rPr>
              <a:t>4. Актуальность. Аудитория охотнее воспринимает и запоминает данные, которые кажутся ей актуальными. Жизненно важные сведения связаны с вопросами, от которых зависит судьба человека. </a:t>
            </a:r>
            <a:endParaRPr/>
          </a:p>
          <a:p>
            <a:pPr algn="just"/>
            <a:r>
              <a:rPr lang="ru-RU" sz="1400" b="1" i="1" spc="-1">
                <a:latin typeface="Arial"/>
              </a:rPr>
              <a:t>5. Расстановка акцентов. Аудитория легче всего воспринимает и запоминает ту информацию, которая выделяется докладчиком. Для этого оратор должен определить ее приоритетность. </a:t>
            </a:r>
            <a:endParaRPr/>
          </a:p>
          <a:p>
            <a:pPr algn="just"/>
            <a:r>
              <a:rPr lang="ru-RU" sz="1400" b="1" i="1" spc="-1">
                <a:latin typeface="Arial"/>
              </a:rPr>
              <a:t>6. Наглядность материалов. </a:t>
            </a:r>
            <a:endParaRPr/>
          </a:p>
          <a:p>
            <a:pPr algn="just"/>
            <a:r>
              <a:rPr lang="ru-RU" sz="1400" b="1" i="1" spc="-1">
                <a:latin typeface="Arial"/>
              </a:rPr>
              <a:t>7. Структурирование информации, направление мыслей слушателей, использование логических переходов. Эффект четкой структуры выступления трудно переоценить. Поскольку слушатели могут отвлекаться, оратор должен контролировать, насколько хорошо им удается следить за ходом мысли. </a:t>
            </a:r>
            <a:endParaRPr/>
          </a:p>
          <a:p>
            <a:pPr algn="just"/>
            <a:endParaRPr/>
          </a:p>
          <a:p>
            <a:pPr algn="just"/>
            <a:r>
              <a:rPr lang="ru-RU" sz="1400" b="1" i="1" spc="-1">
                <a:latin typeface="Arial"/>
              </a:rPr>
              <a:t>8. Мнемонические приемы для запоминания информации.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Shape 1"/>
          <p:cNvSpPr txBox="1"/>
          <p:nvPr/>
        </p:nvSpPr>
        <p:spPr>
          <a:xfrm>
            <a:off x="504000" y="301320"/>
            <a:ext cx="9071640" cy="1262160"/>
          </a:xfrm>
          <a:prstGeom prst="rect">
            <a:avLst/>
          </a:prstGeom>
          <a:noFill/>
          <a:ln>
            <a:noFill/>
          </a:ln>
        </p:spPr>
        <p:txBody>
          <a:bodyPr lIns="0" tIns="0" rIns="0" bIns="0" anchor="ctr"/>
          <a:lstStyle/>
          <a:p>
            <a:pPr algn="ctr"/>
            <a:r>
              <a:rPr lang="ru-RU" sz="1600" b="1" i="1" spc="-1">
                <a:latin typeface="Arial"/>
              </a:rPr>
              <a:t>Определение понятия «Общение»</a:t>
            </a:r>
            <a:endParaRPr/>
          </a:p>
        </p:txBody>
      </p:sp>
      <p:sp>
        <p:nvSpPr>
          <p:cNvPr id="41" name="TextShape 2"/>
          <p:cNvSpPr txBox="1"/>
          <p:nvPr/>
        </p:nvSpPr>
        <p:spPr>
          <a:xfrm>
            <a:off x="504000" y="1769040"/>
            <a:ext cx="9071640" cy="4384440"/>
          </a:xfrm>
          <a:prstGeom prst="rect">
            <a:avLst/>
          </a:prstGeom>
          <a:noFill/>
          <a:ln>
            <a:noFill/>
          </a:ln>
        </p:spPr>
        <p:txBody>
          <a:bodyPr lIns="0" tIns="0" rIns="0" bIns="0"/>
          <a:lstStyle/>
          <a:p>
            <a:pPr algn="just"/>
            <a:r>
              <a:rPr lang="ru-RU" sz="1400" strike="noStrike" spc="-1">
                <a:solidFill>
                  <a:srgbClr val="000000"/>
                </a:solidFill>
                <a:uFill>
                  <a:solidFill>
                    <a:srgbClr val="FFFFFF"/>
                  </a:solidFill>
                </a:uFill>
                <a:latin typeface="Arial"/>
                <a:ea typeface="Microsoft YaHei"/>
              </a:rPr>
              <a:t>Общение - одна из основных психологических категорий. Человек становится личностью в результате взаимодействия и общения с другими людьми. Общение - сложный, многоплановый процесс установления и развития контактов между людьми, порождаемый потребностью в совместной деятельности и включающий в себя обмен информацией, выработку единой стратегии взаимодействия, восприятия и понимания партнера по общению. </a:t>
            </a:r>
            <a:endParaRPr/>
          </a:p>
          <a:p>
            <a:pPr algn="just"/>
            <a:endParaRPr/>
          </a:p>
          <a:p>
            <a:pPr algn="just"/>
            <a:endParaRPr/>
          </a:p>
          <a:p>
            <a:pPr algn="just"/>
            <a:r>
              <a:rPr lang="ru-RU" sz="1400" strike="noStrike" spc="-1">
                <a:solidFill>
                  <a:srgbClr val="000000"/>
                </a:solidFill>
                <a:uFill>
                  <a:solidFill>
                    <a:srgbClr val="FFFFFF"/>
                  </a:solidFill>
                </a:uFill>
                <a:latin typeface="Arial"/>
                <a:ea typeface="Microsoft YaHei"/>
              </a:rPr>
              <a:t>                                                                              Функции общения </a:t>
            </a:r>
            <a:endParaRPr/>
          </a:p>
          <a:p>
            <a:pPr algn="just"/>
            <a:endParaRPr/>
          </a:p>
          <a:p>
            <a:pPr algn="just"/>
            <a:endParaRPr/>
          </a:p>
          <a:p>
            <a:pPr algn="just"/>
            <a:endParaRPr/>
          </a:p>
        </p:txBody>
      </p:sp>
      <p:sp>
        <p:nvSpPr>
          <p:cNvPr id="42" name="Line 3"/>
          <p:cNvSpPr/>
          <p:nvPr/>
        </p:nvSpPr>
        <p:spPr>
          <a:xfrm flipH="1">
            <a:off x="2808000" y="3744000"/>
            <a:ext cx="1008000" cy="79200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43" name="Line 4"/>
          <p:cNvSpPr/>
          <p:nvPr/>
        </p:nvSpPr>
        <p:spPr>
          <a:xfrm>
            <a:off x="4320000" y="3816000"/>
            <a:ext cx="0" cy="72000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44" name="Line 5"/>
          <p:cNvSpPr/>
          <p:nvPr/>
        </p:nvSpPr>
        <p:spPr>
          <a:xfrm>
            <a:off x="5832000" y="3816000"/>
            <a:ext cx="72000" cy="72000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45" name="Line 6"/>
          <p:cNvSpPr/>
          <p:nvPr/>
        </p:nvSpPr>
        <p:spPr>
          <a:xfrm>
            <a:off x="6408000" y="3744000"/>
            <a:ext cx="1080000" cy="79200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46" name="TextShape 7"/>
          <p:cNvSpPr txBox="1"/>
          <p:nvPr/>
        </p:nvSpPr>
        <p:spPr>
          <a:xfrm>
            <a:off x="648000" y="4824000"/>
            <a:ext cx="2448000" cy="1601280"/>
          </a:xfrm>
          <a:prstGeom prst="rect">
            <a:avLst/>
          </a:prstGeom>
          <a:noFill/>
          <a:ln>
            <a:noFill/>
          </a:ln>
        </p:spPr>
        <p:txBody>
          <a:bodyPr lIns="90000" tIns="45000" rIns="90000" bIns="45000"/>
          <a:lstStyle/>
          <a:p>
            <a:r>
              <a:rPr lang="be-BY" sz="1800" spc="-1">
                <a:latin typeface="Arial"/>
              </a:rPr>
              <a:t>Инструментальная -</a:t>
            </a:r>
            <a:endParaRPr/>
          </a:p>
          <a:p>
            <a:r>
              <a:rPr lang="ru-RU" sz="1400" spc="-1">
                <a:latin typeface="Arial"/>
              </a:rPr>
              <a:t>необходима для обмена информацией в процессе управления и совместного труда </a:t>
            </a:r>
            <a:endParaRPr/>
          </a:p>
          <a:p>
            <a:endParaRPr/>
          </a:p>
        </p:txBody>
      </p:sp>
      <p:sp>
        <p:nvSpPr>
          <p:cNvPr id="47" name="TextShape 8"/>
          <p:cNvSpPr txBox="1"/>
          <p:nvPr/>
        </p:nvSpPr>
        <p:spPr>
          <a:xfrm>
            <a:off x="3180240" y="4538520"/>
            <a:ext cx="1656000" cy="3143520"/>
          </a:xfrm>
          <a:prstGeom prst="rect">
            <a:avLst/>
          </a:prstGeom>
          <a:noFill/>
          <a:ln>
            <a:noFill/>
          </a:ln>
        </p:spPr>
        <p:txBody>
          <a:bodyPr lIns="90000" tIns="45000" rIns="90000" bIns="45000"/>
          <a:lstStyle/>
          <a:p>
            <a:endParaRPr/>
          </a:p>
          <a:p>
            <a:r>
              <a:rPr lang="ru-RU" sz="1400" spc="-1">
                <a:latin typeface="Arial"/>
              </a:rPr>
              <a:t>Синдикативная - находит свое выражение в сплочении малых и больших групп </a:t>
            </a:r>
            <a:endParaRPr/>
          </a:p>
          <a:p>
            <a:endParaRPr/>
          </a:p>
        </p:txBody>
      </p:sp>
      <p:sp>
        <p:nvSpPr>
          <p:cNvPr id="48" name="TextShape 9"/>
          <p:cNvSpPr txBox="1"/>
          <p:nvPr/>
        </p:nvSpPr>
        <p:spPr>
          <a:xfrm>
            <a:off x="5180760" y="4752000"/>
            <a:ext cx="1587240" cy="1888560"/>
          </a:xfrm>
          <a:prstGeom prst="rect">
            <a:avLst/>
          </a:prstGeom>
          <a:noFill/>
          <a:ln>
            <a:noFill/>
          </a:ln>
        </p:spPr>
        <p:txBody>
          <a:bodyPr lIns="90000" tIns="45000" rIns="90000" bIns="45000"/>
          <a:lstStyle/>
          <a:p>
            <a:r>
              <a:rPr lang="ru-RU" sz="1400" spc="-1">
                <a:latin typeface="Arial"/>
              </a:rPr>
              <a:t>Трансляционная- необходима для обучения, передачи знаний, способов деятельности, оценочных критериев</a:t>
            </a:r>
            <a:endParaRPr/>
          </a:p>
        </p:txBody>
      </p:sp>
      <p:sp>
        <p:nvSpPr>
          <p:cNvPr id="49" name="TextShape 10"/>
          <p:cNvSpPr txBox="1"/>
          <p:nvPr/>
        </p:nvSpPr>
        <p:spPr>
          <a:xfrm>
            <a:off x="7272000" y="4608000"/>
            <a:ext cx="2088000" cy="2288160"/>
          </a:xfrm>
          <a:prstGeom prst="rect">
            <a:avLst/>
          </a:prstGeom>
          <a:noFill/>
          <a:ln>
            <a:noFill/>
          </a:ln>
        </p:spPr>
        <p:txBody>
          <a:bodyPr lIns="90000" tIns="45000" rIns="90000" bIns="45000"/>
          <a:lstStyle/>
          <a:p>
            <a:endParaRPr/>
          </a:p>
          <a:p>
            <a:r>
              <a:rPr lang="ru-RU" sz="1400" spc="-1">
                <a:latin typeface="Arial"/>
              </a:rPr>
              <a:t>Самовыражения - ориентирована на поиск и достижение взаимного понимания.</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Shape 1"/>
          <p:cNvSpPr txBox="1"/>
          <p:nvPr/>
        </p:nvSpPr>
        <p:spPr>
          <a:xfrm>
            <a:off x="504000" y="301320"/>
            <a:ext cx="9071640" cy="1262160"/>
          </a:xfrm>
          <a:prstGeom prst="rect">
            <a:avLst/>
          </a:prstGeom>
          <a:noFill/>
          <a:ln>
            <a:noFill/>
          </a:ln>
        </p:spPr>
        <p:txBody>
          <a:bodyPr lIns="0" tIns="0" rIns="0" bIns="0" anchor="ctr"/>
          <a:lstStyle/>
          <a:p>
            <a:pPr algn="ctr"/>
            <a:r>
              <a:rPr lang="ru-RU" sz="1600" b="1" i="1" spc="-1">
                <a:latin typeface="Arial"/>
              </a:rPr>
              <a:t>Классификация сторон общения по Андреевой Г.М.</a:t>
            </a:r>
            <a:endParaRPr/>
          </a:p>
        </p:txBody>
      </p:sp>
      <p:sp>
        <p:nvSpPr>
          <p:cNvPr id="51" name="TextShape 2"/>
          <p:cNvSpPr txBox="1"/>
          <p:nvPr/>
        </p:nvSpPr>
        <p:spPr>
          <a:xfrm>
            <a:off x="504000" y="1769040"/>
            <a:ext cx="9071640" cy="4384440"/>
          </a:xfrm>
          <a:prstGeom prst="rect">
            <a:avLst/>
          </a:prstGeom>
          <a:noFill/>
          <a:ln>
            <a:noFill/>
          </a:ln>
        </p:spPr>
        <p:txBody>
          <a:bodyPr lIns="0" tIns="0" rIns="0" bIns="0"/>
          <a:lstStyle/>
          <a:p>
            <a:pPr marL="432000" indent="-324000" algn="just">
              <a:buBlip>
                <a:blip r:embed="rId2"/>
              </a:buBlip>
            </a:pPr>
            <a:r>
              <a:rPr lang="ru-RU" sz="1400" b="1" i="1" spc="-1">
                <a:latin typeface="Arial"/>
              </a:rPr>
              <a:t>Перцептивная (взаимовосприятие) - предполагает восприятие общающимися друг друга. Очень важно, например, воспринимает ли один из партнеров по общению другого как заслуживающего доверия, умного, понятливого, подготовленного или же заранее предполагает, что тот ничего не поймет и ни в чем сообщенном ему не разберется. </a:t>
            </a:r>
            <a:endParaRPr/>
          </a:p>
          <a:p>
            <a:pPr marL="432000" indent="-324000" algn="just">
              <a:buBlip>
                <a:blip r:embed="rId2"/>
              </a:buBlip>
            </a:pPr>
            <a:r>
              <a:rPr lang="ru-RU" sz="1400" b="1" i="1" spc="-1">
                <a:latin typeface="Arial"/>
              </a:rPr>
              <a:t>Коммуникативная (передача информации) - включает в себя обмен информацией между участниками совместной деятельности. Общаясь, люди обращаются к языку, как одному из важнейших средств общения. </a:t>
            </a:r>
            <a:endParaRPr/>
          </a:p>
          <a:p>
            <a:pPr marL="432000" indent="-324000" algn="just">
              <a:buBlip>
                <a:blip r:embed="rId2"/>
              </a:buBlip>
            </a:pPr>
            <a:r>
              <a:rPr lang="ru-RU" sz="1400" b="1" i="1" spc="-1">
                <a:latin typeface="Arial"/>
              </a:rPr>
              <a:t>Интерактивная (взаимодействие) - состоит в обмене не только словами, но и действиями, поступками. Производя расчет у кассы универмага, покупатель и продавец общаются даже в том случае, если ни один из них не произносит ни слова: покупатель вручает кассиру товарный чек на отобранную покупку и деньги, продавец выбивает чек и отсчитывает сдачу. </a:t>
            </a:r>
            <a:endParaRPr/>
          </a:p>
          <a:p>
            <a:pPr marL="432000" indent="-324000" algn="just">
              <a:buBlip>
                <a:blip r:embed="rId2"/>
              </a:buBlip>
            </a:pPr>
            <a:r>
              <a:rPr lang="ru-RU" sz="1400" b="1" i="1" spc="-1">
                <a:latin typeface="Arial"/>
              </a:rPr>
              <a:t> </a:t>
            </a:r>
            <a:endParaRPr/>
          </a:p>
          <a:p>
            <a:pPr marL="432000" indent="-324000" algn="just">
              <a:buBlip>
                <a:blip r:embed="rId2"/>
              </a:buBlip>
            </a:pPr>
            <a:r>
              <a:rPr lang="ru-RU" sz="1400" b="1" i="1" spc="-1">
                <a:latin typeface="Arial"/>
              </a:rPr>
              <a:t>                                                Роль общения в педагогической деятельности</a:t>
            </a:r>
            <a:endParaRPr/>
          </a:p>
          <a:p>
            <a:pPr marL="432000" indent="-324000" algn="just">
              <a:buBlip>
                <a:blip r:embed="rId2"/>
              </a:buBlip>
            </a:pPr>
            <a:r>
              <a:rPr lang="ru-RU" sz="1400" b="1" i="1" spc="-1">
                <a:latin typeface="Arial"/>
              </a:rPr>
              <a:t> </a:t>
            </a:r>
            <a:endParaRPr/>
          </a:p>
          <a:p>
            <a:pPr algn="just"/>
            <a:r>
              <a:rPr lang="ru-RU" sz="1400" strike="noStrike" spc="-1">
                <a:solidFill>
                  <a:srgbClr val="000000"/>
                </a:solidFill>
                <a:uFill>
                  <a:solidFill>
                    <a:srgbClr val="FFFFFF"/>
                  </a:solidFill>
                </a:uFill>
                <a:latin typeface="Arial"/>
                <a:ea typeface="Microsoft YaHei"/>
              </a:rPr>
              <a:t>Рассматриваемое в единстве вышеуказанных трех сторон, общение выступает как способ организации совместной деятельности и взаимоотношений включенных в нее людей. Знание закономерностей общения и развитие навыков и способностей общения особенно важны для педагога, профессиональная задача которого может быть успешно решена только в том случае, если ему удастся продуктивно включить учащихся в совместную с ним деятельность, наладить взаимодействие и взаимопонимание, отвечающее целям и задачам воспитания, т. е. осуществлять полноценное педагогическое общение.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Shape 1"/>
          <p:cNvSpPr txBox="1"/>
          <p:nvPr/>
        </p:nvSpPr>
        <p:spPr>
          <a:xfrm>
            <a:off x="504000" y="301320"/>
            <a:ext cx="9071640" cy="1262160"/>
          </a:xfrm>
          <a:prstGeom prst="rect">
            <a:avLst/>
          </a:prstGeom>
          <a:noFill/>
          <a:ln>
            <a:noFill/>
          </a:ln>
        </p:spPr>
        <p:txBody>
          <a:bodyPr lIns="0" tIns="0" rIns="0" bIns="0" anchor="ctr"/>
          <a:lstStyle/>
          <a:p>
            <a:pPr algn="ctr"/>
            <a:r>
              <a:rPr lang="ru-RU" sz="1600" b="1" i="1" spc="-1">
                <a:latin typeface="Arial"/>
              </a:rPr>
              <a:t>Средства передачи информации
В процессе коммуникации важно использовать как вербальные, так и невербальные средства передачи информации.</a:t>
            </a:r>
            <a:endParaRPr/>
          </a:p>
        </p:txBody>
      </p:sp>
      <p:sp>
        <p:nvSpPr>
          <p:cNvPr id="53" name="CustomShape 2"/>
          <p:cNvSpPr/>
          <p:nvPr/>
        </p:nvSpPr>
        <p:spPr>
          <a:xfrm>
            <a:off x="3430080" y="3578760"/>
            <a:ext cx="3337920" cy="648000"/>
          </a:xfrm>
          <a:custGeom>
            <a:avLst/>
            <a:gdLst/>
            <a:ahLst/>
            <a:cxnLst/>
            <a:rect l="0" t="0" r="r" b="b"/>
            <a:pathLst>
              <a:path w="9274" h="1801">
                <a:moveTo>
                  <a:pt x="300" y="0"/>
                </a:moveTo>
                <a:cubicBezTo>
                  <a:pt x="150" y="0"/>
                  <a:pt x="0" y="150"/>
                  <a:pt x="0" y="300"/>
                </a:cubicBezTo>
                <a:lnTo>
                  <a:pt x="0" y="1500"/>
                </a:lnTo>
                <a:cubicBezTo>
                  <a:pt x="0" y="1650"/>
                  <a:pt x="150" y="1800"/>
                  <a:pt x="300" y="1800"/>
                </a:cubicBezTo>
                <a:lnTo>
                  <a:pt x="8972" y="1800"/>
                </a:lnTo>
                <a:cubicBezTo>
                  <a:pt x="9122" y="1800"/>
                  <a:pt x="9273" y="1650"/>
                  <a:pt x="9273" y="1500"/>
                </a:cubicBezTo>
                <a:lnTo>
                  <a:pt x="9273" y="300"/>
                </a:lnTo>
                <a:cubicBezTo>
                  <a:pt x="9273" y="150"/>
                  <a:pt x="9122" y="0"/>
                  <a:pt x="8972" y="0"/>
                </a:cubicBezTo>
                <a:lnTo>
                  <a:pt x="300" y="0"/>
                </a:ln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txBody>
          <a:bodyPr lIns="90000" tIns="45000" rIns="90000" bIns="45000" anchor="ctr"/>
          <a:lstStyle/>
          <a:p>
            <a:r>
              <a:rPr lang="ru-RU" sz="1400" b="1" strike="noStrike" spc="-1">
                <a:solidFill>
                  <a:srgbClr val="000000"/>
                </a:solidFill>
                <a:uFill>
                  <a:solidFill>
                    <a:srgbClr val="FFFFFF"/>
                  </a:solidFill>
                </a:uFill>
                <a:latin typeface="Arial"/>
                <a:ea typeface="Microsoft YaHei"/>
              </a:rPr>
              <a:t>   Вербальные и невербальные  средства передачи информации</a:t>
            </a:r>
            <a:endParaRPr/>
          </a:p>
        </p:txBody>
      </p:sp>
      <p:sp>
        <p:nvSpPr>
          <p:cNvPr id="54" name="CustomShape 3"/>
          <p:cNvSpPr/>
          <p:nvPr/>
        </p:nvSpPr>
        <p:spPr>
          <a:xfrm>
            <a:off x="1800000" y="1944000"/>
            <a:ext cx="2766600" cy="1080000"/>
          </a:xfrm>
          <a:custGeom>
            <a:avLst/>
            <a:gdLst/>
            <a:ahLst/>
            <a:cxnLst/>
            <a:rect l="0" t="0" r="r" b="b"/>
            <a:pathLst>
              <a:path w="7686" h="3002">
                <a:moveTo>
                  <a:pt x="500" y="0"/>
                </a:moveTo>
                <a:cubicBezTo>
                  <a:pt x="250" y="0"/>
                  <a:pt x="0" y="250"/>
                  <a:pt x="0" y="500"/>
                </a:cubicBezTo>
                <a:lnTo>
                  <a:pt x="0" y="2500"/>
                </a:lnTo>
                <a:cubicBezTo>
                  <a:pt x="0" y="2750"/>
                  <a:pt x="250" y="3001"/>
                  <a:pt x="500" y="3001"/>
                </a:cubicBezTo>
                <a:lnTo>
                  <a:pt x="7185" y="3001"/>
                </a:lnTo>
                <a:cubicBezTo>
                  <a:pt x="7435" y="3001"/>
                  <a:pt x="7685" y="2750"/>
                  <a:pt x="7685" y="2500"/>
                </a:cubicBezTo>
                <a:lnTo>
                  <a:pt x="7685" y="500"/>
                </a:lnTo>
                <a:cubicBezTo>
                  <a:pt x="7685" y="250"/>
                  <a:pt x="7435" y="0"/>
                  <a:pt x="7185" y="0"/>
                </a:cubicBezTo>
                <a:lnTo>
                  <a:pt x="500" y="0"/>
                </a:ln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txBody>
          <a:bodyPr lIns="90000" tIns="45000" rIns="90000" bIns="45000" anchor="ctr" anchorCtr="1"/>
          <a:lstStyle/>
          <a:p>
            <a:r>
              <a:rPr lang="ru-RU" sz="1400" strike="noStrike" spc="-1">
                <a:solidFill>
                  <a:srgbClr val="000000"/>
                </a:solidFill>
                <a:uFill>
                  <a:solidFill>
                    <a:srgbClr val="FFFFFF"/>
                  </a:solidFill>
                </a:uFill>
                <a:latin typeface="Arial"/>
                <a:ea typeface="Microsoft YaHei"/>
              </a:rPr>
              <a:t>Язык - система слов, выражений и правил их соединения в осмысленные высказывания, используемые для общения </a:t>
            </a:r>
            <a:endParaRPr/>
          </a:p>
        </p:txBody>
      </p:sp>
      <p:sp>
        <p:nvSpPr>
          <p:cNvPr id="55" name="CustomShape 4"/>
          <p:cNvSpPr/>
          <p:nvPr/>
        </p:nvSpPr>
        <p:spPr>
          <a:xfrm>
            <a:off x="720000" y="3528000"/>
            <a:ext cx="2232000" cy="1152000"/>
          </a:xfrm>
          <a:custGeom>
            <a:avLst/>
            <a:gdLst/>
            <a:ahLst/>
            <a:cxnLst/>
            <a:rect l="0" t="0" r="r" b="b"/>
            <a:pathLst>
              <a:path w="6202" h="3202">
                <a:moveTo>
                  <a:pt x="533" y="0"/>
                </a:moveTo>
                <a:cubicBezTo>
                  <a:pt x="266" y="0"/>
                  <a:pt x="0" y="266"/>
                  <a:pt x="0" y="533"/>
                </a:cubicBezTo>
                <a:lnTo>
                  <a:pt x="0" y="2667"/>
                </a:lnTo>
                <a:cubicBezTo>
                  <a:pt x="0" y="2934"/>
                  <a:pt x="266" y="3201"/>
                  <a:pt x="533" y="3201"/>
                </a:cubicBezTo>
                <a:lnTo>
                  <a:pt x="5667" y="3201"/>
                </a:lnTo>
                <a:cubicBezTo>
                  <a:pt x="5934" y="3201"/>
                  <a:pt x="6201" y="2934"/>
                  <a:pt x="6201" y="2667"/>
                </a:cubicBezTo>
                <a:lnTo>
                  <a:pt x="6201" y="533"/>
                </a:lnTo>
                <a:cubicBezTo>
                  <a:pt x="6201" y="266"/>
                  <a:pt x="5934" y="0"/>
                  <a:pt x="5667" y="0"/>
                </a:cubicBezTo>
                <a:lnTo>
                  <a:pt x="533" y="0"/>
                </a:ln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txBody>
          <a:bodyPr lIns="90000" tIns="45000" rIns="90000" bIns="45000" anchor="ctr"/>
          <a:lstStyle/>
          <a:p>
            <a:r>
              <a:rPr lang="ru-RU" sz="1400" strike="noStrike" spc="-1">
                <a:solidFill>
                  <a:srgbClr val="000000"/>
                </a:solidFill>
                <a:uFill>
                  <a:solidFill>
                    <a:srgbClr val="FFFFFF"/>
                  </a:solidFill>
                </a:uFill>
                <a:latin typeface="Arial"/>
                <a:ea typeface="Microsoft YaHei"/>
              </a:rPr>
              <a:t>Мимика, поза, взгляд собеседника могут усиливать, дополнять или опровергать смысл фразы. </a:t>
            </a:r>
            <a:endParaRPr/>
          </a:p>
        </p:txBody>
      </p:sp>
      <p:sp>
        <p:nvSpPr>
          <p:cNvPr id="56" name="CustomShape 5"/>
          <p:cNvSpPr/>
          <p:nvPr/>
        </p:nvSpPr>
        <p:spPr>
          <a:xfrm>
            <a:off x="5976000" y="1944000"/>
            <a:ext cx="2664000" cy="1080000"/>
          </a:xfrm>
          <a:custGeom>
            <a:avLst/>
            <a:gdLst/>
            <a:ahLst/>
            <a:cxnLst/>
            <a:rect l="0" t="0" r="r" b="b"/>
            <a:pathLst>
              <a:path w="7401" h="3002">
                <a:moveTo>
                  <a:pt x="500" y="0"/>
                </a:moveTo>
                <a:cubicBezTo>
                  <a:pt x="250" y="0"/>
                  <a:pt x="0" y="250"/>
                  <a:pt x="0" y="500"/>
                </a:cubicBezTo>
                <a:lnTo>
                  <a:pt x="0" y="2500"/>
                </a:lnTo>
                <a:cubicBezTo>
                  <a:pt x="0" y="2750"/>
                  <a:pt x="250" y="3001"/>
                  <a:pt x="500" y="3001"/>
                </a:cubicBezTo>
                <a:lnTo>
                  <a:pt x="6900" y="3001"/>
                </a:lnTo>
                <a:cubicBezTo>
                  <a:pt x="7150" y="3001"/>
                  <a:pt x="7400" y="2750"/>
                  <a:pt x="7400" y="2500"/>
                </a:cubicBezTo>
                <a:lnTo>
                  <a:pt x="7400" y="500"/>
                </a:lnTo>
                <a:cubicBezTo>
                  <a:pt x="7400" y="250"/>
                  <a:pt x="7150" y="0"/>
                  <a:pt x="6900" y="0"/>
                </a:cubicBezTo>
                <a:lnTo>
                  <a:pt x="500" y="0"/>
                </a:ln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txBody>
          <a:bodyPr lIns="90000" tIns="45000" rIns="90000" bIns="45000" anchor="ctr"/>
          <a:lstStyle/>
          <a:p>
            <a:r>
              <a:rPr lang="ru-RU" sz="1400" strike="noStrike" spc="-1">
                <a:solidFill>
                  <a:srgbClr val="000000"/>
                </a:solidFill>
                <a:uFill>
                  <a:solidFill>
                    <a:srgbClr val="FFFFFF"/>
                  </a:solidFill>
                </a:uFill>
                <a:latin typeface="Arial"/>
                <a:ea typeface="Microsoft YaHei"/>
              </a:rPr>
              <a:t>Интонация, эмоциональная выразительность, которая способна придавать разный смысл одной и той же фразе. </a:t>
            </a:r>
            <a:endParaRPr/>
          </a:p>
        </p:txBody>
      </p:sp>
      <p:sp>
        <p:nvSpPr>
          <p:cNvPr id="57" name="CustomShape 6"/>
          <p:cNvSpPr/>
          <p:nvPr/>
        </p:nvSpPr>
        <p:spPr>
          <a:xfrm>
            <a:off x="7251120" y="3471120"/>
            <a:ext cx="2304000" cy="1224000"/>
          </a:xfrm>
          <a:custGeom>
            <a:avLst/>
            <a:gdLst/>
            <a:ahLst/>
            <a:cxnLst/>
            <a:rect l="0" t="0" r="r" b="b"/>
            <a:pathLst>
              <a:path w="6402" h="3402">
                <a:moveTo>
                  <a:pt x="566" y="0"/>
                </a:moveTo>
                <a:cubicBezTo>
                  <a:pt x="283" y="0"/>
                  <a:pt x="0" y="283"/>
                  <a:pt x="0" y="566"/>
                </a:cubicBezTo>
                <a:lnTo>
                  <a:pt x="0" y="2834"/>
                </a:lnTo>
                <a:cubicBezTo>
                  <a:pt x="0" y="3117"/>
                  <a:pt x="283" y="3401"/>
                  <a:pt x="566" y="3401"/>
                </a:cubicBezTo>
                <a:lnTo>
                  <a:pt x="5834" y="3401"/>
                </a:lnTo>
                <a:cubicBezTo>
                  <a:pt x="6117" y="3401"/>
                  <a:pt x="6401" y="3117"/>
                  <a:pt x="6401" y="2834"/>
                </a:cubicBezTo>
                <a:lnTo>
                  <a:pt x="6401" y="566"/>
                </a:lnTo>
                <a:cubicBezTo>
                  <a:pt x="6401" y="283"/>
                  <a:pt x="6117" y="0"/>
                  <a:pt x="5834" y="0"/>
                </a:cubicBezTo>
                <a:lnTo>
                  <a:pt x="566" y="0"/>
                </a:ln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txBody>
          <a:bodyPr lIns="90000" tIns="45000" rIns="90000" bIns="45000" anchor="ctr"/>
          <a:lstStyle/>
          <a:p>
            <a:r>
              <a:rPr lang="ru-RU" sz="1400" strike="noStrike" spc="-1">
                <a:solidFill>
                  <a:srgbClr val="000000"/>
                </a:solidFill>
                <a:uFill>
                  <a:solidFill>
                    <a:srgbClr val="FFFFFF"/>
                  </a:solidFill>
                </a:uFill>
                <a:latin typeface="Arial"/>
                <a:ea typeface="Microsoft YaHei"/>
              </a:rPr>
              <a:t>Расстояние, на котором общаются собеседники, зависит от культурных, национальных традиций, от степени доверия к собеседнику. </a:t>
            </a:r>
            <a:endParaRPr/>
          </a:p>
        </p:txBody>
      </p:sp>
      <p:sp>
        <p:nvSpPr>
          <p:cNvPr id="58" name="CustomShape 7"/>
          <p:cNvSpPr/>
          <p:nvPr/>
        </p:nvSpPr>
        <p:spPr>
          <a:xfrm>
            <a:off x="3528000" y="4824000"/>
            <a:ext cx="3096000" cy="1440000"/>
          </a:xfrm>
          <a:custGeom>
            <a:avLst/>
            <a:gdLst/>
            <a:ahLst/>
            <a:cxnLst/>
            <a:rect l="0" t="0" r="r" b="b"/>
            <a:pathLst>
              <a:path w="8602" h="4001">
                <a:moveTo>
                  <a:pt x="666" y="0"/>
                </a:moveTo>
                <a:cubicBezTo>
                  <a:pt x="333" y="0"/>
                  <a:pt x="0" y="333"/>
                  <a:pt x="0" y="666"/>
                </a:cubicBezTo>
                <a:lnTo>
                  <a:pt x="0" y="3334"/>
                </a:lnTo>
                <a:cubicBezTo>
                  <a:pt x="0" y="3667"/>
                  <a:pt x="333" y="4000"/>
                  <a:pt x="666" y="4000"/>
                </a:cubicBezTo>
                <a:lnTo>
                  <a:pt x="7934" y="4000"/>
                </a:lnTo>
                <a:cubicBezTo>
                  <a:pt x="8267" y="4000"/>
                  <a:pt x="8601" y="3667"/>
                  <a:pt x="8601" y="3334"/>
                </a:cubicBezTo>
                <a:lnTo>
                  <a:pt x="8601" y="666"/>
                </a:lnTo>
                <a:cubicBezTo>
                  <a:pt x="8601" y="333"/>
                  <a:pt x="8267" y="0"/>
                  <a:pt x="7934" y="0"/>
                </a:cubicBezTo>
                <a:lnTo>
                  <a:pt x="666" y="0"/>
                </a:ln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txBody>
          <a:bodyPr lIns="90000" tIns="45000" rIns="90000" bIns="45000" anchor="ctr"/>
          <a:lstStyle/>
          <a:p>
            <a:r>
              <a:rPr lang="ru-RU" sz="1400" strike="noStrike" spc="-1">
                <a:solidFill>
                  <a:srgbClr val="000000"/>
                </a:solidFill>
                <a:uFill>
                  <a:solidFill>
                    <a:srgbClr val="FFFFFF"/>
                  </a:solidFill>
                </a:uFill>
                <a:latin typeface="Arial"/>
                <a:ea typeface="Microsoft YaHei"/>
              </a:rPr>
              <a:t>Жесты как средства общения могут быть как общепринятыми, т. е. иметь закрепленные за ними значения, или экспрессивными, т. е. служить для большей выразительности речи. </a:t>
            </a:r>
            <a:endParaRPr/>
          </a:p>
        </p:txBody>
      </p:sp>
      <p:sp>
        <p:nvSpPr>
          <p:cNvPr id="59" name="CustomShape 8"/>
          <p:cNvSpPr/>
          <p:nvPr/>
        </p:nvSpPr>
        <p:spPr>
          <a:xfrm>
            <a:off x="6870600" y="3733200"/>
            <a:ext cx="288000" cy="360000"/>
          </a:xfrm>
          <a:custGeom>
            <a:avLst/>
            <a:gdLst/>
            <a:ahLst/>
            <a:cxnLst/>
            <a:rect l="0" t="0" r="r" b="b"/>
            <a:pathLst>
              <a:path w="802" h="1002">
                <a:moveTo>
                  <a:pt x="0" y="250"/>
                </a:moveTo>
                <a:lnTo>
                  <a:pt x="600" y="250"/>
                </a:lnTo>
                <a:lnTo>
                  <a:pt x="600" y="0"/>
                </a:lnTo>
                <a:lnTo>
                  <a:pt x="801" y="500"/>
                </a:lnTo>
                <a:lnTo>
                  <a:pt x="600" y="1001"/>
                </a:lnTo>
                <a:lnTo>
                  <a:pt x="600" y="750"/>
                </a:lnTo>
                <a:lnTo>
                  <a:pt x="0" y="750"/>
                </a:lnTo>
                <a:lnTo>
                  <a:pt x="100" y="500"/>
                </a:lnTo>
                <a:lnTo>
                  <a:pt x="0" y="250"/>
                </a:ln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sp>
      <p:sp>
        <p:nvSpPr>
          <p:cNvPr id="60" name="CustomShape 9"/>
          <p:cNvSpPr/>
          <p:nvPr/>
        </p:nvSpPr>
        <p:spPr>
          <a:xfrm rot="13335000">
            <a:off x="4070880" y="3133080"/>
            <a:ext cx="434880" cy="284400"/>
          </a:xfrm>
          <a:custGeom>
            <a:avLst/>
            <a:gdLst/>
            <a:ahLst/>
            <a:cxnLst/>
            <a:rect l="0" t="0" r="r" b="b"/>
            <a:pathLst>
              <a:path w="1070" h="1050">
                <a:moveTo>
                  <a:pt x="803" y="1049"/>
                </a:moveTo>
                <a:lnTo>
                  <a:pt x="132" y="440"/>
                </a:lnTo>
                <a:lnTo>
                  <a:pt x="0" y="585"/>
                </a:lnTo>
                <a:lnTo>
                  <a:pt x="41" y="89"/>
                </a:lnTo>
                <a:lnTo>
                  <a:pt x="532" y="0"/>
                </a:lnTo>
                <a:lnTo>
                  <a:pt x="399" y="146"/>
                </a:lnTo>
                <a:lnTo>
                  <a:pt x="1069" y="756"/>
                </a:lnTo>
                <a:lnTo>
                  <a:pt x="824" y="801"/>
                </a:lnTo>
                <a:lnTo>
                  <a:pt x="803" y="1049"/>
                </a:ln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sp>
      <p:sp>
        <p:nvSpPr>
          <p:cNvPr id="61" name="CustomShape 10"/>
          <p:cNvSpPr/>
          <p:nvPr/>
        </p:nvSpPr>
        <p:spPr>
          <a:xfrm rot="10855800">
            <a:off x="3002760" y="3757680"/>
            <a:ext cx="360000" cy="353160"/>
          </a:xfrm>
          <a:custGeom>
            <a:avLst/>
            <a:gdLst/>
            <a:ahLst/>
            <a:cxnLst/>
            <a:rect l="0" t="0" r="r" b="b"/>
            <a:pathLst>
              <a:path w="1006" h="983">
                <a:moveTo>
                  <a:pt x="997" y="749"/>
                </a:moveTo>
                <a:lnTo>
                  <a:pt x="247" y="737"/>
                </a:lnTo>
                <a:lnTo>
                  <a:pt x="243" y="982"/>
                </a:lnTo>
                <a:lnTo>
                  <a:pt x="0" y="487"/>
                </a:lnTo>
                <a:lnTo>
                  <a:pt x="259" y="0"/>
                </a:lnTo>
                <a:lnTo>
                  <a:pt x="255" y="246"/>
                </a:lnTo>
                <a:lnTo>
                  <a:pt x="1005" y="258"/>
                </a:lnTo>
                <a:lnTo>
                  <a:pt x="876" y="501"/>
                </a:lnTo>
                <a:lnTo>
                  <a:pt x="997" y="749"/>
                </a:ln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sp>
      <p:sp>
        <p:nvSpPr>
          <p:cNvPr id="62" name="CustomShape 11"/>
          <p:cNvSpPr/>
          <p:nvPr/>
        </p:nvSpPr>
        <p:spPr>
          <a:xfrm rot="19204200">
            <a:off x="5925240" y="3160080"/>
            <a:ext cx="432000" cy="283320"/>
          </a:xfrm>
          <a:custGeom>
            <a:avLst/>
            <a:gdLst/>
            <a:ahLst/>
            <a:cxnLst/>
            <a:rect l="0" t="0" r="r" b="b"/>
            <a:pathLst>
              <a:path w="1071" h="1032">
                <a:moveTo>
                  <a:pt x="0" y="729"/>
                </a:moveTo>
                <a:lnTo>
                  <a:pt x="691" y="151"/>
                </a:lnTo>
                <a:lnTo>
                  <a:pt x="564" y="0"/>
                </a:lnTo>
                <a:lnTo>
                  <a:pt x="1048" y="109"/>
                </a:lnTo>
                <a:lnTo>
                  <a:pt x="1070" y="605"/>
                </a:lnTo>
                <a:lnTo>
                  <a:pt x="943" y="454"/>
                </a:lnTo>
                <a:lnTo>
                  <a:pt x="253" y="1031"/>
                </a:lnTo>
                <a:lnTo>
                  <a:pt x="242" y="784"/>
                </a:lnTo>
                <a:lnTo>
                  <a:pt x="0" y="729"/>
                </a:ln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sp>
      <p:sp>
        <p:nvSpPr>
          <p:cNvPr id="63" name="CustomShape 12"/>
          <p:cNvSpPr/>
          <p:nvPr/>
        </p:nvSpPr>
        <p:spPr>
          <a:xfrm rot="5479200">
            <a:off x="4833000" y="4385880"/>
            <a:ext cx="432000" cy="288000"/>
          </a:xfrm>
          <a:custGeom>
            <a:avLst/>
            <a:gdLst/>
            <a:ahLst/>
            <a:cxnLst/>
            <a:rect l="0" t="0" r="r" b="b"/>
            <a:pathLst>
              <a:path w="802" h="1206">
                <a:moveTo>
                  <a:pt x="622" y="9"/>
                </a:moveTo>
                <a:lnTo>
                  <a:pt x="601" y="909"/>
                </a:lnTo>
                <a:lnTo>
                  <a:pt x="801" y="913"/>
                </a:lnTo>
                <a:lnTo>
                  <a:pt x="394" y="1205"/>
                </a:lnTo>
                <a:lnTo>
                  <a:pt x="0" y="895"/>
                </a:lnTo>
                <a:lnTo>
                  <a:pt x="201" y="899"/>
                </a:lnTo>
                <a:lnTo>
                  <a:pt x="222" y="0"/>
                </a:lnTo>
                <a:lnTo>
                  <a:pt x="418" y="154"/>
                </a:lnTo>
                <a:lnTo>
                  <a:pt x="622" y="9"/>
                </a:ln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Shape 1"/>
          <p:cNvSpPr txBox="1"/>
          <p:nvPr/>
        </p:nvSpPr>
        <p:spPr>
          <a:xfrm>
            <a:off x="504000" y="133200"/>
            <a:ext cx="9071640" cy="1598760"/>
          </a:xfrm>
          <a:prstGeom prst="rect">
            <a:avLst/>
          </a:prstGeom>
          <a:noFill/>
          <a:ln>
            <a:noFill/>
          </a:ln>
        </p:spPr>
        <p:txBody>
          <a:bodyPr lIns="0" tIns="0" rIns="0" bIns="0" anchor="ctr" anchorCtr="1"/>
          <a:lstStyle/>
          <a:p>
            <a:pPr algn="ctr"/>
            <a:r>
              <a:rPr lang="ru-RU" sz="1400" strike="noStrike" spc="-1">
                <a:solidFill>
                  <a:srgbClr val="000000"/>
                </a:solidFill>
                <a:uFill>
                  <a:solidFill>
                    <a:srgbClr val="FFFFFF"/>
                  </a:solidFill>
                </a:uFill>
                <a:latin typeface="Arial"/>
                <a:ea typeface="Microsoft YaHei"/>
              </a:rPr>
              <a:t>
Знание того, что у каждого человека есть определенный приоритетный канал восприятия, делает нас терпимее, а умение его определять позволяет найти адекватный язык общения с конкретным собеседником, сделать контакт с ним не только бесконфликтным, но и эффективным. Для эффективной коммуникации, нужно передавать информацию в той модальности, в которой ее легче всего воспринимать партнеру, в той форме, в которой она ему понятна. </a:t>
            </a:r>
            <a:endParaRPr/>
          </a:p>
        </p:txBody>
      </p:sp>
      <p:sp>
        <p:nvSpPr>
          <p:cNvPr id="65" name="CustomShape 2"/>
          <p:cNvSpPr/>
          <p:nvPr/>
        </p:nvSpPr>
        <p:spPr>
          <a:xfrm>
            <a:off x="3888000" y="2088000"/>
            <a:ext cx="2592000" cy="1100520"/>
          </a:xfrm>
          <a:custGeom>
            <a:avLst/>
            <a:gdLst/>
            <a:ahLst/>
            <a:cxnLst/>
            <a:rect l="0" t="0" r="r" b="b"/>
            <a:pathLst>
              <a:path w="7202" h="3059">
                <a:moveTo>
                  <a:pt x="509" y="0"/>
                </a:moveTo>
                <a:cubicBezTo>
                  <a:pt x="254" y="0"/>
                  <a:pt x="0" y="254"/>
                  <a:pt x="0" y="509"/>
                </a:cubicBezTo>
                <a:lnTo>
                  <a:pt x="0" y="2548"/>
                </a:lnTo>
                <a:cubicBezTo>
                  <a:pt x="0" y="2803"/>
                  <a:pt x="254" y="3058"/>
                  <a:pt x="509" y="3058"/>
                </a:cubicBezTo>
                <a:lnTo>
                  <a:pt x="6691" y="3058"/>
                </a:lnTo>
                <a:cubicBezTo>
                  <a:pt x="6946" y="3058"/>
                  <a:pt x="7201" y="2803"/>
                  <a:pt x="7201" y="2548"/>
                </a:cubicBezTo>
                <a:lnTo>
                  <a:pt x="7201" y="509"/>
                </a:lnTo>
                <a:cubicBezTo>
                  <a:pt x="7201" y="254"/>
                  <a:pt x="6946" y="0"/>
                  <a:pt x="6691" y="0"/>
                </a:cubicBezTo>
                <a:lnTo>
                  <a:pt x="509" y="0"/>
                </a:ln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txBody>
          <a:bodyPr lIns="90000" tIns="45000" rIns="90000" bIns="45000" anchor="ctr"/>
          <a:lstStyle/>
          <a:p>
            <a:pPr algn="ctr"/>
            <a:r>
              <a:rPr lang="ru-RU" sz="1800" spc="-1">
                <a:latin typeface="Arial"/>
              </a:rPr>
              <a:t>Каналы восприятия информации</a:t>
            </a:r>
            <a:endParaRPr/>
          </a:p>
        </p:txBody>
      </p:sp>
      <p:sp>
        <p:nvSpPr>
          <p:cNvPr id="66" name="CustomShape 3"/>
          <p:cNvSpPr/>
          <p:nvPr/>
        </p:nvSpPr>
        <p:spPr>
          <a:xfrm>
            <a:off x="504000" y="3024000"/>
            <a:ext cx="2592000" cy="3240000"/>
          </a:xfrm>
          <a:custGeom>
            <a:avLst/>
            <a:gdLst/>
            <a:ahLst/>
            <a:cxnLst/>
            <a:rect l="0" t="0" r="r" b="b"/>
            <a:pathLst>
              <a:path w="7202" h="9001">
                <a:moveTo>
                  <a:pt x="1200" y="0"/>
                </a:moveTo>
                <a:cubicBezTo>
                  <a:pt x="600" y="0"/>
                  <a:pt x="0" y="600"/>
                  <a:pt x="0" y="1200"/>
                </a:cubicBezTo>
                <a:lnTo>
                  <a:pt x="0" y="7800"/>
                </a:lnTo>
                <a:cubicBezTo>
                  <a:pt x="0" y="8400"/>
                  <a:pt x="600" y="9000"/>
                  <a:pt x="1200" y="9000"/>
                </a:cubicBezTo>
                <a:lnTo>
                  <a:pt x="6000" y="9000"/>
                </a:lnTo>
                <a:cubicBezTo>
                  <a:pt x="6600" y="9000"/>
                  <a:pt x="7201" y="8400"/>
                  <a:pt x="7201" y="7800"/>
                </a:cubicBezTo>
                <a:lnTo>
                  <a:pt x="7201" y="1200"/>
                </a:lnTo>
                <a:cubicBezTo>
                  <a:pt x="7201" y="600"/>
                  <a:pt x="6600" y="0"/>
                  <a:pt x="6000" y="0"/>
                </a:cubicBezTo>
                <a:lnTo>
                  <a:pt x="1200" y="0"/>
                </a:ln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txBody>
          <a:bodyPr lIns="90000" tIns="45000" rIns="90000" bIns="45000" anchor="ctr"/>
          <a:lstStyle/>
          <a:p>
            <a:r>
              <a:rPr lang="ru-RU" sz="1400" i="1" strike="noStrike" spc="-1">
                <a:solidFill>
                  <a:srgbClr val="000000"/>
                </a:solidFill>
                <a:uFill>
                  <a:solidFill>
                    <a:srgbClr val="FFFFFF"/>
                  </a:solidFill>
                </a:uFill>
                <a:latin typeface="Arial"/>
                <a:ea typeface="Microsoft YaHei"/>
              </a:rPr>
              <a:t>Человек с визуальной репрезентативной системой</a:t>
            </a:r>
            <a:r>
              <a:rPr lang="ru-RU" sz="1400" strike="noStrike" spc="-1">
                <a:solidFill>
                  <a:srgbClr val="000000"/>
                </a:solidFill>
                <a:uFill>
                  <a:solidFill>
                    <a:srgbClr val="FFFFFF"/>
                  </a:solidFill>
                </a:uFill>
                <a:latin typeface="Arial"/>
                <a:ea typeface="Microsoft YaHei"/>
              </a:rPr>
              <a:t>, собираясь что-то сказать, перебирает и просматривает в памяти картинки, чтобы определить, что происходит в настоящий момент. В речи людей-визуалов преобладают слова визуального смысла: «видеть», «ясно», «красочный», «я вижу, что вы имеете в виду» и т. п. </a:t>
            </a:r>
            <a:endParaRPr/>
          </a:p>
        </p:txBody>
      </p:sp>
      <p:sp>
        <p:nvSpPr>
          <p:cNvPr id="67" name="CustomShape 4"/>
          <p:cNvSpPr/>
          <p:nvPr/>
        </p:nvSpPr>
        <p:spPr>
          <a:xfrm>
            <a:off x="3816000" y="4320000"/>
            <a:ext cx="2520000" cy="2880000"/>
          </a:xfrm>
          <a:custGeom>
            <a:avLst/>
            <a:gdLst/>
            <a:ahLst/>
            <a:cxnLst/>
            <a:rect l="0" t="0" r="r" b="b"/>
            <a:pathLst>
              <a:path w="7002" h="8002">
                <a:moveTo>
                  <a:pt x="1166" y="0"/>
                </a:moveTo>
                <a:cubicBezTo>
                  <a:pt x="583" y="0"/>
                  <a:pt x="0" y="583"/>
                  <a:pt x="0" y="1166"/>
                </a:cubicBezTo>
                <a:lnTo>
                  <a:pt x="0" y="6834"/>
                </a:lnTo>
                <a:cubicBezTo>
                  <a:pt x="0" y="7417"/>
                  <a:pt x="583" y="8001"/>
                  <a:pt x="1166" y="8001"/>
                </a:cubicBezTo>
                <a:lnTo>
                  <a:pt x="5834" y="8001"/>
                </a:lnTo>
                <a:cubicBezTo>
                  <a:pt x="6417" y="8001"/>
                  <a:pt x="7001" y="7417"/>
                  <a:pt x="7001" y="6834"/>
                </a:cubicBezTo>
                <a:lnTo>
                  <a:pt x="7001" y="1166"/>
                </a:lnTo>
                <a:cubicBezTo>
                  <a:pt x="7001" y="583"/>
                  <a:pt x="6417" y="0"/>
                  <a:pt x="5834" y="0"/>
                </a:cubicBezTo>
                <a:lnTo>
                  <a:pt x="1166" y="0"/>
                </a:ln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txBody>
          <a:bodyPr lIns="90000" tIns="45000" rIns="90000" bIns="45000" anchor="ctr"/>
          <a:lstStyle/>
          <a:p>
            <a:r>
              <a:rPr lang="ru-RU" sz="1400" i="1" strike="noStrike" spc="-1">
                <a:solidFill>
                  <a:srgbClr val="000000"/>
                </a:solidFill>
                <a:uFill>
                  <a:solidFill>
                    <a:srgbClr val="FFFFFF"/>
                  </a:solidFill>
                </a:uFill>
                <a:latin typeface="Arial"/>
                <a:ea typeface="Microsoft YaHei"/>
              </a:rPr>
              <a:t>Человек  с кинестетической репрезентативней системой</a:t>
            </a:r>
            <a:r>
              <a:rPr lang="ru-RU" sz="1400" strike="noStrike" spc="-1">
                <a:solidFill>
                  <a:srgbClr val="000000"/>
                </a:solidFill>
                <a:uFill>
                  <a:solidFill>
                    <a:srgbClr val="FFFFFF"/>
                  </a:solidFill>
                </a:uFill>
                <a:latin typeface="Arial"/>
                <a:ea typeface="Microsoft YaHei"/>
              </a:rPr>
              <a:t>, прежде чем сказать, прислушивается к своим внутренним чувствам. В речи кинестетиков преобладают слова: «касаться», «трогать», «ощутимый», «болезненный», «тяжелый». </a:t>
            </a:r>
            <a:endParaRPr/>
          </a:p>
        </p:txBody>
      </p:sp>
      <p:sp>
        <p:nvSpPr>
          <p:cNvPr id="68" name="CustomShape 5"/>
          <p:cNvSpPr/>
          <p:nvPr/>
        </p:nvSpPr>
        <p:spPr>
          <a:xfrm>
            <a:off x="7128000" y="3096000"/>
            <a:ext cx="2520000" cy="3312000"/>
          </a:xfrm>
          <a:custGeom>
            <a:avLst/>
            <a:gdLst/>
            <a:ahLst/>
            <a:cxnLst/>
            <a:rect l="0" t="0" r="r" b="b"/>
            <a:pathLst>
              <a:path w="7002" h="9202">
                <a:moveTo>
                  <a:pt x="1166" y="0"/>
                </a:moveTo>
                <a:cubicBezTo>
                  <a:pt x="583" y="0"/>
                  <a:pt x="0" y="583"/>
                  <a:pt x="0" y="1166"/>
                </a:cubicBezTo>
                <a:lnTo>
                  <a:pt x="0" y="8034"/>
                </a:lnTo>
                <a:cubicBezTo>
                  <a:pt x="0" y="8617"/>
                  <a:pt x="583" y="9201"/>
                  <a:pt x="1166" y="9201"/>
                </a:cubicBezTo>
                <a:lnTo>
                  <a:pt x="5834" y="9201"/>
                </a:lnTo>
                <a:cubicBezTo>
                  <a:pt x="6417" y="9201"/>
                  <a:pt x="7001" y="8617"/>
                  <a:pt x="7001" y="8034"/>
                </a:cubicBezTo>
                <a:lnTo>
                  <a:pt x="7001" y="1166"/>
                </a:lnTo>
                <a:cubicBezTo>
                  <a:pt x="7001" y="583"/>
                  <a:pt x="6417" y="0"/>
                  <a:pt x="5834" y="0"/>
                </a:cubicBezTo>
                <a:lnTo>
                  <a:pt x="1166" y="0"/>
                </a:ln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txBody>
          <a:bodyPr lIns="90000" tIns="45000" rIns="90000" bIns="45000" anchor="ctr"/>
          <a:lstStyle/>
          <a:p>
            <a:r>
              <a:rPr lang="ru-RU" sz="1400" i="1" strike="noStrike" spc="-1">
                <a:solidFill>
                  <a:srgbClr val="000000"/>
                </a:solidFill>
                <a:uFill>
                  <a:solidFill>
                    <a:srgbClr val="FFFFFF"/>
                  </a:solidFill>
                </a:uFill>
                <a:latin typeface="Arial"/>
                <a:ea typeface="Microsoft YaHei"/>
              </a:rPr>
              <a:t>Человек с аудиальной репрезентативной системой</a:t>
            </a:r>
            <a:r>
              <a:rPr lang="ru-RU" sz="1400" strike="noStrike" spc="-1">
                <a:solidFill>
                  <a:srgbClr val="000000"/>
                </a:solidFill>
                <a:uFill>
                  <a:solidFill>
                    <a:srgbClr val="FFFFFF"/>
                  </a:solidFill>
                </a:uFill>
                <a:latin typeface="Arial"/>
                <a:ea typeface="Microsoft YaHei"/>
              </a:rPr>
              <a:t>, собираясь что-то сказать, прислушивается к своему внутреннему голосу.  В речи людей-аудиалов преобладают слова: «я слушаю вас», «давайте обсудим», «какой тон», «интонация», «крики» и т. п. </a:t>
            </a:r>
            <a:endParaRPr/>
          </a:p>
        </p:txBody>
      </p:sp>
      <p:sp>
        <p:nvSpPr>
          <p:cNvPr id="69" name="CustomShape 6"/>
          <p:cNvSpPr/>
          <p:nvPr/>
        </p:nvSpPr>
        <p:spPr>
          <a:xfrm rot="9760200">
            <a:off x="3113280" y="2716920"/>
            <a:ext cx="588600" cy="371520"/>
          </a:xfrm>
          <a:custGeom>
            <a:avLst/>
            <a:gdLst/>
            <a:ahLst/>
            <a:cxnLst/>
            <a:rect l="0" t="0" r="r" b="b"/>
            <a:pathLst>
              <a:path w="1319" h="1023">
                <a:moveTo>
                  <a:pt x="718" y="1022"/>
                </a:moveTo>
                <a:lnTo>
                  <a:pt x="0" y="706"/>
                </a:lnTo>
                <a:lnTo>
                  <a:pt x="496" y="0"/>
                </a:lnTo>
                <a:lnTo>
                  <a:pt x="564" y="310"/>
                </a:lnTo>
                <a:lnTo>
                  <a:pt x="1229" y="102"/>
                </a:lnTo>
                <a:lnTo>
                  <a:pt x="1318" y="514"/>
                </a:lnTo>
                <a:lnTo>
                  <a:pt x="653" y="722"/>
                </a:lnTo>
                <a:lnTo>
                  <a:pt x="718" y="1022"/>
                </a:lnTo>
              </a:path>
              <a:path w="162" h="436">
                <a:moveTo>
                  <a:pt x="161" y="412"/>
                </a:moveTo>
                <a:lnTo>
                  <a:pt x="71" y="0"/>
                </a:lnTo>
                <a:lnTo>
                  <a:pt x="0" y="23"/>
                </a:lnTo>
                <a:lnTo>
                  <a:pt x="89" y="435"/>
                </a:lnTo>
                <a:lnTo>
                  <a:pt x="161" y="412"/>
                </a:lnTo>
              </a:path>
              <a:path w="163" h="436">
                <a:moveTo>
                  <a:pt x="162" y="412"/>
                </a:moveTo>
                <a:lnTo>
                  <a:pt x="73" y="0"/>
                </a:lnTo>
                <a:lnTo>
                  <a:pt x="0" y="23"/>
                </a:lnTo>
                <a:lnTo>
                  <a:pt x="90" y="435"/>
                </a:lnTo>
                <a:lnTo>
                  <a:pt x="162" y="412"/>
                </a:ln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sp>
      <p:sp>
        <p:nvSpPr>
          <p:cNvPr id="70" name="CustomShape 7"/>
          <p:cNvSpPr/>
          <p:nvPr/>
        </p:nvSpPr>
        <p:spPr>
          <a:xfrm rot="5499000">
            <a:off x="4769640" y="3596400"/>
            <a:ext cx="648000" cy="377280"/>
          </a:xfrm>
          <a:custGeom>
            <a:avLst/>
            <a:gdLst/>
            <a:ahLst/>
            <a:cxnLst/>
            <a:rect l="0" t="0" r="r" b="b"/>
            <a:pathLst>
              <a:path w="1059" h="1474">
                <a:moveTo>
                  <a:pt x="1058" y="788"/>
                </a:moveTo>
                <a:lnTo>
                  <a:pt x="514" y="1473"/>
                </a:lnTo>
                <a:lnTo>
                  <a:pt x="0" y="758"/>
                </a:lnTo>
                <a:lnTo>
                  <a:pt x="320" y="767"/>
                </a:lnTo>
                <a:lnTo>
                  <a:pt x="342" y="0"/>
                </a:lnTo>
                <a:lnTo>
                  <a:pt x="770" y="12"/>
                </a:lnTo>
                <a:lnTo>
                  <a:pt x="748" y="779"/>
                </a:lnTo>
                <a:lnTo>
                  <a:pt x="1058" y="788"/>
                </a:lnTo>
              </a:path>
              <a:path w="431" h="97">
                <a:moveTo>
                  <a:pt x="430" y="13"/>
                </a:moveTo>
                <a:lnTo>
                  <a:pt x="2" y="0"/>
                </a:lnTo>
                <a:lnTo>
                  <a:pt x="0" y="83"/>
                </a:lnTo>
                <a:lnTo>
                  <a:pt x="427" y="96"/>
                </a:lnTo>
                <a:lnTo>
                  <a:pt x="430" y="13"/>
                </a:lnTo>
              </a:path>
              <a:path w="431" h="97">
                <a:moveTo>
                  <a:pt x="430" y="12"/>
                </a:moveTo>
                <a:lnTo>
                  <a:pt x="2" y="0"/>
                </a:lnTo>
                <a:lnTo>
                  <a:pt x="0" y="84"/>
                </a:lnTo>
                <a:lnTo>
                  <a:pt x="428" y="96"/>
                </a:lnTo>
                <a:lnTo>
                  <a:pt x="430" y="12"/>
                </a:ln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sp>
      <p:sp>
        <p:nvSpPr>
          <p:cNvPr id="71" name="CustomShape 8"/>
          <p:cNvSpPr/>
          <p:nvPr/>
        </p:nvSpPr>
        <p:spPr>
          <a:xfrm rot="837000">
            <a:off x="6729840" y="2656440"/>
            <a:ext cx="578160" cy="353880"/>
          </a:xfrm>
          <a:custGeom>
            <a:avLst/>
            <a:gdLst/>
            <a:ahLst/>
            <a:cxnLst/>
            <a:rect l="0" t="0" r="r" b="b"/>
            <a:pathLst>
              <a:path w="1320" h="964">
                <a:moveTo>
                  <a:pt x="831" y="0"/>
                </a:moveTo>
                <a:lnTo>
                  <a:pt x="1319" y="628"/>
                </a:lnTo>
                <a:lnTo>
                  <a:pt x="592" y="963"/>
                </a:lnTo>
                <a:lnTo>
                  <a:pt x="665" y="671"/>
                </a:lnTo>
                <a:lnTo>
                  <a:pt x="0" y="506"/>
                </a:lnTo>
                <a:lnTo>
                  <a:pt x="96" y="117"/>
                </a:lnTo>
                <a:lnTo>
                  <a:pt x="761" y="282"/>
                </a:lnTo>
                <a:lnTo>
                  <a:pt x="831" y="0"/>
                </a:lnTo>
              </a:path>
              <a:path w="170" h="408">
                <a:moveTo>
                  <a:pt x="97" y="0"/>
                </a:moveTo>
                <a:lnTo>
                  <a:pt x="0" y="390"/>
                </a:lnTo>
                <a:lnTo>
                  <a:pt x="72" y="407"/>
                </a:lnTo>
                <a:lnTo>
                  <a:pt x="169" y="18"/>
                </a:lnTo>
                <a:lnTo>
                  <a:pt x="97" y="0"/>
                </a:lnTo>
              </a:path>
              <a:path w="171" h="408">
                <a:moveTo>
                  <a:pt x="97" y="0"/>
                </a:moveTo>
                <a:lnTo>
                  <a:pt x="0" y="389"/>
                </a:lnTo>
                <a:lnTo>
                  <a:pt x="73" y="407"/>
                </a:lnTo>
                <a:lnTo>
                  <a:pt x="170" y="18"/>
                </a:lnTo>
                <a:lnTo>
                  <a:pt x="97" y="0"/>
                </a:ln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Shape 1"/>
          <p:cNvSpPr txBox="1"/>
          <p:nvPr/>
        </p:nvSpPr>
        <p:spPr>
          <a:xfrm>
            <a:off x="504000" y="301320"/>
            <a:ext cx="9071640" cy="1262160"/>
          </a:xfrm>
          <a:prstGeom prst="rect">
            <a:avLst/>
          </a:prstGeom>
          <a:noFill/>
          <a:ln>
            <a:noFill/>
          </a:ln>
        </p:spPr>
        <p:txBody>
          <a:bodyPr lIns="0" tIns="0" rIns="0" bIns="0" anchor="ctr"/>
          <a:lstStyle/>
          <a:p>
            <a:pPr algn="ctr"/>
            <a:r>
              <a:rPr lang="ru-RU" sz="1600" b="1" i="1" spc="-1">
                <a:latin typeface="Arial"/>
              </a:rPr>
              <a:t>Эффекты восприятия 
Для построения эффективного общения необходимо учитывать эффекты восприятия информации</a:t>
            </a:r>
            <a:endParaRPr/>
          </a:p>
        </p:txBody>
      </p:sp>
      <p:sp>
        <p:nvSpPr>
          <p:cNvPr id="73" name="CustomShape 2"/>
          <p:cNvSpPr/>
          <p:nvPr/>
        </p:nvSpPr>
        <p:spPr>
          <a:xfrm>
            <a:off x="3096000" y="2952000"/>
            <a:ext cx="3960000" cy="1872000"/>
          </a:xfrm>
          <a:prstGeom prst="sun">
            <a:avLst>
              <a:gd name="adj" fmla="val 5400"/>
            </a:avLst>
          </a:prstGeom>
          <a:solidFill>
            <a:srgbClr val="FFFFFF"/>
          </a:solidFill>
          <a:ln>
            <a:solidFill>
              <a:srgbClr val="3465A4"/>
            </a:solidFill>
          </a:ln>
        </p:spPr>
        <p:style>
          <a:lnRef idx="0">
            <a:scrgbClr r="0" g="0" b="0"/>
          </a:lnRef>
          <a:fillRef idx="0">
            <a:scrgbClr r="0" g="0" b="0"/>
          </a:fillRef>
          <a:effectRef idx="0">
            <a:scrgbClr r="0" g="0" b="0"/>
          </a:effectRef>
          <a:fontRef idx="minor"/>
        </p:style>
        <p:txBody>
          <a:bodyPr lIns="90000" tIns="45000" rIns="90000" bIns="45000" anchor="ctr"/>
          <a:lstStyle/>
          <a:p>
            <a:pPr algn="ctr"/>
            <a:r>
              <a:rPr lang="ru-RU" sz="1800" spc="-1">
                <a:latin typeface="Arial"/>
              </a:rPr>
              <a:t>Эффекты восприятия</a:t>
            </a:r>
            <a:endParaRPr/>
          </a:p>
        </p:txBody>
      </p:sp>
      <p:sp>
        <p:nvSpPr>
          <p:cNvPr id="74" name="CustomShape 3"/>
          <p:cNvSpPr/>
          <p:nvPr/>
        </p:nvSpPr>
        <p:spPr>
          <a:xfrm>
            <a:off x="864000" y="3456000"/>
            <a:ext cx="1656000" cy="1008000"/>
          </a:xfrm>
          <a:custGeom>
            <a:avLst/>
            <a:gdLst/>
            <a:ahLst/>
            <a:cxnLst/>
            <a:rect l="l" t="t" r="r" b="b"/>
            <a:pathLst>
              <a:path w="21600" h="21600">
                <a:moveTo>
                  <a:pt x="1930" y="7160"/>
                </a:moveTo>
                <a:cubicBezTo>
                  <a:pt x="1530" y="4490"/>
                  <a:pt x="3400" y="1970"/>
                  <a:pt x="5270" y="1970"/>
                </a:cubicBezTo>
                <a:cubicBezTo>
                  <a:pt x="5860" y="1950"/>
                  <a:pt x="6470" y="2210"/>
                  <a:pt x="6970" y="2600"/>
                </a:cubicBezTo>
                <a:cubicBezTo>
                  <a:pt x="7450" y="1390"/>
                  <a:pt x="8340" y="650"/>
                  <a:pt x="9340" y="650"/>
                </a:cubicBezTo>
                <a:cubicBezTo>
                  <a:pt x="10004" y="690"/>
                  <a:pt x="10710" y="1050"/>
                  <a:pt x="11210" y="1700"/>
                </a:cubicBezTo>
                <a:cubicBezTo>
                  <a:pt x="11570" y="630"/>
                  <a:pt x="12330" y="0"/>
                  <a:pt x="13150" y="0"/>
                </a:cubicBezTo>
                <a:cubicBezTo>
                  <a:pt x="13840" y="0"/>
                  <a:pt x="14470" y="460"/>
                  <a:pt x="14870" y="1160"/>
                </a:cubicBezTo>
                <a:cubicBezTo>
                  <a:pt x="15330" y="440"/>
                  <a:pt x="16020" y="0"/>
                  <a:pt x="16740" y="0"/>
                </a:cubicBezTo>
                <a:cubicBezTo>
                  <a:pt x="17910" y="0"/>
                  <a:pt x="18900" y="1130"/>
                  <a:pt x="19110" y="2710"/>
                </a:cubicBezTo>
                <a:cubicBezTo>
                  <a:pt x="20240" y="3150"/>
                  <a:pt x="21060" y="4580"/>
                  <a:pt x="21060" y="6220"/>
                </a:cubicBezTo>
                <a:cubicBezTo>
                  <a:pt x="21060" y="6720"/>
                  <a:pt x="21000" y="7200"/>
                  <a:pt x="20830" y="7660"/>
                </a:cubicBezTo>
                <a:cubicBezTo>
                  <a:pt x="21310" y="8460"/>
                  <a:pt x="21600" y="9450"/>
                  <a:pt x="21600" y="10460"/>
                </a:cubicBezTo>
                <a:cubicBezTo>
                  <a:pt x="21600" y="12750"/>
                  <a:pt x="20310" y="14680"/>
                  <a:pt x="18650" y="15010"/>
                </a:cubicBezTo>
                <a:cubicBezTo>
                  <a:pt x="18650" y="17200"/>
                  <a:pt x="17370" y="18920"/>
                  <a:pt x="15770" y="18920"/>
                </a:cubicBezTo>
                <a:cubicBezTo>
                  <a:pt x="15220" y="18920"/>
                  <a:pt x="14700" y="18710"/>
                  <a:pt x="14240" y="18310"/>
                </a:cubicBezTo>
                <a:cubicBezTo>
                  <a:pt x="13820" y="20240"/>
                  <a:pt x="12490" y="21600"/>
                  <a:pt x="11000" y="21600"/>
                </a:cubicBezTo>
                <a:cubicBezTo>
                  <a:pt x="9890" y="21600"/>
                  <a:pt x="8840" y="20790"/>
                  <a:pt x="8210" y="19510"/>
                </a:cubicBezTo>
                <a:cubicBezTo>
                  <a:pt x="7620" y="20000"/>
                  <a:pt x="7930" y="20290"/>
                  <a:pt x="6240" y="20290"/>
                </a:cubicBezTo>
                <a:cubicBezTo>
                  <a:pt x="4850" y="20290"/>
                  <a:pt x="3570" y="19280"/>
                  <a:pt x="2900" y="17640"/>
                </a:cubicBezTo>
                <a:cubicBezTo>
                  <a:pt x="1300" y="17600"/>
                  <a:pt x="480" y="16300"/>
                  <a:pt x="480" y="14660"/>
                </a:cubicBezTo>
                <a:cubicBezTo>
                  <a:pt x="480" y="13900"/>
                  <a:pt x="690" y="13210"/>
                  <a:pt x="1070" y="12640"/>
                </a:cubicBezTo>
                <a:cubicBezTo>
                  <a:pt x="380" y="12160"/>
                  <a:pt x="0" y="11210"/>
                  <a:pt x="0" y="10120"/>
                </a:cubicBezTo>
                <a:cubicBezTo>
                  <a:pt x="0" y="8590"/>
                  <a:pt x="840" y="7330"/>
                  <a:pt x="1930" y="7160"/>
                </a:cubicBezTo>
                <a:close/>
                <a:moveTo>
                  <a:pt x="1930" y="7160"/>
                </a:moveTo>
                <a:cubicBezTo>
                  <a:pt x="1950" y="7410"/>
                  <a:pt x="2040" y="7690"/>
                  <a:pt x="2090" y="7920"/>
                </a:cubicBezTo>
                <a:moveTo>
                  <a:pt x="6970" y="2600"/>
                </a:moveTo>
                <a:cubicBezTo>
                  <a:pt x="7200" y="2790"/>
                  <a:pt x="7480" y="3050"/>
                  <a:pt x="7670" y="3310"/>
                </a:cubicBezTo>
                <a:moveTo>
                  <a:pt x="11210" y="1700"/>
                </a:moveTo>
                <a:cubicBezTo>
                  <a:pt x="11130" y="1910"/>
                  <a:pt x="11080" y="2160"/>
                  <a:pt x="11030" y="2400"/>
                </a:cubicBezTo>
                <a:moveTo>
                  <a:pt x="14870" y="1160"/>
                </a:moveTo>
                <a:cubicBezTo>
                  <a:pt x="14720" y="1400"/>
                  <a:pt x="14640" y="1720"/>
                  <a:pt x="14540" y="2010"/>
                </a:cubicBezTo>
                <a:moveTo>
                  <a:pt x="19110" y="2710"/>
                </a:moveTo>
                <a:cubicBezTo>
                  <a:pt x="19130" y="2890"/>
                  <a:pt x="19230" y="3290"/>
                  <a:pt x="19190" y="3380"/>
                </a:cubicBezTo>
                <a:moveTo>
                  <a:pt x="20830" y="7660"/>
                </a:moveTo>
                <a:cubicBezTo>
                  <a:pt x="20660" y="8170"/>
                  <a:pt x="20430" y="8620"/>
                  <a:pt x="20110" y="8990"/>
                </a:cubicBezTo>
                <a:moveTo>
                  <a:pt x="18660" y="15010"/>
                </a:moveTo>
                <a:cubicBezTo>
                  <a:pt x="18740" y="14200"/>
                  <a:pt x="18280" y="12200"/>
                  <a:pt x="17000" y="11450"/>
                </a:cubicBezTo>
                <a:moveTo>
                  <a:pt x="14240" y="18310"/>
                </a:moveTo>
                <a:cubicBezTo>
                  <a:pt x="14320" y="17980"/>
                  <a:pt x="14350" y="17680"/>
                  <a:pt x="14370" y="17360"/>
                </a:cubicBezTo>
                <a:moveTo>
                  <a:pt x="8220" y="19510"/>
                </a:moveTo>
                <a:cubicBezTo>
                  <a:pt x="8060" y="19250"/>
                  <a:pt x="7960" y="18950"/>
                  <a:pt x="7860" y="18640"/>
                </a:cubicBezTo>
                <a:moveTo>
                  <a:pt x="2900" y="17640"/>
                </a:moveTo>
                <a:cubicBezTo>
                  <a:pt x="3090" y="17600"/>
                  <a:pt x="3280" y="17540"/>
                  <a:pt x="3460" y="17450"/>
                </a:cubicBezTo>
                <a:moveTo>
                  <a:pt x="1070" y="12640"/>
                </a:moveTo>
                <a:cubicBezTo>
                  <a:pt x="1400" y="12900"/>
                  <a:pt x="1780" y="13130"/>
                  <a:pt x="2330" y="13040"/>
                </a:cubicBez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txBody>
          <a:bodyPr lIns="90000" tIns="45000" rIns="90000" bIns="45000" anchor="ctr"/>
          <a:lstStyle/>
          <a:p>
            <a:pPr algn="ctr"/>
            <a:r>
              <a:rPr lang="ru-RU" sz="1800" spc="-1">
                <a:latin typeface="Arial"/>
              </a:rPr>
              <a:t>Эффект роли</a:t>
            </a:r>
            <a:endParaRPr/>
          </a:p>
        </p:txBody>
      </p:sp>
      <p:sp>
        <p:nvSpPr>
          <p:cNvPr id="75" name="CustomShape 4"/>
          <p:cNvSpPr/>
          <p:nvPr/>
        </p:nvSpPr>
        <p:spPr>
          <a:xfrm>
            <a:off x="1152000" y="4968000"/>
            <a:ext cx="2376000" cy="1080000"/>
          </a:xfrm>
          <a:custGeom>
            <a:avLst/>
            <a:gdLst/>
            <a:ahLst/>
            <a:cxnLst/>
            <a:rect l="l" t="t" r="r" b="b"/>
            <a:pathLst>
              <a:path w="21600" h="21600">
                <a:moveTo>
                  <a:pt x="1930" y="7160"/>
                </a:moveTo>
                <a:cubicBezTo>
                  <a:pt x="1530" y="4490"/>
                  <a:pt x="3400" y="1970"/>
                  <a:pt x="5270" y="1970"/>
                </a:cubicBezTo>
                <a:cubicBezTo>
                  <a:pt x="5860" y="1950"/>
                  <a:pt x="6470" y="2210"/>
                  <a:pt x="6970" y="2600"/>
                </a:cubicBezTo>
                <a:cubicBezTo>
                  <a:pt x="7450" y="1390"/>
                  <a:pt x="8340" y="650"/>
                  <a:pt x="9340" y="650"/>
                </a:cubicBezTo>
                <a:cubicBezTo>
                  <a:pt x="10004" y="690"/>
                  <a:pt x="10710" y="1050"/>
                  <a:pt x="11210" y="1700"/>
                </a:cubicBezTo>
                <a:cubicBezTo>
                  <a:pt x="11570" y="630"/>
                  <a:pt x="12330" y="0"/>
                  <a:pt x="13150" y="0"/>
                </a:cubicBezTo>
                <a:cubicBezTo>
                  <a:pt x="13840" y="0"/>
                  <a:pt x="14470" y="460"/>
                  <a:pt x="14870" y="1160"/>
                </a:cubicBezTo>
                <a:cubicBezTo>
                  <a:pt x="15330" y="440"/>
                  <a:pt x="16020" y="0"/>
                  <a:pt x="16740" y="0"/>
                </a:cubicBezTo>
                <a:cubicBezTo>
                  <a:pt x="17910" y="0"/>
                  <a:pt x="18900" y="1130"/>
                  <a:pt x="19110" y="2710"/>
                </a:cubicBezTo>
                <a:cubicBezTo>
                  <a:pt x="20240" y="3150"/>
                  <a:pt x="21060" y="4580"/>
                  <a:pt x="21060" y="6220"/>
                </a:cubicBezTo>
                <a:cubicBezTo>
                  <a:pt x="21060" y="6720"/>
                  <a:pt x="21000" y="7200"/>
                  <a:pt x="20830" y="7660"/>
                </a:cubicBezTo>
                <a:cubicBezTo>
                  <a:pt x="21310" y="8460"/>
                  <a:pt x="21600" y="9450"/>
                  <a:pt x="21600" y="10460"/>
                </a:cubicBezTo>
                <a:cubicBezTo>
                  <a:pt x="21600" y="12750"/>
                  <a:pt x="20310" y="14680"/>
                  <a:pt x="18650" y="15010"/>
                </a:cubicBezTo>
                <a:cubicBezTo>
                  <a:pt x="18650" y="17200"/>
                  <a:pt x="17370" y="18920"/>
                  <a:pt x="15770" y="18920"/>
                </a:cubicBezTo>
                <a:cubicBezTo>
                  <a:pt x="15220" y="18920"/>
                  <a:pt x="14700" y="18710"/>
                  <a:pt x="14240" y="18310"/>
                </a:cubicBezTo>
                <a:cubicBezTo>
                  <a:pt x="13820" y="20240"/>
                  <a:pt x="12490" y="21600"/>
                  <a:pt x="11000" y="21600"/>
                </a:cubicBezTo>
                <a:cubicBezTo>
                  <a:pt x="9890" y="21600"/>
                  <a:pt x="8840" y="20790"/>
                  <a:pt x="8210" y="19510"/>
                </a:cubicBezTo>
                <a:cubicBezTo>
                  <a:pt x="7620" y="20000"/>
                  <a:pt x="7930" y="20290"/>
                  <a:pt x="6240" y="20290"/>
                </a:cubicBezTo>
                <a:cubicBezTo>
                  <a:pt x="4850" y="20290"/>
                  <a:pt x="3570" y="19280"/>
                  <a:pt x="2900" y="17640"/>
                </a:cubicBezTo>
                <a:cubicBezTo>
                  <a:pt x="1300" y="17600"/>
                  <a:pt x="480" y="16300"/>
                  <a:pt x="480" y="14660"/>
                </a:cubicBezTo>
                <a:cubicBezTo>
                  <a:pt x="480" y="13900"/>
                  <a:pt x="690" y="13210"/>
                  <a:pt x="1070" y="12640"/>
                </a:cubicBezTo>
                <a:cubicBezTo>
                  <a:pt x="380" y="12160"/>
                  <a:pt x="0" y="11210"/>
                  <a:pt x="0" y="10120"/>
                </a:cubicBezTo>
                <a:cubicBezTo>
                  <a:pt x="0" y="8590"/>
                  <a:pt x="840" y="7330"/>
                  <a:pt x="1930" y="7160"/>
                </a:cubicBezTo>
                <a:close/>
                <a:moveTo>
                  <a:pt x="1930" y="7160"/>
                </a:moveTo>
                <a:cubicBezTo>
                  <a:pt x="1950" y="7410"/>
                  <a:pt x="2040" y="7690"/>
                  <a:pt x="2090" y="7920"/>
                </a:cubicBezTo>
                <a:moveTo>
                  <a:pt x="6970" y="2600"/>
                </a:moveTo>
                <a:cubicBezTo>
                  <a:pt x="7200" y="2790"/>
                  <a:pt x="7480" y="3050"/>
                  <a:pt x="7670" y="3310"/>
                </a:cubicBezTo>
                <a:moveTo>
                  <a:pt x="11210" y="1700"/>
                </a:moveTo>
                <a:cubicBezTo>
                  <a:pt x="11130" y="1910"/>
                  <a:pt x="11080" y="2160"/>
                  <a:pt x="11030" y="2400"/>
                </a:cubicBezTo>
                <a:moveTo>
                  <a:pt x="14870" y="1160"/>
                </a:moveTo>
                <a:cubicBezTo>
                  <a:pt x="14720" y="1400"/>
                  <a:pt x="14640" y="1720"/>
                  <a:pt x="14540" y="2010"/>
                </a:cubicBezTo>
                <a:moveTo>
                  <a:pt x="19110" y="2710"/>
                </a:moveTo>
                <a:cubicBezTo>
                  <a:pt x="19130" y="2890"/>
                  <a:pt x="19230" y="3290"/>
                  <a:pt x="19190" y="3380"/>
                </a:cubicBezTo>
                <a:moveTo>
                  <a:pt x="20830" y="7660"/>
                </a:moveTo>
                <a:cubicBezTo>
                  <a:pt x="20660" y="8170"/>
                  <a:pt x="20430" y="8620"/>
                  <a:pt x="20110" y="8990"/>
                </a:cubicBezTo>
                <a:moveTo>
                  <a:pt x="18660" y="15010"/>
                </a:moveTo>
                <a:cubicBezTo>
                  <a:pt x="18740" y="14200"/>
                  <a:pt x="18280" y="12200"/>
                  <a:pt x="17000" y="11450"/>
                </a:cubicBezTo>
                <a:moveTo>
                  <a:pt x="14240" y="18310"/>
                </a:moveTo>
                <a:cubicBezTo>
                  <a:pt x="14320" y="17980"/>
                  <a:pt x="14350" y="17680"/>
                  <a:pt x="14370" y="17360"/>
                </a:cubicBezTo>
                <a:moveTo>
                  <a:pt x="8220" y="19510"/>
                </a:moveTo>
                <a:cubicBezTo>
                  <a:pt x="8060" y="19250"/>
                  <a:pt x="7960" y="18950"/>
                  <a:pt x="7860" y="18640"/>
                </a:cubicBezTo>
                <a:moveTo>
                  <a:pt x="2900" y="17640"/>
                </a:moveTo>
                <a:cubicBezTo>
                  <a:pt x="3090" y="17600"/>
                  <a:pt x="3280" y="17540"/>
                  <a:pt x="3460" y="17450"/>
                </a:cubicBezTo>
                <a:moveTo>
                  <a:pt x="1070" y="12640"/>
                </a:moveTo>
                <a:cubicBezTo>
                  <a:pt x="1400" y="12900"/>
                  <a:pt x="1780" y="13130"/>
                  <a:pt x="2330" y="13040"/>
                </a:cubicBez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txBody>
          <a:bodyPr lIns="90000" tIns="45000" rIns="90000" bIns="45000" anchor="ctr"/>
          <a:lstStyle/>
          <a:p>
            <a:pPr algn="ctr"/>
            <a:r>
              <a:rPr lang="ru-RU" sz="1800" spc="-1">
                <a:latin typeface="Arial"/>
              </a:rPr>
              <a:t>Эффект присутствия</a:t>
            </a:r>
            <a:endParaRPr/>
          </a:p>
        </p:txBody>
      </p:sp>
      <p:sp>
        <p:nvSpPr>
          <p:cNvPr id="76" name="CustomShape 5"/>
          <p:cNvSpPr/>
          <p:nvPr/>
        </p:nvSpPr>
        <p:spPr>
          <a:xfrm>
            <a:off x="3816000" y="5472000"/>
            <a:ext cx="2736000" cy="1008000"/>
          </a:xfrm>
          <a:custGeom>
            <a:avLst/>
            <a:gdLst/>
            <a:ahLst/>
            <a:cxnLst/>
            <a:rect l="l" t="t" r="r" b="b"/>
            <a:pathLst>
              <a:path w="21600" h="21600">
                <a:moveTo>
                  <a:pt x="1930" y="7160"/>
                </a:moveTo>
                <a:cubicBezTo>
                  <a:pt x="1530" y="4490"/>
                  <a:pt x="3400" y="1970"/>
                  <a:pt x="5270" y="1970"/>
                </a:cubicBezTo>
                <a:cubicBezTo>
                  <a:pt x="5860" y="1950"/>
                  <a:pt x="6470" y="2210"/>
                  <a:pt x="6970" y="2600"/>
                </a:cubicBezTo>
                <a:cubicBezTo>
                  <a:pt x="7450" y="1390"/>
                  <a:pt x="8340" y="650"/>
                  <a:pt x="9340" y="650"/>
                </a:cubicBezTo>
                <a:cubicBezTo>
                  <a:pt x="10004" y="690"/>
                  <a:pt x="10710" y="1050"/>
                  <a:pt x="11210" y="1700"/>
                </a:cubicBezTo>
                <a:cubicBezTo>
                  <a:pt x="11570" y="630"/>
                  <a:pt x="12330" y="0"/>
                  <a:pt x="13150" y="0"/>
                </a:cubicBezTo>
                <a:cubicBezTo>
                  <a:pt x="13840" y="0"/>
                  <a:pt x="14470" y="460"/>
                  <a:pt x="14870" y="1160"/>
                </a:cubicBezTo>
                <a:cubicBezTo>
                  <a:pt x="15330" y="440"/>
                  <a:pt x="16020" y="0"/>
                  <a:pt x="16740" y="0"/>
                </a:cubicBezTo>
                <a:cubicBezTo>
                  <a:pt x="17910" y="0"/>
                  <a:pt x="18900" y="1130"/>
                  <a:pt x="19110" y="2710"/>
                </a:cubicBezTo>
                <a:cubicBezTo>
                  <a:pt x="20240" y="3150"/>
                  <a:pt x="21060" y="4580"/>
                  <a:pt x="21060" y="6220"/>
                </a:cubicBezTo>
                <a:cubicBezTo>
                  <a:pt x="21060" y="6720"/>
                  <a:pt x="21000" y="7200"/>
                  <a:pt x="20830" y="7660"/>
                </a:cubicBezTo>
                <a:cubicBezTo>
                  <a:pt x="21310" y="8460"/>
                  <a:pt x="21600" y="9450"/>
                  <a:pt x="21600" y="10460"/>
                </a:cubicBezTo>
                <a:cubicBezTo>
                  <a:pt x="21600" y="12750"/>
                  <a:pt x="20310" y="14680"/>
                  <a:pt x="18650" y="15010"/>
                </a:cubicBezTo>
                <a:cubicBezTo>
                  <a:pt x="18650" y="17200"/>
                  <a:pt x="17370" y="18920"/>
                  <a:pt x="15770" y="18920"/>
                </a:cubicBezTo>
                <a:cubicBezTo>
                  <a:pt x="15220" y="18920"/>
                  <a:pt x="14700" y="18710"/>
                  <a:pt x="14240" y="18310"/>
                </a:cubicBezTo>
                <a:cubicBezTo>
                  <a:pt x="13820" y="20240"/>
                  <a:pt x="12490" y="21600"/>
                  <a:pt x="11000" y="21600"/>
                </a:cubicBezTo>
                <a:cubicBezTo>
                  <a:pt x="9890" y="21600"/>
                  <a:pt x="8840" y="20790"/>
                  <a:pt x="8210" y="19510"/>
                </a:cubicBezTo>
                <a:cubicBezTo>
                  <a:pt x="7620" y="20000"/>
                  <a:pt x="7930" y="20290"/>
                  <a:pt x="6240" y="20290"/>
                </a:cubicBezTo>
                <a:cubicBezTo>
                  <a:pt x="4850" y="20290"/>
                  <a:pt x="3570" y="19280"/>
                  <a:pt x="2900" y="17640"/>
                </a:cubicBezTo>
                <a:cubicBezTo>
                  <a:pt x="1300" y="17600"/>
                  <a:pt x="480" y="16300"/>
                  <a:pt x="480" y="14660"/>
                </a:cubicBezTo>
                <a:cubicBezTo>
                  <a:pt x="480" y="13900"/>
                  <a:pt x="690" y="13210"/>
                  <a:pt x="1070" y="12640"/>
                </a:cubicBezTo>
                <a:cubicBezTo>
                  <a:pt x="380" y="12160"/>
                  <a:pt x="0" y="11210"/>
                  <a:pt x="0" y="10120"/>
                </a:cubicBezTo>
                <a:cubicBezTo>
                  <a:pt x="0" y="8590"/>
                  <a:pt x="840" y="7330"/>
                  <a:pt x="1930" y="7160"/>
                </a:cubicBezTo>
                <a:close/>
                <a:moveTo>
                  <a:pt x="1930" y="7160"/>
                </a:moveTo>
                <a:cubicBezTo>
                  <a:pt x="1950" y="7410"/>
                  <a:pt x="2040" y="7690"/>
                  <a:pt x="2090" y="7920"/>
                </a:cubicBezTo>
                <a:moveTo>
                  <a:pt x="6970" y="2600"/>
                </a:moveTo>
                <a:cubicBezTo>
                  <a:pt x="7200" y="2790"/>
                  <a:pt x="7480" y="3050"/>
                  <a:pt x="7670" y="3310"/>
                </a:cubicBezTo>
                <a:moveTo>
                  <a:pt x="11210" y="1700"/>
                </a:moveTo>
                <a:cubicBezTo>
                  <a:pt x="11130" y="1910"/>
                  <a:pt x="11080" y="2160"/>
                  <a:pt x="11030" y="2400"/>
                </a:cubicBezTo>
                <a:moveTo>
                  <a:pt x="14870" y="1160"/>
                </a:moveTo>
                <a:cubicBezTo>
                  <a:pt x="14720" y="1400"/>
                  <a:pt x="14640" y="1720"/>
                  <a:pt x="14540" y="2010"/>
                </a:cubicBezTo>
                <a:moveTo>
                  <a:pt x="19110" y="2710"/>
                </a:moveTo>
                <a:cubicBezTo>
                  <a:pt x="19130" y="2890"/>
                  <a:pt x="19230" y="3290"/>
                  <a:pt x="19190" y="3380"/>
                </a:cubicBezTo>
                <a:moveTo>
                  <a:pt x="20830" y="7660"/>
                </a:moveTo>
                <a:cubicBezTo>
                  <a:pt x="20660" y="8170"/>
                  <a:pt x="20430" y="8620"/>
                  <a:pt x="20110" y="8990"/>
                </a:cubicBezTo>
                <a:moveTo>
                  <a:pt x="18660" y="15010"/>
                </a:moveTo>
                <a:cubicBezTo>
                  <a:pt x="18740" y="14200"/>
                  <a:pt x="18280" y="12200"/>
                  <a:pt x="17000" y="11450"/>
                </a:cubicBezTo>
                <a:moveTo>
                  <a:pt x="14240" y="18310"/>
                </a:moveTo>
                <a:cubicBezTo>
                  <a:pt x="14320" y="17980"/>
                  <a:pt x="14350" y="17680"/>
                  <a:pt x="14370" y="17360"/>
                </a:cubicBezTo>
                <a:moveTo>
                  <a:pt x="8220" y="19510"/>
                </a:moveTo>
                <a:cubicBezTo>
                  <a:pt x="8060" y="19250"/>
                  <a:pt x="7960" y="18950"/>
                  <a:pt x="7860" y="18640"/>
                </a:cubicBezTo>
                <a:moveTo>
                  <a:pt x="2900" y="17640"/>
                </a:moveTo>
                <a:cubicBezTo>
                  <a:pt x="3090" y="17600"/>
                  <a:pt x="3280" y="17540"/>
                  <a:pt x="3460" y="17450"/>
                </a:cubicBezTo>
                <a:moveTo>
                  <a:pt x="1070" y="12640"/>
                </a:moveTo>
                <a:cubicBezTo>
                  <a:pt x="1400" y="12900"/>
                  <a:pt x="1780" y="13130"/>
                  <a:pt x="2330" y="13040"/>
                </a:cubicBez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txBody>
          <a:bodyPr lIns="90000" tIns="45000" rIns="90000" bIns="45000" anchor="ctr"/>
          <a:lstStyle/>
          <a:p>
            <a:pPr algn="ctr"/>
            <a:r>
              <a:rPr lang="ru-RU" sz="1800" spc="-1">
                <a:latin typeface="Arial"/>
              </a:rPr>
              <a:t>Эффект «первичности»</a:t>
            </a:r>
            <a:endParaRPr/>
          </a:p>
        </p:txBody>
      </p:sp>
      <p:sp>
        <p:nvSpPr>
          <p:cNvPr id="77" name="CustomShape 6"/>
          <p:cNvSpPr/>
          <p:nvPr/>
        </p:nvSpPr>
        <p:spPr>
          <a:xfrm>
            <a:off x="6912000" y="4824000"/>
            <a:ext cx="1944000" cy="864000"/>
          </a:xfrm>
          <a:custGeom>
            <a:avLst/>
            <a:gdLst/>
            <a:ahLst/>
            <a:cxnLst/>
            <a:rect l="l" t="t" r="r" b="b"/>
            <a:pathLst>
              <a:path w="21600" h="21600">
                <a:moveTo>
                  <a:pt x="1930" y="7160"/>
                </a:moveTo>
                <a:cubicBezTo>
                  <a:pt x="1530" y="4490"/>
                  <a:pt x="3400" y="1970"/>
                  <a:pt x="5270" y="1970"/>
                </a:cubicBezTo>
                <a:cubicBezTo>
                  <a:pt x="5860" y="1950"/>
                  <a:pt x="6470" y="2210"/>
                  <a:pt x="6970" y="2600"/>
                </a:cubicBezTo>
                <a:cubicBezTo>
                  <a:pt x="7450" y="1390"/>
                  <a:pt x="8340" y="650"/>
                  <a:pt x="9340" y="650"/>
                </a:cubicBezTo>
                <a:cubicBezTo>
                  <a:pt x="10004" y="690"/>
                  <a:pt x="10710" y="1050"/>
                  <a:pt x="11210" y="1700"/>
                </a:cubicBezTo>
                <a:cubicBezTo>
                  <a:pt x="11570" y="630"/>
                  <a:pt x="12330" y="0"/>
                  <a:pt x="13150" y="0"/>
                </a:cubicBezTo>
                <a:cubicBezTo>
                  <a:pt x="13840" y="0"/>
                  <a:pt x="14470" y="460"/>
                  <a:pt x="14870" y="1160"/>
                </a:cubicBezTo>
                <a:cubicBezTo>
                  <a:pt x="15330" y="440"/>
                  <a:pt x="16020" y="0"/>
                  <a:pt x="16740" y="0"/>
                </a:cubicBezTo>
                <a:cubicBezTo>
                  <a:pt x="17910" y="0"/>
                  <a:pt x="18900" y="1130"/>
                  <a:pt x="19110" y="2710"/>
                </a:cubicBezTo>
                <a:cubicBezTo>
                  <a:pt x="20240" y="3150"/>
                  <a:pt x="21060" y="4580"/>
                  <a:pt x="21060" y="6220"/>
                </a:cubicBezTo>
                <a:cubicBezTo>
                  <a:pt x="21060" y="6720"/>
                  <a:pt x="21000" y="7200"/>
                  <a:pt x="20830" y="7660"/>
                </a:cubicBezTo>
                <a:cubicBezTo>
                  <a:pt x="21310" y="8460"/>
                  <a:pt x="21600" y="9450"/>
                  <a:pt x="21600" y="10460"/>
                </a:cubicBezTo>
                <a:cubicBezTo>
                  <a:pt x="21600" y="12750"/>
                  <a:pt x="20310" y="14680"/>
                  <a:pt x="18650" y="15010"/>
                </a:cubicBezTo>
                <a:cubicBezTo>
                  <a:pt x="18650" y="17200"/>
                  <a:pt x="17370" y="18920"/>
                  <a:pt x="15770" y="18920"/>
                </a:cubicBezTo>
                <a:cubicBezTo>
                  <a:pt x="15220" y="18920"/>
                  <a:pt x="14700" y="18710"/>
                  <a:pt x="14240" y="18310"/>
                </a:cubicBezTo>
                <a:cubicBezTo>
                  <a:pt x="13820" y="20240"/>
                  <a:pt x="12490" y="21600"/>
                  <a:pt x="11000" y="21600"/>
                </a:cubicBezTo>
                <a:cubicBezTo>
                  <a:pt x="9890" y="21600"/>
                  <a:pt x="8840" y="20790"/>
                  <a:pt x="8210" y="19510"/>
                </a:cubicBezTo>
                <a:cubicBezTo>
                  <a:pt x="7620" y="20000"/>
                  <a:pt x="7930" y="20290"/>
                  <a:pt x="6240" y="20290"/>
                </a:cubicBezTo>
                <a:cubicBezTo>
                  <a:pt x="4850" y="20290"/>
                  <a:pt x="3570" y="19280"/>
                  <a:pt x="2900" y="17640"/>
                </a:cubicBezTo>
                <a:cubicBezTo>
                  <a:pt x="1300" y="17600"/>
                  <a:pt x="480" y="16300"/>
                  <a:pt x="480" y="14660"/>
                </a:cubicBezTo>
                <a:cubicBezTo>
                  <a:pt x="480" y="13900"/>
                  <a:pt x="690" y="13210"/>
                  <a:pt x="1070" y="12640"/>
                </a:cubicBezTo>
                <a:cubicBezTo>
                  <a:pt x="380" y="12160"/>
                  <a:pt x="0" y="11210"/>
                  <a:pt x="0" y="10120"/>
                </a:cubicBezTo>
                <a:cubicBezTo>
                  <a:pt x="0" y="8590"/>
                  <a:pt x="840" y="7330"/>
                  <a:pt x="1930" y="7160"/>
                </a:cubicBezTo>
                <a:close/>
                <a:moveTo>
                  <a:pt x="1930" y="7160"/>
                </a:moveTo>
                <a:cubicBezTo>
                  <a:pt x="1950" y="7410"/>
                  <a:pt x="2040" y="7690"/>
                  <a:pt x="2090" y="7920"/>
                </a:cubicBezTo>
                <a:moveTo>
                  <a:pt x="6970" y="2600"/>
                </a:moveTo>
                <a:cubicBezTo>
                  <a:pt x="7200" y="2790"/>
                  <a:pt x="7480" y="3050"/>
                  <a:pt x="7670" y="3310"/>
                </a:cubicBezTo>
                <a:moveTo>
                  <a:pt x="11210" y="1700"/>
                </a:moveTo>
                <a:cubicBezTo>
                  <a:pt x="11130" y="1910"/>
                  <a:pt x="11080" y="2160"/>
                  <a:pt x="11030" y="2400"/>
                </a:cubicBezTo>
                <a:moveTo>
                  <a:pt x="14870" y="1160"/>
                </a:moveTo>
                <a:cubicBezTo>
                  <a:pt x="14720" y="1400"/>
                  <a:pt x="14640" y="1720"/>
                  <a:pt x="14540" y="2010"/>
                </a:cubicBezTo>
                <a:moveTo>
                  <a:pt x="19110" y="2710"/>
                </a:moveTo>
                <a:cubicBezTo>
                  <a:pt x="19130" y="2890"/>
                  <a:pt x="19230" y="3290"/>
                  <a:pt x="19190" y="3380"/>
                </a:cubicBezTo>
                <a:moveTo>
                  <a:pt x="20830" y="7660"/>
                </a:moveTo>
                <a:cubicBezTo>
                  <a:pt x="20660" y="8170"/>
                  <a:pt x="20430" y="8620"/>
                  <a:pt x="20110" y="8990"/>
                </a:cubicBezTo>
                <a:moveTo>
                  <a:pt x="18660" y="15010"/>
                </a:moveTo>
                <a:cubicBezTo>
                  <a:pt x="18740" y="14200"/>
                  <a:pt x="18280" y="12200"/>
                  <a:pt x="17000" y="11450"/>
                </a:cubicBezTo>
                <a:moveTo>
                  <a:pt x="14240" y="18310"/>
                </a:moveTo>
                <a:cubicBezTo>
                  <a:pt x="14320" y="17980"/>
                  <a:pt x="14350" y="17680"/>
                  <a:pt x="14370" y="17360"/>
                </a:cubicBezTo>
                <a:moveTo>
                  <a:pt x="8220" y="19510"/>
                </a:moveTo>
                <a:cubicBezTo>
                  <a:pt x="8060" y="19250"/>
                  <a:pt x="7960" y="18950"/>
                  <a:pt x="7860" y="18640"/>
                </a:cubicBezTo>
                <a:moveTo>
                  <a:pt x="2900" y="17640"/>
                </a:moveTo>
                <a:cubicBezTo>
                  <a:pt x="3090" y="17600"/>
                  <a:pt x="3280" y="17540"/>
                  <a:pt x="3460" y="17450"/>
                </a:cubicBezTo>
                <a:moveTo>
                  <a:pt x="1070" y="12640"/>
                </a:moveTo>
                <a:cubicBezTo>
                  <a:pt x="1400" y="12900"/>
                  <a:pt x="1780" y="13130"/>
                  <a:pt x="2330" y="13040"/>
                </a:cubicBez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txBody>
          <a:bodyPr lIns="90000" tIns="45000" rIns="90000" bIns="45000" anchor="ctr"/>
          <a:lstStyle/>
          <a:p>
            <a:pPr algn="ctr"/>
            <a:r>
              <a:rPr lang="ru-RU" sz="1800" spc="-1">
                <a:latin typeface="Arial"/>
              </a:rPr>
              <a:t>Эффект ожидания</a:t>
            </a:r>
            <a:endParaRPr/>
          </a:p>
        </p:txBody>
      </p:sp>
      <p:sp>
        <p:nvSpPr>
          <p:cNvPr id="78" name="CustomShape 7"/>
          <p:cNvSpPr/>
          <p:nvPr/>
        </p:nvSpPr>
        <p:spPr>
          <a:xfrm>
            <a:off x="7488000" y="3312000"/>
            <a:ext cx="2160000" cy="936000"/>
          </a:xfrm>
          <a:custGeom>
            <a:avLst/>
            <a:gdLst/>
            <a:ahLst/>
            <a:cxnLst/>
            <a:rect l="l" t="t" r="r" b="b"/>
            <a:pathLst>
              <a:path w="21600" h="21600">
                <a:moveTo>
                  <a:pt x="1930" y="7160"/>
                </a:moveTo>
                <a:cubicBezTo>
                  <a:pt x="1530" y="4490"/>
                  <a:pt x="3400" y="1970"/>
                  <a:pt x="5270" y="1970"/>
                </a:cubicBezTo>
                <a:cubicBezTo>
                  <a:pt x="5860" y="1950"/>
                  <a:pt x="6470" y="2210"/>
                  <a:pt x="6970" y="2600"/>
                </a:cubicBezTo>
                <a:cubicBezTo>
                  <a:pt x="7450" y="1390"/>
                  <a:pt x="8340" y="650"/>
                  <a:pt x="9340" y="650"/>
                </a:cubicBezTo>
                <a:cubicBezTo>
                  <a:pt x="10004" y="690"/>
                  <a:pt x="10710" y="1050"/>
                  <a:pt x="11210" y="1700"/>
                </a:cubicBezTo>
                <a:cubicBezTo>
                  <a:pt x="11570" y="630"/>
                  <a:pt x="12330" y="0"/>
                  <a:pt x="13150" y="0"/>
                </a:cubicBezTo>
                <a:cubicBezTo>
                  <a:pt x="13840" y="0"/>
                  <a:pt x="14470" y="460"/>
                  <a:pt x="14870" y="1160"/>
                </a:cubicBezTo>
                <a:cubicBezTo>
                  <a:pt x="15330" y="440"/>
                  <a:pt x="16020" y="0"/>
                  <a:pt x="16740" y="0"/>
                </a:cubicBezTo>
                <a:cubicBezTo>
                  <a:pt x="17910" y="0"/>
                  <a:pt x="18900" y="1130"/>
                  <a:pt x="19110" y="2710"/>
                </a:cubicBezTo>
                <a:cubicBezTo>
                  <a:pt x="20240" y="3150"/>
                  <a:pt x="21060" y="4580"/>
                  <a:pt x="21060" y="6220"/>
                </a:cubicBezTo>
                <a:cubicBezTo>
                  <a:pt x="21060" y="6720"/>
                  <a:pt x="21000" y="7200"/>
                  <a:pt x="20830" y="7660"/>
                </a:cubicBezTo>
                <a:cubicBezTo>
                  <a:pt x="21310" y="8460"/>
                  <a:pt x="21600" y="9450"/>
                  <a:pt x="21600" y="10460"/>
                </a:cubicBezTo>
                <a:cubicBezTo>
                  <a:pt x="21600" y="12750"/>
                  <a:pt x="20310" y="14680"/>
                  <a:pt x="18650" y="15010"/>
                </a:cubicBezTo>
                <a:cubicBezTo>
                  <a:pt x="18650" y="17200"/>
                  <a:pt x="17370" y="18920"/>
                  <a:pt x="15770" y="18920"/>
                </a:cubicBezTo>
                <a:cubicBezTo>
                  <a:pt x="15220" y="18920"/>
                  <a:pt x="14700" y="18710"/>
                  <a:pt x="14240" y="18310"/>
                </a:cubicBezTo>
                <a:cubicBezTo>
                  <a:pt x="13820" y="20240"/>
                  <a:pt x="12490" y="21600"/>
                  <a:pt x="11000" y="21600"/>
                </a:cubicBezTo>
                <a:cubicBezTo>
                  <a:pt x="9890" y="21600"/>
                  <a:pt x="8840" y="20790"/>
                  <a:pt x="8210" y="19510"/>
                </a:cubicBezTo>
                <a:cubicBezTo>
                  <a:pt x="7620" y="20000"/>
                  <a:pt x="7930" y="20290"/>
                  <a:pt x="6240" y="20290"/>
                </a:cubicBezTo>
                <a:cubicBezTo>
                  <a:pt x="4850" y="20290"/>
                  <a:pt x="3570" y="19280"/>
                  <a:pt x="2900" y="17640"/>
                </a:cubicBezTo>
                <a:cubicBezTo>
                  <a:pt x="1300" y="17600"/>
                  <a:pt x="480" y="16300"/>
                  <a:pt x="480" y="14660"/>
                </a:cubicBezTo>
                <a:cubicBezTo>
                  <a:pt x="480" y="13900"/>
                  <a:pt x="690" y="13210"/>
                  <a:pt x="1070" y="12640"/>
                </a:cubicBezTo>
                <a:cubicBezTo>
                  <a:pt x="380" y="12160"/>
                  <a:pt x="0" y="11210"/>
                  <a:pt x="0" y="10120"/>
                </a:cubicBezTo>
                <a:cubicBezTo>
                  <a:pt x="0" y="8590"/>
                  <a:pt x="840" y="7330"/>
                  <a:pt x="1930" y="7160"/>
                </a:cubicBezTo>
                <a:close/>
                <a:moveTo>
                  <a:pt x="1930" y="7160"/>
                </a:moveTo>
                <a:cubicBezTo>
                  <a:pt x="1950" y="7410"/>
                  <a:pt x="2040" y="7690"/>
                  <a:pt x="2090" y="7920"/>
                </a:cubicBezTo>
                <a:moveTo>
                  <a:pt x="6970" y="2600"/>
                </a:moveTo>
                <a:cubicBezTo>
                  <a:pt x="7200" y="2790"/>
                  <a:pt x="7480" y="3050"/>
                  <a:pt x="7670" y="3310"/>
                </a:cubicBezTo>
                <a:moveTo>
                  <a:pt x="11210" y="1700"/>
                </a:moveTo>
                <a:cubicBezTo>
                  <a:pt x="11130" y="1910"/>
                  <a:pt x="11080" y="2160"/>
                  <a:pt x="11030" y="2400"/>
                </a:cubicBezTo>
                <a:moveTo>
                  <a:pt x="14870" y="1160"/>
                </a:moveTo>
                <a:cubicBezTo>
                  <a:pt x="14720" y="1400"/>
                  <a:pt x="14640" y="1720"/>
                  <a:pt x="14540" y="2010"/>
                </a:cubicBezTo>
                <a:moveTo>
                  <a:pt x="19110" y="2710"/>
                </a:moveTo>
                <a:cubicBezTo>
                  <a:pt x="19130" y="2890"/>
                  <a:pt x="19230" y="3290"/>
                  <a:pt x="19190" y="3380"/>
                </a:cubicBezTo>
                <a:moveTo>
                  <a:pt x="20830" y="7660"/>
                </a:moveTo>
                <a:cubicBezTo>
                  <a:pt x="20660" y="8170"/>
                  <a:pt x="20430" y="8620"/>
                  <a:pt x="20110" y="8990"/>
                </a:cubicBezTo>
                <a:moveTo>
                  <a:pt x="18660" y="15010"/>
                </a:moveTo>
                <a:cubicBezTo>
                  <a:pt x="18740" y="14200"/>
                  <a:pt x="18280" y="12200"/>
                  <a:pt x="17000" y="11450"/>
                </a:cubicBezTo>
                <a:moveTo>
                  <a:pt x="14240" y="18310"/>
                </a:moveTo>
                <a:cubicBezTo>
                  <a:pt x="14320" y="17980"/>
                  <a:pt x="14350" y="17680"/>
                  <a:pt x="14370" y="17360"/>
                </a:cubicBezTo>
                <a:moveTo>
                  <a:pt x="8220" y="19510"/>
                </a:moveTo>
                <a:cubicBezTo>
                  <a:pt x="8060" y="19250"/>
                  <a:pt x="7960" y="18950"/>
                  <a:pt x="7860" y="18640"/>
                </a:cubicBezTo>
                <a:moveTo>
                  <a:pt x="2900" y="17640"/>
                </a:moveTo>
                <a:cubicBezTo>
                  <a:pt x="3090" y="17600"/>
                  <a:pt x="3280" y="17540"/>
                  <a:pt x="3460" y="17450"/>
                </a:cubicBezTo>
                <a:moveTo>
                  <a:pt x="1070" y="12640"/>
                </a:moveTo>
                <a:cubicBezTo>
                  <a:pt x="1400" y="12900"/>
                  <a:pt x="1780" y="13130"/>
                  <a:pt x="2330" y="13040"/>
                </a:cubicBez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txBody>
          <a:bodyPr lIns="90000" tIns="45000" rIns="90000" bIns="45000" anchor="ctr"/>
          <a:lstStyle/>
          <a:p>
            <a:pPr algn="ctr"/>
            <a:r>
              <a:rPr lang="ru-RU" sz="1800" spc="-1">
                <a:latin typeface="Arial"/>
              </a:rPr>
              <a:t>Эффект авторитета</a:t>
            </a:r>
            <a:endParaRPr/>
          </a:p>
        </p:txBody>
      </p:sp>
      <p:sp>
        <p:nvSpPr>
          <p:cNvPr id="79" name="CustomShape 8"/>
          <p:cNvSpPr/>
          <p:nvPr/>
        </p:nvSpPr>
        <p:spPr>
          <a:xfrm>
            <a:off x="1728000" y="2016000"/>
            <a:ext cx="1872000" cy="936000"/>
          </a:xfrm>
          <a:custGeom>
            <a:avLst/>
            <a:gdLst/>
            <a:ahLst/>
            <a:cxnLst/>
            <a:rect l="l" t="t" r="r" b="b"/>
            <a:pathLst>
              <a:path w="21600" h="21600">
                <a:moveTo>
                  <a:pt x="1930" y="7160"/>
                </a:moveTo>
                <a:cubicBezTo>
                  <a:pt x="1530" y="4490"/>
                  <a:pt x="3400" y="1970"/>
                  <a:pt x="5270" y="1970"/>
                </a:cubicBezTo>
                <a:cubicBezTo>
                  <a:pt x="5860" y="1950"/>
                  <a:pt x="6470" y="2210"/>
                  <a:pt x="6970" y="2600"/>
                </a:cubicBezTo>
                <a:cubicBezTo>
                  <a:pt x="7450" y="1390"/>
                  <a:pt x="8340" y="650"/>
                  <a:pt x="9340" y="650"/>
                </a:cubicBezTo>
                <a:cubicBezTo>
                  <a:pt x="10004" y="690"/>
                  <a:pt x="10710" y="1050"/>
                  <a:pt x="11210" y="1700"/>
                </a:cubicBezTo>
                <a:cubicBezTo>
                  <a:pt x="11570" y="630"/>
                  <a:pt x="12330" y="0"/>
                  <a:pt x="13150" y="0"/>
                </a:cubicBezTo>
                <a:cubicBezTo>
                  <a:pt x="13840" y="0"/>
                  <a:pt x="14470" y="460"/>
                  <a:pt x="14870" y="1160"/>
                </a:cubicBezTo>
                <a:cubicBezTo>
                  <a:pt x="15330" y="440"/>
                  <a:pt x="16020" y="0"/>
                  <a:pt x="16740" y="0"/>
                </a:cubicBezTo>
                <a:cubicBezTo>
                  <a:pt x="17910" y="0"/>
                  <a:pt x="18900" y="1130"/>
                  <a:pt x="19110" y="2710"/>
                </a:cubicBezTo>
                <a:cubicBezTo>
                  <a:pt x="20240" y="3150"/>
                  <a:pt x="21060" y="4580"/>
                  <a:pt x="21060" y="6220"/>
                </a:cubicBezTo>
                <a:cubicBezTo>
                  <a:pt x="21060" y="6720"/>
                  <a:pt x="21000" y="7200"/>
                  <a:pt x="20830" y="7660"/>
                </a:cubicBezTo>
                <a:cubicBezTo>
                  <a:pt x="21310" y="8460"/>
                  <a:pt x="21600" y="9450"/>
                  <a:pt x="21600" y="10460"/>
                </a:cubicBezTo>
                <a:cubicBezTo>
                  <a:pt x="21600" y="12750"/>
                  <a:pt x="20310" y="14680"/>
                  <a:pt x="18650" y="15010"/>
                </a:cubicBezTo>
                <a:cubicBezTo>
                  <a:pt x="18650" y="17200"/>
                  <a:pt x="17370" y="18920"/>
                  <a:pt x="15770" y="18920"/>
                </a:cubicBezTo>
                <a:cubicBezTo>
                  <a:pt x="15220" y="18920"/>
                  <a:pt x="14700" y="18710"/>
                  <a:pt x="14240" y="18310"/>
                </a:cubicBezTo>
                <a:cubicBezTo>
                  <a:pt x="13820" y="20240"/>
                  <a:pt x="12490" y="21600"/>
                  <a:pt x="11000" y="21600"/>
                </a:cubicBezTo>
                <a:cubicBezTo>
                  <a:pt x="9890" y="21600"/>
                  <a:pt x="8840" y="20790"/>
                  <a:pt x="8210" y="19510"/>
                </a:cubicBezTo>
                <a:cubicBezTo>
                  <a:pt x="7620" y="20000"/>
                  <a:pt x="7930" y="20290"/>
                  <a:pt x="6240" y="20290"/>
                </a:cubicBezTo>
                <a:cubicBezTo>
                  <a:pt x="4850" y="20290"/>
                  <a:pt x="3570" y="19280"/>
                  <a:pt x="2900" y="17640"/>
                </a:cubicBezTo>
                <a:cubicBezTo>
                  <a:pt x="1300" y="17600"/>
                  <a:pt x="480" y="16300"/>
                  <a:pt x="480" y="14660"/>
                </a:cubicBezTo>
                <a:cubicBezTo>
                  <a:pt x="480" y="13900"/>
                  <a:pt x="690" y="13210"/>
                  <a:pt x="1070" y="12640"/>
                </a:cubicBezTo>
                <a:cubicBezTo>
                  <a:pt x="380" y="12160"/>
                  <a:pt x="0" y="11210"/>
                  <a:pt x="0" y="10120"/>
                </a:cubicBezTo>
                <a:cubicBezTo>
                  <a:pt x="0" y="8590"/>
                  <a:pt x="840" y="7330"/>
                  <a:pt x="1930" y="7160"/>
                </a:cubicBezTo>
                <a:close/>
                <a:moveTo>
                  <a:pt x="1930" y="7160"/>
                </a:moveTo>
                <a:cubicBezTo>
                  <a:pt x="1950" y="7410"/>
                  <a:pt x="2040" y="7690"/>
                  <a:pt x="2090" y="7920"/>
                </a:cubicBezTo>
                <a:moveTo>
                  <a:pt x="6970" y="2600"/>
                </a:moveTo>
                <a:cubicBezTo>
                  <a:pt x="7200" y="2790"/>
                  <a:pt x="7480" y="3050"/>
                  <a:pt x="7670" y="3310"/>
                </a:cubicBezTo>
                <a:moveTo>
                  <a:pt x="11210" y="1700"/>
                </a:moveTo>
                <a:cubicBezTo>
                  <a:pt x="11130" y="1910"/>
                  <a:pt x="11080" y="2160"/>
                  <a:pt x="11030" y="2400"/>
                </a:cubicBezTo>
                <a:moveTo>
                  <a:pt x="14870" y="1160"/>
                </a:moveTo>
                <a:cubicBezTo>
                  <a:pt x="14720" y="1400"/>
                  <a:pt x="14640" y="1720"/>
                  <a:pt x="14540" y="2010"/>
                </a:cubicBezTo>
                <a:moveTo>
                  <a:pt x="19110" y="2710"/>
                </a:moveTo>
                <a:cubicBezTo>
                  <a:pt x="19130" y="2890"/>
                  <a:pt x="19230" y="3290"/>
                  <a:pt x="19190" y="3380"/>
                </a:cubicBezTo>
                <a:moveTo>
                  <a:pt x="20830" y="7660"/>
                </a:moveTo>
                <a:cubicBezTo>
                  <a:pt x="20660" y="8170"/>
                  <a:pt x="20430" y="8620"/>
                  <a:pt x="20110" y="8990"/>
                </a:cubicBezTo>
                <a:moveTo>
                  <a:pt x="18660" y="15010"/>
                </a:moveTo>
                <a:cubicBezTo>
                  <a:pt x="18740" y="14200"/>
                  <a:pt x="18280" y="12200"/>
                  <a:pt x="17000" y="11450"/>
                </a:cubicBezTo>
                <a:moveTo>
                  <a:pt x="14240" y="18310"/>
                </a:moveTo>
                <a:cubicBezTo>
                  <a:pt x="14320" y="17980"/>
                  <a:pt x="14350" y="17680"/>
                  <a:pt x="14370" y="17360"/>
                </a:cubicBezTo>
                <a:moveTo>
                  <a:pt x="8220" y="19510"/>
                </a:moveTo>
                <a:cubicBezTo>
                  <a:pt x="8060" y="19250"/>
                  <a:pt x="7960" y="18950"/>
                  <a:pt x="7860" y="18640"/>
                </a:cubicBezTo>
                <a:moveTo>
                  <a:pt x="2900" y="17640"/>
                </a:moveTo>
                <a:cubicBezTo>
                  <a:pt x="3090" y="17600"/>
                  <a:pt x="3280" y="17540"/>
                  <a:pt x="3460" y="17450"/>
                </a:cubicBezTo>
                <a:moveTo>
                  <a:pt x="1070" y="12640"/>
                </a:moveTo>
                <a:cubicBezTo>
                  <a:pt x="1400" y="12900"/>
                  <a:pt x="1780" y="13130"/>
                  <a:pt x="2330" y="13040"/>
                </a:cubicBez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txBody>
          <a:bodyPr lIns="90000" tIns="45000" rIns="90000" bIns="45000" anchor="ctr"/>
          <a:lstStyle/>
          <a:p>
            <a:pPr algn="ctr"/>
            <a:r>
              <a:rPr lang="ru-RU" sz="1800" spc="-1">
                <a:latin typeface="Arial"/>
              </a:rPr>
              <a:t>Эффект края</a:t>
            </a:r>
            <a:endParaRPr/>
          </a:p>
        </p:txBody>
      </p:sp>
      <p:sp>
        <p:nvSpPr>
          <p:cNvPr id="80" name="CustomShape 9"/>
          <p:cNvSpPr/>
          <p:nvPr/>
        </p:nvSpPr>
        <p:spPr>
          <a:xfrm>
            <a:off x="6552000" y="2016000"/>
            <a:ext cx="2160000" cy="936000"/>
          </a:xfrm>
          <a:custGeom>
            <a:avLst/>
            <a:gdLst/>
            <a:ahLst/>
            <a:cxnLst/>
            <a:rect l="l" t="t" r="r" b="b"/>
            <a:pathLst>
              <a:path w="21600" h="21600">
                <a:moveTo>
                  <a:pt x="1930" y="7160"/>
                </a:moveTo>
                <a:cubicBezTo>
                  <a:pt x="1530" y="4490"/>
                  <a:pt x="3400" y="1970"/>
                  <a:pt x="5270" y="1970"/>
                </a:cubicBezTo>
                <a:cubicBezTo>
                  <a:pt x="5860" y="1950"/>
                  <a:pt x="6470" y="2210"/>
                  <a:pt x="6970" y="2600"/>
                </a:cubicBezTo>
                <a:cubicBezTo>
                  <a:pt x="7450" y="1390"/>
                  <a:pt x="8340" y="650"/>
                  <a:pt x="9340" y="650"/>
                </a:cubicBezTo>
                <a:cubicBezTo>
                  <a:pt x="10004" y="690"/>
                  <a:pt x="10710" y="1050"/>
                  <a:pt x="11210" y="1700"/>
                </a:cubicBezTo>
                <a:cubicBezTo>
                  <a:pt x="11570" y="630"/>
                  <a:pt x="12330" y="0"/>
                  <a:pt x="13150" y="0"/>
                </a:cubicBezTo>
                <a:cubicBezTo>
                  <a:pt x="13840" y="0"/>
                  <a:pt x="14470" y="460"/>
                  <a:pt x="14870" y="1160"/>
                </a:cubicBezTo>
                <a:cubicBezTo>
                  <a:pt x="15330" y="440"/>
                  <a:pt x="16020" y="0"/>
                  <a:pt x="16740" y="0"/>
                </a:cubicBezTo>
                <a:cubicBezTo>
                  <a:pt x="17910" y="0"/>
                  <a:pt x="18900" y="1130"/>
                  <a:pt x="19110" y="2710"/>
                </a:cubicBezTo>
                <a:cubicBezTo>
                  <a:pt x="20240" y="3150"/>
                  <a:pt x="21060" y="4580"/>
                  <a:pt x="21060" y="6220"/>
                </a:cubicBezTo>
                <a:cubicBezTo>
                  <a:pt x="21060" y="6720"/>
                  <a:pt x="21000" y="7200"/>
                  <a:pt x="20830" y="7660"/>
                </a:cubicBezTo>
                <a:cubicBezTo>
                  <a:pt x="21310" y="8460"/>
                  <a:pt x="21600" y="9450"/>
                  <a:pt x="21600" y="10460"/>
                </a:cubicBezTo>
                <a:cubicBezTo>
                  <a:pt x="21600" y="12750"/>
                  <a:pt x="20310" y="14680"/>
                  <a:pt x="18650" y="15010"/>
                </a:cubicBezTo>
                <a:cubicBezTo>
                  <a:pt x="18650" y="17200"/>
                  <a:pt x="17370" y="18920"/>
                  <a:pt x="15770" y="18920"/>
                </a:cubicBezTo>
                <a:cubicBezTo>
                  <a:pt x="15220" y="18920"/>
                  <a:pt x="14700" y="18710"/>
                  <a:pt x="14240" y="18310"/>
                </a:cubicBezTo>
                <a:cubicBezTo>
                  <a:pt x="13820" y="20240"/>
                  <a:pt x="12490" y="21600"/>
                  <a:pt x="11000" y="21600"/>
                </a:cubicBezTo>
                <a:cubicBezTo>
                  <a:pt x="9890" y="21600"/>
                  <a:pt x="8840" y="20790"/>
                  <a:pt x="8210" y="19510"/>
                </a:cubicBezTo>
                <a:cubicBezTo>
                  <a:pt x="7620" y="20000"/>
                  <a:pt x="7930" y="20290"/>
                  <a:pt x="6240" y="20290"/>
                </a:cubicBezTo>
                <a:cubicBezTo>
                  <a:pt x="4850" y="20290"/>
                  <a:pt x="3570" y="19280"/>
                  <a:pt x="2900" y="17640"/>
                </a:cubicBezTo>
                <a:cubicBezTo>
                  <a:pt x="1300" y="17600"/>
                  <a:pt x="480" y="16300"/>
                  <a:pt x="480" y="14660"/>
                </a:cubicBezTo>
                <a:cubicBezTo>
                  <a:pt x="480" y="13900"/>
                  <a:pt x="690" y="13210"/>
                  <a:pt x="1070" y="12640"/>
                </a:cubicBezTo>
                <a:cubicBezTo>
                  <a:pt x="380" y="12160"/>
                  <a:pt x="0" y="11210"/>
                  <a:pt x="0" y="10120"/>
                </a:cubicBezTo>
                <a:cubicBezTo>
                  <a:pt x="0" y="8590"/>
                  <a:pt x="840" y="7330"/>
                  <a:pt x="1930" y="7160"/>
                </a:cubicBezTo>
                <a:close/>
                <a:moveTo>
                  <a:pt x="1930" y="7160"/>
                </a:moveTo>
                <a:cubicBezTo>
                  <a:pt x="1950" y="7410"/>
                  <a:pt x="2040" y="7690"/>
                  <a:pt x="2090" y="7920"/>
                </a:cubicBezTo>
                <a:moveTo>
                  <a:pt x="6970" y="2600"/>
                </a:moveTo>
                <a:cubicBezTo>
                  <a:pt x="7200" y="2790"/>
                  <a:pt x="7480" y="3050"/>
                  <a:pt x="7670" y="3310"/>
                </a:cubicBezTo>
                <a:moveTo>
                  <a:pt x="11210" y="1700"/>
                </a:moveTo>
                <a:cubicBezTo>
                  <a:pt x="11130" y="1910"/>
                  <a:pt x="11080" y="2160"/>
                  <a:pt x="11030" y="2400"/>
                </a:cubicBezTo>
                <a:moveTo>
                  <a:pt x="14870" y="1160"/>
                </a:moveTo>
                <a:cubicBezTo>
                  <a:pt x="14720" y="1400"/>
                  <a:pt x="14640" y="1720"/>
                  <a:pt x="14540" y="2010"/>
                </a:cubicBezTo>
                <a:moveTo>
                  <a:pt x="19110" y="2710"/>
                </a:moveTo>
                <a:cubicBezTo>
                  <a:pt x="19130" y="2890"/>
                  <a:pt x="19230" y="3290"/>
                  <a:pt x="19190" y="3380"/>
                </a:cubicBezTo>
                <a:moveTo>
                  <a:pt x="20830" y="7660"/>
                </a:moveTo>
                <a:cubicBezTo>
                  <a:pt x="20660" y="8170"/>
                  <a:pt x="20430" y="8620"/>
                  <a:pt x="20110" y="8990"/>
                </a:cubicBezTo>
                <a:moveTo>
                  <a:pt x="18660" y="15010"/>
                </a:moveTo>
                <a:cubicBezTo>
                  <a:pt x="18740" y="14200"/>
                  <a:pt x="18280" y="12200"/>
                  <a:pt x="17000" y="11450"/>
                </a:cubicBezTo>
                <a:moveTo>
                  <a:pt x="14240" y="18310"/>
                </a:moveTo>
                <a:cubicBezTo>
                  <a:pt x="14320" y="17980"/>
                  <a:pt x="14350" y="17680"/>
                  <a:pt x="14370" y="17360"/>
                </a:cubicBezTo>
                <a:moveTo>
                  <a:pt x="8220" y="19510"/>
                </a:moveTo>
                <a:cubicBezTo>
                  <a:pt x="8060" y="19250"/>
                  <a:pt x="7960" y="18950"/>
                  <a:pt x="7860" y="18640"/>
                </a:cubicBezTo>
                <a:moveTo>
                  <a:pt x="2900" y="17640"/>
                </a:moveTo>
                <a:cubicBezTo>
                  <a:pt x="3090" y="17600"/>
                  <a:pt x="3280" y="17540"/>
                  <a:pt x="3460" y="17450"/>
                </a:cubicBezTo>
                <a:moveTo>
                  <a:pt x="1070" y="12640"/>
                </a:moveTo>
                <a:cubicBezTo>
                  <a:pt x="1400" y="12900"/>
                  <a:pt x="1780" y="13130"/>
                  <a:pt x="2330" y="13040"/>
                </a:cubicBez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txBody>
          <a:bodyPr lIns="90000" tIns="45000" rIns="90000" bIns="45000" anchor="ctr"/>
          <a:lstStyle/>
          <a:p>
            <a:pPr algn="ctr"/>
            <a:r>
              <a:rPr lang="ru-RU" sz="1800" spc="-1">
                <a:latin typeface="Arial"/>
              </a:rPr>
              <a:t>Эффект повторения</a:t>
            </a:r>
            <a:endParaRPr/>
          </a:p>
        </p:txBody>
      </p:sp>
      <p:sp>
        <p:nvSpPr>
          <p:cNvPr id="81" name="CustomShape 10"/>
          <p:cNvSpPr/>
          <p:nvPr/>
        </p:nvSpPr>
        <p:spPr>
          <a:xfrm>
            <a:off x="4248000" y="1728000"/>
            <a:ext cx="1656000" cy="864000"/>
          </a:xfrm>
          <a:custGeom>
            <a:avLst/>
            <a:gdLst/>
            <a:ahLst/>
            <a:cxnLst/>
            <a:rect l="l" t="t" r="r" b="b"/>
            <a:pathLst>
              <a:path w="21600" h="21600">
                <a:moveTo>
                  <a:pt x="1930" y="7160"/>
                </a:moveTo>
                <a:cubicBezTo>
                  <a:pt x="1530" y="4490"/>
                  <a:pt x="3400" y="1970"/>
                  <a:pt x="5270" y="1970"/>
                </a:cubicBezTo>
                <a:cubicBezTo>
                  <a:pt x="5860" y="1950"/>
                  <a:pt x="6470" y="2210"/>
                  <a:pt x="6970" y="2600"/>
                </a:cubicBezTo>
                <a:cubicBezTo>
                  <a:pt x="7450" y="1390"/>
                  <a:pt x="8340" y="650"/>
                  <a:pt x="9340" y="650"/>
                </a:cubicBezTo>
                <a:cubicBezTo>
                  <a:pt x="10004" y="690"/>
                  <a:pt x="10710" y="1050"/>
                  <a:pt x="11210" y="1700"/>
                </a:cubicBezTo>
                <a:cubicBezTo>
                  <a:pt x="11570" y="630"/>
                  <a:pt x="12330" y="0"/>
                  <a:pt x="13150" y="0"/>
                </a:cubicBezTo>
                <a:cubicBezTo>
                  <a:pt x="13840" y="0"/>
                  <a:pt x="14470" y="460"/>
                  <a:pt x="14870" y="1160"/>
                </a:cubicBezTo>
                <a:cubicBezTo>
                  <a:pt x="15330" y="440"/>
                  <a:pt x="16020" y="0"/>
                  <a:pt x="16740" y="0"/>
                </a:cubicBezTo>
                <a:cubicBezTo>
                  <a:pt x="17910" y="0"/>
                  <a:pt x="18900" y="1130"/>
                  <a:pt x="19110" y="2710"/>
                </a:cubicBezTo>
                <a:cubicBezTo>
                  <a:pt x="20240" y="3150"/>
                  <a:pt x="21060" y="4580"/>
                  <a:pt x="21060" y="6220"/>
                </a:cubicBezTo>
                <a:cubicBezTo>
                  <a:pt x="21060" y="6720"/>
                  <a:pt x="21000" y="7200"/>
                  <a:pt x="20830" y="7660"/>
                </a:cubicBezTo>
                <a:cubicBezTo>
                  <a:pt x="21310" y="8460"/>
                  <a:pt x="21600" y="9450"/>
                  <a:pt x="21600" y="10460"/>
                </a:cubicBezTo>
                <a:cubicBezTo>
                  <a:pt x="21600" y="12750"/>
                  <a:pt x="20310" y="14680"/>
                  <a:pt x="18650" y="15010"/>
                </a:cubicBezTo>
                <a:cubicBezTo>
                  <a:pt x="18650" y="17200"/>
                  <a:pt x="17370" y="18920"/>
                  <a:pt x="15770" y="18920"/>
                </a:cubicBezTo>
                <a:cubicBezTo>
                  <a:pt x="15220" y="18920"/>
                  <a:pt x="14700" y="18710"/>
                  <a:pt x="14240" y="18310"/>
                </a:cubicBezTo>
                <a:cubicBezTo>
                  <a:pt x="13820" y="20240"/>
                  <a:pt x="12490" y="21600"/>
                  <a:pt x="11000" y="21600"/>
                </a:cubicBezTo>
                <a:cubicBezTo>
                  <a:pt x="9890" y="21600"/>
                  <a:pt x="8840" y="20790"/>
                  <a:pt x="8210" y="19510"/>
                </a:cubicBezTo>
                <a:cubicBezTo>
                  <a:pt x="7620" y="20000"/>
                  <a:pt x="7930" y="20290"/>
                  <a:pt x="6240" y="20290"/>
                </a:cubicBezTo>
                <a:cubicBezTo>
                  <a:pt x="4850" y="20290"/>
                  <a:pt x="3570" y="19280"/>
                  <a:pt x="2900" y="17640"/>
                </a:cubicBezTo>
                <a:cubicBezTo>
                  <a:pt x="1300" y="17600"/>
                  <a:pt x="480" y="16300"/>
                  <a:pt x="480" y="14660"/>
                </a:cubicBezTo>
                <a:cubicBezTo>
                  <a:pt x="480" y="13900"/>
                  <a:pt x="690" y="13210"/>
                  <a:pt x="1070" y="12640"/>
                </a:cubicBezTo>
                <a:cubicBezTo>
                  <a:pt x="380" y="12160"/>
                  <a:pt x="0" y="11210"/>
                  <a:pt x="0" y="10120"/>
                </a:cubicBezTo>
                <a:cubicBezTo>
                  <a:pt x="0" y="8590"/>
                  <a:pt x="840" y="7330"/>
                  <a:pt x="1930" y="7160"/>
                </a:cubicBezTo>
                <a:close/>
                <a:moveTo>
                  <a:pt x="1930" y="7160"/>
                </a:moveTo>
                <a:cubicBezTo>
                  <a:pt x="1950" y="7410"/>
                  <a:pt x="2040" y="7690"/>
                  <a:pt x="2090" y="7920"/>
                </a:cubicBezTo>
                <a:moveTo>
                  <a:pt x="6970" y="2600"/>
                </a:moveTo>
                <a:cubicBezTo>
                  <a:pt x="7200" y="2790"/>
                  <a:pt x="7480" y="3050"/>
                  <a:pt x="7670" y="3310"/>
                </a:cubicBezTo>
                <a:moveTo>
                  <a:pt x="11210" y="1700"/>
                </a:moveTo>
                <a:cubicBezTo>
                  <a:pt x="11130" y="1910"/>
                  <a:pt x="11080" y="2160"/>
                  <a:pt x="11030" y="2400"/>
                </a:cubicBezTo>
                <a:moveTo>
                  <a:pt x="14870" y="1160"/>
                </a:moveTo>
                <a:cubicBezTo>
                  <a:pt x="14720" y="1400"/>
                  <a:pt x="14640" y="1720"/>
                  <a:pt x="14540" y="2010"/>
                </a:cubicBezTo>
                <a:moveTo>
                  <a:pt x="19110" y="2710"/>
                </a:moveTo>
                <a:cubicBezTo>
                  <a:pt x="19130" y="2890"/>
                  <a:pt x="19230" y="3290"/>
                  <a:pt x="19190" y="3380"/>
                </a:cubicBezTo>
                <a:moveTo>
                  <a:pt x="20830" y="7660"/>
                </a:moveTo>
                <a:cubicBezTo>
                  <a:pt x="20660" y="8170"/>
                  <a:pt x="20430" y="8620"/>
                  <a:pt x="20110" y="8990"/>
                </a:cubicBezTo>
                <a:moveTo>
                  <a:pt x="18660" y="15010"/>
                </a:moveTo>
                <a:cubicBezTo>
                  <a:pt x="18740" y="14200"/>
                  <a:pt x="18280" y="12200"/>
                  <a:pt x="17000" y="11450"/>
                </a:cubicBezTo>
                <a:moveTo>
                  <a:pt x="14240" y="18310"/>
                </a:moveTo>
                <a:cubicBezTo>
                  <a:pt x="14320" y="17980"/>
                  <a:pt x="14350" y="17680"/>
                  <a:pt x="14370" y="17360"/>
                </a:cubicBezTo>
                <a:moveTo>
                  <a:pt x="8220" y="19510"/>
                </a:moveTo>
                <a:cubicBezTo>
                  <a:pt x="8060" y="19250"/>
                  <a:pt x="7960" y="18950"/>
                  <a:pt x="7860" y="18640"/>
                </a:cubicBezTo>
                <a:moveTo>
                  <a:pt x="2900" y="17640"/>
                </a:moveTo>
                <a:cubicBezTo>
                  <a:pt x="3090" y="17600"/>
                  <a:pt x="3280" y="17540"/>
                  <a:pt x="3460" y="17450"/>
                </a:cubicBezTo>
                <a:moveTo>
                  <a:pt x="1070" y="12640"/>
                </a:moveTo>
                <a:cubicBezTo>
                  <a:pt x="1400" y="12900"/>
                  <a:pt x="1780" y="13130"/>
                  <a:pt x="2330" y="13040"/>
                </a:cubicBezTo>
              </a:path>
            </a:pathLst>
          </a:custGeom>
          <a:solidFill>
            <a:srgbClr val="FFFFFF"/>
          </a:solidFill>
          <a:ln>
            <a:solidFill>
              <a:srgbClr val="3465A4"/>
            </a:solidFill>
          </a:ln>
        </p:spPr>
        <p:style>
          <a:lnRef idx="0">
            <a:scrgbClr r="0" g="0" b="0"/>
          </a:lnRef>
          <a:fillRef idx="0">
            <a:scrgbClr r="0" g="0" b="0"/>
          </a:fillRef>
          <a:effectRef idx="0">
            <a:scrgbClr r="0" g="0" b="0"/>
          </a:effectRef>
          <a:fontRef idx="minor"/>
        </p:style>
        <p:txBody>
          <a:bodyPr lIns="90000" tIns="45000" rIns="90000" bIns="45000" anchor="ctr"/>
          <a:lstStyle/>
          <a:p>
            <a:pPr algn="ctr"/>
            <a:r>
              <a:rPr lang="ru-RU" sz="1800" spc="-1">
                <a:latin typeface="Arial"/>
              </a:rPr>
              <a:t>Эффект новизны</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Shape 1"/>
          <p:cNvSpPr txBox="1"/>
          <p:nvPr/>
        </p:nvSpPr>
        <p:spPr>
          <a:xfrm>
            <a:off x="504000" y="301320"/>
            <a:ext cx="9071640" cy="1262160"/>
          </a:xfrm>
          <a:prstGeom prst="rect">
            <a:avLst/>
          </a:prstGeom>
          <a:noFill/>
          <a:ln>
            <a:noFill/>
          </a:ln>
        </p:spPr>
        <p:txBody>
          <a:bodyPr lIns="0" tIns="0" rIns="0" bIns="0" anchor="ctr"/>
          <a:lstStyle/>
          <a:p>
            <a:pPr algn="ctr"/>
            <a:r>
              <a:rPr lang="ru-RU" sz="1600" b="1" i="1" spc="-1">
                <a:latin typeface="Arial"/>
              </a:rPr>
              <a:t>Барьеры взаимодействия</a:t>
            </a:r>
            <a:endParaRPr/>
          </a:p>
        </p:txBody>
      </p:sp>
      <p:sp>
        <p:nvSpPr>
          <p:cNvPr id="83" name="TextShape 2"/>
          <p:cNvSpPr txBox="1"/>
          <p:nvPr/>
        </p:nvSpPr>
        <p:spPr>
          <a:xfrm>
            <a:off x="504000" y="1769040"/>
            <a:ext cx="9071640" cy="4384440"/>
          </a:xfrm>
          <a:prstGeom prst="rect">
            <a:avLst/>
          </a:prstGeom>
          <a:noFill/>
          <a:ln>
            <a:noFill/>
          </a:ln>
        </p:spPr>
        <p:txBody>
          <a:bodyPr lIns="0" tIns="0" rIns="0" bIns="0"/>
          <a:lstStyle/>
          <a:p>
            <a:pPr marL="432000" indent="-324000" algn="just">
              <a:buBlip>
                <a:blip r:embed="rId2"/>
              </a:buBlip>
            </a:pPr>
            <a:r>
              <a:rPr lang="ru-RU" sz="1400" i="1" strike="noStrike" spc="-1">
                <a:solidFill>
                  <a:srgbClr val="000000"/>
                </a:solidFill>
                <a:uFill>
                  <a:solidFill>
                    <a:srgbClr val="FFFFFF"/>
                  </a:solidFill>
                </a:uFill>
                <a:latin typeface="Arial"/>
                <a:ea typeface="Microsoft YaHei"/>
              </a:rPr>
              <a:t>Мотивационный барьер </a:t>
            </a:r>
            <a:r>
              <a:rPr lang="ru-RU" sz="1400" strike="noStrike" spc="-1">
                <a:solidFill>
                  <a:srgbClr val="000000"/>
                </a:solidFill>
                <a:uFill>
                  <a:solidFill>
                    <a:srgbClr val="FFFFFF"/>
                  </a:solidFill>
                </a:uFill>
                <a:latin typeface="Arial"/>
                <a:ea typeface="Microsoft YaHei"/>
              </a:rPr>
              <a:t>возникает, если у партнеров разные мотивы вступления в контакт, например: один заинтересован в развитии общего дела, а другого интересует только немедленная прибыль. В таком случае лучше с самого начала выяснить намерения друг друга, согласовать мотивы сотрудничества. Если это не удастся, совместная работа обречена на неудачу. </a:t>
            </a:r>
            <a:endParaRPr/>
          </a:p>
          <a:p>
            <a:pPr marL="432000" indent="-324000" algn="just">
              <a:buBlip>
                <a:blip r:embed="rId2"/>
              </a:buBlip>
            </a:pPr>
            <a:r>
              <a:rPr lang="ru-RU" sz="1400" b="1" i="1" spc="-1">
                <a:latin typeface="Arial"/>
              </a:rPr>
              <a:t>Барьер некомпетентности. Некомпетентность партнера вызывает чувство досады, ощущение потерянного времени. Если партнер совсем не разбирается в проблеме, лучше вежливо «свернуть» разговор; если он владеет вопросом частично, а обратиться больше не к кому, нужно ввести его в курс дела, не подчеркивая при этом свою большую осведомленность. </a:t>
            </a:r>
            <a:endParaRPr/>
          </a:p>
          <a:p>
            <a:pPr marL="432000" indent="-324000" algn="just">
              <a:buBlip>
                <a:blip r:embed="rId2"/>
              </a:buBlip>
            </a:pPr>
            <a:r>
              <a:rPr lang="ru-RU" sz="1400" i="1" strike="noStrike" spc="-1">
                <a:solidFill>
                  <a:srgbClr val="000000"/>
                </a:solidFill>
                <a:uFill>
                  <a:solidFill>
                    <a:srgbClr val="FFFFFF"/>
                  </a:solidFill>
                </a:uFill>
                <a:latin typeface="Arial"/>
                <a:ea typeface="Microsoft YaHei"/>
              </a:rPr>
              <a:t>Этический барьер </a:t>
            </a:r>
            <a:r>
              <a:rPr lang="ru-RU" sz="1400" strike="noStrike" spc="-1">
                <a:solidFill>
                  <a:srgbClr val="000000"/>
                </a:solidFill>
                <a:uFill>
                  <a:solidFill>
                    <a:srgbClr val="FFFFFF"/>
                  </a:solidFill>
                </a:uFill>
                <a:latin typeface="Arial"/>
                <a:ea typeface="Microsoft YaHei"/>
              </a:rPr>
              <a:t>возникает тогда, когда взаимодействию с партнером мешает его нравственная позиция, несовместимая с вашей. Идти ли на компромисс, каждый решает сам, а вот пытаться перевоспитать или стыдить партнера не рекомендуется. </a:t>
            </a:r>
            <a:endParaRPr/>
          </a:p>
          <a:p>
            <a:pPr marL="432000" indent="-324000" algn="just">
              <a:buBlip>
                <a:blip r:embed="rId2"/>
              </a:buBlip>
            </a:pPr>
            <a:r>
              <a:rPr lang="ru-RU" sz="1400" strike="noStrike" spc="-1">
                <a:solidFill>
                  <a:srgbClr val="000000"/>
                </a:solidFill>
                <a:uFill>
                  <a:solidFill>
                    <a:srgbClr val="FFFFFF"/>
                  </a:solidFill>
                </a:uFill>
                <a:latin typeface="Arial"/>
                <a:ea typeface="Microsoft YaHei"/>
              </a:rPr>
              <a:t>У каждого человека свой стиль общения. Он зависит от темперамента, характера, мировоззрения и формируется под влиянием воспитания, окружения, профессии. Поэтому может возникать </a:t>
            </a:r>
            <a:r>
              <a:rPr lang="ru-RU" sz="1400" i="1" strike="noStrike" spc="-1">
                <a:solidFill>
                  <a:srgbClr val="000000"/>
                </a:solidFill>
                <a:uFill>
                  <a:solidFill>
                    <a:srgbClr val="FFFFFF"/>
                  </a:solidFill>
                </a:uFill>
                <a:latin typeface="Arial"/>
                <a:ea typeface="Microsoft YaHei"/>
              </a:rPr>
              <a:t>барьер стилей общения.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Shape 1"/>
          <p:cNvSpPr txBox="1"/>
          <p:nvPr/>
        </p:nvSpPr>
        <p:spPr>
          <a:xfrm>
            <a:off x="432000" y="504000"/>
            <a:ext cx="9071640" cy="483480"/>
          </a:xfrm>
          <a:prstGeom prst="rect">
            <a:avLst/>
          </a:prstGeom>
          <a:noFill/>
          <a:ln>
            <a:noFill/>
          </a:ln>
        </p:spPr>
        <p:txBody>
          <a:bodyPr lIns="0" tIns="0" rIns="0" bIns="0" anchor="ctr"/>
          <a:lstStyle/>
          <a:p>
            <a:pPr algn="ctr"/>
            <a:r>
              <a:rPr lang="ru-RU" sz="1600" b="1" i="1" spc="-1">
                <a:latin typeface="Arial"/>
              </a:rPr>
              <a:t>Барьеры восприятия и понимания</a:t>
            </a:r>
            <a:endParaRPr/>
          </a:p>
        </p:txBody>
      </p:sp>
      <p:sp>
        <p:nvSpPr>
          <p:cNvPr id="85" name="TextShape 2"/>
          <p:cNvSpPr txBox="1"/>
          <p:nvPr/>
        </p:nvSpPr>
        <p:spPr>
          <a:xfrm>
            <a:off x="432000" y="1015560"/>
            <a:ext cx="9071640" cy="5824440"/>
          </a:xfrm>
          <a:prstGeom prst="rect">
            <a:avLst/>
          </a:prstGeom>
          <a:noFill/>
          <a:ln>
            <a:noFill/>
          </a:ln>
        </p:spPr>
        <p:txBody>
          <a:bodyPr lIns="0" tIns="0" rIns="0" bIns="0"/>
          <a:lstStyle/>
          <a:p>
            <a:pPr marL="432000" indent="-324000" algn="just">
              <a:buBlip>
                <a:blip r:embed="rId2"/>
              </a:buBlip>
            </a:pPr>
            <a:r>
              <a:rPr lang="ru-RU" sz="1400" b="1" i="1" spc="-1">
                <a:latin typeface="Arial"/>
              </a:rPr>
              <a:t>Эстетический барьер;</a:t>
            </a:r>
            <a:endParaRPr/>
          </a:p>
          <a:p>
            <a:pPr marL="432000" indent="-324000" algn="just">
              <a:buBlip>
                <a:blip r:embed="rId2"/>
              </a:buBlip>
            </a:pPr>
            <a:r>
              <a:rPr lang="ru-RU" sz="1400" i="1" strike="noStrike" spc="-1">
                <a:solidFill>
                  <a:srgbClr val="000000"/>
                </a:solidFill>
                <a:uFill>
                  <a:solidFill>
                    <a:srgbClr val="FFFFFF"/>
                  </a:solidFill>
                </a:uFill>
                <a:latin typeface="Arial"/>
                <a:ea typeface="Microsoft YaHei"/>
              </a:rPr>
              <a:t>Разное социальное положение партнеров </a:t>
            </a:r>
            <a:endParaRPr/>
          </a:p>
          <a:p>
            <a:pPr marL="432000" indent="-324000" algn="just">
              <a:buBlip>
                <a:blip r:embed="rId2"/>
              </a:buBlip>
            </a:pPr>
            <a:r>
              <a:rPr lang="ru-RU" sz="1400" i="1" strike="noStrike" spc="-1">
                <a:solidFill>
                  <a:srgbClr val="000000"/>
                </a:solidFill>
                <a:uFill>
                  <a:solidFill>
                    <a:srgbClr val="FFFFFF"/>
                  </a:solidFill>
                </a:uFill>
                <a:latin typeface="Arial"/>
                <a:ea typeface="Microsoft YaHei"/>
              </a:rPr>
              <a:t>Барьер отрицательных эмоций возникает в общении с расстроенным человеком;</a:t>
            </a:r>
            <a:endParaRPr/>
          </a:p>
          <a:p>
            <a:pPr marL="432000" indent="-324000" algn="just">
              <a:buBlip>
                <a:blip r:embed="rId2"/>
              </a:buBlip>
            </a:pPr>
            <a:r>
              <a:rPr lang="ru-RU" sz="1400" i="1" strike="noStrike" spc="-1">
                <a:solidFill>
                  <a:srgbClr val="000000"/>
                </a:solidFill>
                <a:uFill>
                  <a:solidFill>
                    <a:srgbClr val="FFFFFF"/>
                  </a:solidFill>
                </a:uFill>
                <a:latin typeface="Arial"/>
                <a:ea typeface="Microsoft YaHei"/>
              </a:rPr>
              <a:t>Состояние здоровья человека, физическое или духовное, также влияет на то, как человек общается. </a:t>
            </a:r>
            <a:endParaRPr/>
          </a:p>
          <a:p>
            <a:pPr marL="432000" indent="-324000" algn="just">
              <a:buBlip>
                <a:blip r:embed="rId2"/>
              </a:buBlip>
            </a:pPr>
            <a:r>
              <a:rPr lang="ru-RU" sz="1400" i="1" strike="noStrike" spc="-1">
                <a:solidFill>
                  <a:srgbClr val="000000"/>
                </a:solidFill>
                <a:uFill>
                  <a:solidFill>
                    <a:srgbClr val="FFFFFF"/>
                  </a:solidFill>
                </a:uFill>
                <a:latin typeface="Arial"/>
                <a:ea typeface="Microsoft YaHei"/>
              </a:rPr>
              <a:t>Психологическая защита; </a:t>
            </a:r>
            <a:endParaRPr/>
          </a:p>
          <a:p>
            <a:pPr marL="432000" indent="-324000" algn="just">
              <a:buBlip>
                <a:blip r:embed="rId2"/>
              </a:buBlip>
            </a:pPr>
            <a:r>
              <a:rPr lang="ru-RU" sz="1400" i="1" strike="noStrike" spc="-1">
                <a:solidFill>
                  <a:srgbClr val="000000"/>
                </a:solidFill>
                <a:uFill>
                  <a:solidFill>
                    <a:srgbClr val="FFFFFF"/>
                  </a:solidFill>
                </a:uFill>
                <a:latin typeface="Arial"/>
                <a:ea typeface="Microsoft YaHei"/>
              </a:rPr>
              <a:t>Барьер двойника заключается в том, что мы невольно судим о каждом человеке по себе, </a:t>
            </a:r>
            <a:endParaRPr/>
          </a:p>
          <a:p>
            <a:pPr marL="432000" indent="-324000" algn="just">
              <a:buBlip>
                <a:blip r:embed="rId2"/>
              </a:buBlip>
            </a:pPr>
            <a:r>
              <a:rPr lang="ru-RU" sz="1400" i="1" strike="noStrike" spc="-1">
                <a:solidFill>
                  <a:srgbClr val="000000"/>
                </a:solidFill>
                <a:uFill>
                  <a:solidFill>
                    <a:srgbClr val="FFFFFF"/>
                  </a:solidFill>
                </a:uFill>
                <a:latin typeface="Arial"/>
                <a:ea typeface="Microsoft YaHei"/>
              </a:rPr>
              <a:t>Барьер установки;</a:t>
            </a:r>
            <a:endParaRPr/>
          </a:p>
          <a:p>
            <a:pPr marL="432000" indent="-324000" algn="just">
              <a:buBlip>
                <a:blip r:embed="rId2"/>
              </a:buBlip>
            </a:pPr>
            <a:r>
              <a:rPr lang="ru-RU" sz="1400" i="1" strike="noStrike" spc="-1">
                <a:solidFill>
                  <a:srgbClr val="000000"/>
                </a:solidFill>
                <a:uFill>
                  <a:solidFill>
                    <a:srgbClr val="FFFFFF"/>
                  </a:solidFill>
                </a:uFill>
                <a:latin typeface="Arial"/>
                <a:ea typeface="Microsoft YaHei"/>
              </a:rPr>
              <a:t> </a:t>
            </a:r>
            <a:endParaRPr/>
          </a:p>
          <a:p>
            <a:pPr marL="432000" indent="-324000" algn="just">
              <a:buBlip>
                <a:blip r:embed="rId2"/>
              </a:buBlip>
            </a:pPr>
            <a:r>
              <a:rPr lang="ru-RU" sz="1400" i="1" strike="noStrike" spc="-1">
                <a:solidFill>
                  <a:srgbClr val="000000"/>
                </a:solidFill>
                <a:uFill>
                  <a:solidFill>
                    <a:srgbClr val="FFFFFF"/>
                  </a:solidFill>
                </a:uFill>
                <a:latin typeface="Arial"/>
                <a:ea typeface="Microsoft YaHei"/>
              </a:rPr>
              <a:t>                                        Коммуникативные барьеры и способы их преодоления. </a:t>
            </a:r>
            <a:endParaRPr/>
          </a:p>
          <a:p>
            <a:pPr marL="432000" indent="-324000" algn="just">
              <a:buBlip>
                <a:blip r:embed="rId2"/>
              </a:buBlip>
            </a:pPr>
            <a:r>
              <a:rPr lang="ru-RU" sz="1400" i="1" strike="noStrike" spc="-1">
                <a:solidFill>
                  <a:srgbClr val="000000"/>
                </a:solidFill>
                <a:uFill>
                  <a:solidFill>
                    <a:srgbClr val="FFFFFF"/>
                  </a:solidFill>
                </a:uFill>
                <a:latin typeface="Arial"/>
                <a:ea typeface="Microsoft YaHei"/>
              </a:rPr>
              <a:t>Семантический барьер возникает тогда, когда  партнеры общения пользуются одними и теми же знаками (в том числе словами) для обозначения совершенно разных вещей. Причины возникновения этого барьеры различны. Чтобы преодолеть семантический барьер, необходимо понять особенности партнера, использовать понятную для него лексику; слова, имеющие разные значения, необходимо объяснять, в каком смысле то или иное слово вы использовали. </a:t>
            </a:r>
            <a:endParaRPr/>
          </a:p>
          <a:p>
            <a:pPr marL="432000" indent="-324000" algn="just">
              <a:buBlip>
                <a:blip r:embed="rId2"/>
              </a:buBlip>
            </a:pPr>
            <a:r>
              <a:rPr lang="ru-RU" sz="1400" i="1" strike="noStrike" spc="-1">
                <a:solidFill>
                  <a:srgbClr val="000000"/>
                </a:solidFill>
                <a:uFill>
                  <a:solidFill>
                    <a:srgbClr val="FFFFFF"/>
                  </a:solidFill>
                </a:uFill>
                <a:latin typeface="Arial"/>
                <a:ea typeface="Microsoft YaHei"/>
              </a:rPr>
              <a:t>Неумение выражать свои мысли (логический барьер) очень мешает общению. Необходимо набраться терпения и использовать все свое умение слушать, задавать вопросы, чтобы получить от партнера необходимую информацию. </a:t>
            </a:r>
            <a:endParaRPr/>
          </a:p>
          <a:p>
            <a:pPr marL="432000" indent="-324000" algn="just">
              <a:buBlip>
                <a:blip r:embed="rId2"/>
              </a:buBlip>
            </a:pPr>
            <a:r>
              <a:rPr lang="ru-RU" sz="1400" i="1" strike="noStrike" spc="-1">
                <a:solidFill>
                  <a:srgbClr val="000000"/>
                </a:solidFill>
                <a:uFill>
                  <a:solidFill>
                    <a:srgbClr val="FFFFFF"/>
                  </a:solidFill>
                </a:uFill>
                <a:latin typeface="Arial"/>
                <a:ea typeface="Microsoft YaHei"/>
              </a:rPr>
              <a:t>Плохая техника речи (фонетический барьер) очень мешает эффективному общению. Но если вы заинтересованы в контакте именно с этим партнером, придется приспосабливаться к его манере говорить и не показывать вида, что вы чем-то недовольны. </a:t>
            </a:r>
            <a:endParaRPr/>
          </a:p>
          <a:p>
            <a:pPr marL="432000" indent="-324000" algn="just">
              <a:buBlip>
                <a:blip r:embed="rId2"/>
              </a:buBlip>
            </a:pPr>
            <a:r>
              <a:rPr lang="ru-RU" sz="1400" i="1" strike="noStrike" spc="-1">
                <a:solidFill>
                  <a:srgbClr val="000000"/>
                </a:solidFill>
                <a:uFill>
                  <a:solidFill>
                    <a:srgbClr val="FFFFFF"/>
                  </a:solidFill>
                </a:uFill>
                <a:latin typeface="Arial"/>
                <a:ea typeface="Microsoft YaHei"/>
              </a:rPr>
              <a:t>Барьер модальностей возникает тогда, когда человек не задумывается о приоритетном канале восприятия информации.</a:t>
            </a:r>
            <a:endParaRPr/>
          </a:p>
          <a:p>
            <a:pPr marL="432000" indent="-324000" algn="just">
              <a:buBlip>
                <a:blip r:embed="rId2"/>
              </a:buBlip>
            </a:pPr>
            <a:r>
              <a:rPr lang="ru-RU" sz="1400" i="1" strike="noStrike" spc="-1">
                <a:solidFill>
                  <a:srgbClr val="000000"/>
                </a:solidFill>
                <a:uFill>
                  <a:solidFill>
                    <a:srgbClr val="FFFFFF"/>
                  </a:solidFill>
                </a:uFill>
                <a:latin typeface="Arial"/>
                <a:ea typeface="Microsoft YaHei"/>
              </a:rPr>
              <a:t> </a:t>
            </a:r>
            <a:endParaRPr/>
          </a:p>
          <a:p>
            <a:pPr marL="432000" indent="-324000" algn="just">
              <a:buBlip>
                <a:blip r:embed="rId2"/>
              </a:buBlip>
            </a:pPr>
            <a:r>
              <a:rPr lang="ru-RU" sz="1400" i="1" strike="noStrike" spc="-1">
                <a:solidFill>
                  <a:srgbClr val="000000"/>
                </a:solidFill>
                <a:uFill>
                  <a:solidFill>
                    <a:srgbClr val="FFFFFF"/>
                  </a:solidFill>
                </a:uFill>
                <a:latin typeface="Arial"/>
                <a:ea typeface="Microsoft YaHei"/>
              </a:rPr>
              <a:t> </a:t>
            </a:r>
            <a:endParaRPr/>
          </a:p>
          <a:p>
            <a:pPr marL="432000" indent="-324000" algn="just">
              <a:buBlip>
                <a:blip r:embed="rId2"/>
              </a:buBlip>
            </a:pPr>
            <a:r>
              <a:rPr lang="ru-RU" sz="1400" i="1" strike="noStrike" spc="-1">
                <a:solidFill>
                  <a:srgbClr val="000000"/>
                </a:solidFill>
                <a:uFill>
                  <a:solidFill>
                    <a:srgbClr val="FFFFFF"/>
                  </a:solidFill>
                </a:uFill>
                <a:latin typeface="Arial"/>
                <a:ea typeface="Microsoft YaHei"/>
              </a:rPr>
              <a:t> </a:t>
            </a:r>
            <a:endParaRPr/>
          </a:p>
          <a:p>
            <a:pPr marL="432000" indent="-324000" algn="just">
              <a:buBlip>
                <a:blip r:embed="rId2"/>
              </a:buBlip>
            </a:pPr>
            <a:r>
              <a:rPr lang="ru-RU" sz="1400" i="1" strike="noStrike" spc="-1">
                <a:solidFill>
                  <a:srgbClr val="000000"/>
                </a:solidFill>
                <a:uFill>
                  <a:solidFill>
                    <a:srgbClr val="FFFFFF"/>
                  </a:solidFill>
                </a:uFill>
                <a:latin typeface="Arial"/>
                <a:ea typeface="Microsoft YaHei"/>
              </a:rPr>
              <a:t>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Shape 1"/>
          <p:cNvSpPr txBox="1"/>
          <p:nvPr/>
        </p:nvSpPr>
        <p:spPr>
          <a:xfrm>
            <a:off x="504000" y="301320"/>
            <a:ext cx="9071640" cy="1262160"/>
          </a:xfrm>
          <a:prstGeom prst="rect">
            <a:avLst/>
          </a:prstGeom>
          <a:noFill/>
          <a:ln>
            <a:noFill/>
          </a:ln>
        </p:spPr>
        <p:txBody>
          <a:bodyPr lIns="0" tIns="0" rIns="0" bIns="0" anchor="ctr"/>
          <a:lstStyle/>
          <a:p>
            <a:pPr algn="ctr"/>
            <a:endParaRPr/>
          </a:p>
        </p:txBody>
      </p:sp>
      <p:sp>
        <p:nvSpPr>
          <p:cNvPr id="87" name="TextShape 2"/>
          <p:cNvSpPr txBox="1"/>
          <p:nvPr/>
        </p:nvSpPr>
        <p:spPr>
          <a:xfrm>
            <a:off x="504000" y="1769040"/>
            <a:ext cx="9071640" cy="4384440"/>
          </a:xfrm>
          <a:prstGeom prst="rect">
            <a:avLst/>
          </a:prstGeom>
          <a:noFill/>
          <a:ln>
            <a:noFill/>
          </a:ln>
        </p:spPr>
        <p:txBody>
          <a:bodyPr lIns="0" tIns="0" rIns="0" bIns="0"/>
          <a:lstStyle/>
          <a:p>
            <a:pPr algn="just"/>
            <a:r>
              <a:rPr lang="ru-RU" sz="1400" b="1" strike="noStrike" spc="-1">
                <a:solidFill>
                  <a:srgbClr val="000000"/>
                </a:solidFill>
                <a:uFill>
                  <a:solidFill>
                    <a:srgbClr val="FFFFFF"/>
                  </a:solidFill>
                </a:uFill>
                <a:latin typeface="Arial"/>
                <a:ea typeface="Microsoft YaHei"/>
              </a:rPr>
              <a:t>Как преодолеть барьеры в общении? </a:t>
            </a:r>
            <a:r>
              <a:rPr lang="ru-RU" sz="1400" strike="noStrike" spc="-1">
                <a:solidFill>
                  <a:srgbClr val="000000"/>
                </a:solidFill>
                <a:uFill>
                  <a:solidFill>
                    <a:srgbClr val="FFFFFF"/>
                  </a:solidFill>
                </a:uFill>
                <a:latin typeface="Arial"/>
                <a:ea typeface="Microsoft YaHei"/>
              </a:rPr>
              <a:t>Прежде всего – вырабатывать чувство собственного достоинства, уверенность в себе. Помогает также умение видеть за каждым неадекватным поступком человека проявление его психологических особенностей, а может быть, и проблем. </a:t>
            </a:r>
            <a:endParaRPr/>
          </a:p>
        </p:txBody>
      </p:sp>
      <p:pic>
        <p:nvPicPr>
          <p:cNvPr id="88" name="Рисунок 87"/>
          <p:cNvPicPr/>
          <p:nvPr/>
        </p:nvPicPr>
        <p:blipFill>
          <a:blip r:embed="rId2"/>
          <a:stretch/>
        </p:blipFill>
        <p:spPr>
          <a:xfrm>
            <a:off x="2736000" y="4032000"/>
            <a:ext cx="4571640" cy="2400120"/>
          </a:xfrm>
          <a:prstGeom prst="rect">
            <a:avLst/>
          </a:prstGeom>
          <a:ln>
            <a:noFill/>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90</TotalTime>
  <Words>2108</Words>
  <Application>LibreOffice/5.0.3.2$Windows_x86 LibreOffice_project/e5f16313668ac592c1bfb310f4390624e3dbfb75</Application>
  <PresentationFormat>Произвольный</PresentationFormat>
  <Paragraphs>108</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User</cp:lastModifiedBy>
  <cp:revision>9</cp:revision>
  <dcterms:created xsi:type="dcterms:W3CDTF">2015-12-28T20:33:06Z</dcterms:created>
  <dcterms:modified xsi:type="dcterms:W3CDTF">2015-12-30T11:07:00Z</dcterms:modified>
  <dc:language>ru-RU</dc:language>
</cp:coreProperties>
</file>