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8" r:id="rId3"/>
    <p:sldId id="257" r:id="rId4"/>
    <p:sldId id="265" r:id="rId5"/>
    <p:sldId id="266" r:id="rId6"/>
    <p:sldId id="269" r:id="rId7"/>
    <p:sldId id="270" r:id="rId8"/>
    <p:sldId id="272" r:id="rId9"/>
    <p:sldId id="267" r:id="rId10"/>
    <p:sldId id="271" r:id="rId11"/>
    <p:sldId id="273" r:id="rId12"/>
    <p:sldId id="274" r:id="rId13"/>
    <p:sldId id="260" r:id="rId14"/>
    <p:sldId id="261" r:id="rId15"/>
    <p:sldId id="262" r:id="rId16"/>
    <p:sldId id="275" r:id="rId17"/>
    <p:sldId id="264" r:id="rId18"/>
    <p:sldId id="276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199" y="665163"/>
            <a:ext cx="4708161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199" y="3602038"/>
            <a:ext cx="4708161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26.03.2019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02833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26.03.2019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86201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4933013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26.03.2019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0870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26.03.2019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2"/>
          <p:cNvSpPr>
            <a:spLocks noGrp="1"/>
          </p:cNvSpPr>
          <p:nvPr>
            <p:ph idx="13"/>
          </p:nvPr>
        </p:nvSpPr>
        <p:spPr>
          <a:xfrm>
            <a:off x="719528" y="1825625"/>
            <a:ext cx="5087912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664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11977" y="765358"/>
            <a:ext cx="4916670" cy="285273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511976" y="4589463"/>
            <a:ext cx="4835473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26.03.2019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1171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83367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26.03.2019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12388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72200" y="365125"/>
            <a:ext cx="5183188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26.03.2019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786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9547" y="260194"/>
            <a:ext cx="5087911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26.03.2019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72982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26.03.2019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68854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586651" cy="140158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80682" y="457201"/>
            <a:ext cx="4774706" cy="564379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586651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26.03.2019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44711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610662" y="987425"/>
            <a:ext cx="4744726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26.03.2019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01232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65888" y="365125"/>
            <a:ext cx="508791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65888" y="1825625"/>
            <a:ext cx="508791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6D937-DF1D-41E6-B9D6-316CB067AABE}" type="datetimeFigureOut">
              <a:rPr lang="ru-RU" smtClean="0"/>
              <a:t>26.03.2019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863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640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48046" y="3086391"/>
            <a:ext cx="5047447" cy="238760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dirty="0">
                <a:effectLst/>
              </a:rPr>
              <a:t>Придумывание загадок детьми </a:t>
            </a:r>
            <a:r>
              <a:rPr lang="ru-RU" dirty="0" smtClean="0">
                <a:effectLst/>
              </a:rPr>
              <a:t>с </a:t>
            </a:r>
            <a:r>
              <a:rPr lang="ru-RU" dirty="0">
                <a:effectLst/>
              </a:rPr>
              <a:t>ОВЗ </a:t>
            </a:r>
            <a:r>
              <a:rPr lang="ru-RU" dirty="0" smtClean="0">
                <a:effectLst/>
              </a:rPr>
              <a:t>при помощи синквейна</a:t>
            </a:r>
            <a:endParaRPr lang="ru-RU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6792673" y="4104314"/>
            <a:ext cx="4708161" cy="1655762"/>
          </a:xfrm>
        </p:spPr>
        <p:txBody>
          <a:bodyPr/>
          <a:lstStyle/>
          <a:p>
            <a:r>
              <a:rPr lang="ru-RU" dirty="0"/>
              <a:t>У</a:t>
            </a:r>
            <a:r>
              <a:rPr lang="ru-RU" dirty="0" smtClean="0"/>
              <a:t>читель-логопед</a:t>
            </a:r>
            <a:endParaRPr lang="ru-RU" dirty="0"/>
          </a:p>
          <a:p>
            <a:r>
              <a:rPr lang="ru-RU" dirty="0"/>
              <a:t>                                                                                                  Ерошенко Н.Ю.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792672" y="323878"/>
            <a:ext cx="4502099" cy="1277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</a:t>
            </a:r>
            <a:endParaRPr lang="ru-RU" sz="16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«Детский сад комбинированного вида № 11 «Яблонька»</a:t>
            </a:r>
            <a:endParaRPr lang="ru-RU" sz="16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59274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32406" y="378005"/>
            <a:ext cx="5087911" cy="678064"/>
          </a:xfrm>
        </p:spPr>
        <p:txBody>
          <a:bodyPr>
            <a:noAutofit/>
          </a:bodyPr>
          <a:lstStyle/>
          <a:p>
            <a:r>
              <a:rPr lang="ru-RU" sz="3600" dirty="0" smtClean="0"/>
              <a:t>Алгоритм составления загадки</a:t>
            </a:r>
            <a:endParaRPr lang="ru-RU" sz="36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37820" y="1361986"/>
            <a:ext cx="5087912" cy="4948662"/>
          </a:xfrm>
        </p:spPr>
        <p:txBody>
          <a:bodyPr>
            <a:noAutofit/>
          </a:bodyPr>
          <a:lstStyle/>
          <a:p>
            <a:pPr marL="0" lvl="0" indent="0">
              <a:lnSpc>
                <a:spcPct val="150000"/>
              </a:lnSpc>
              <a:buNone/>
            </a:pPr>
            <a:r>
              <a:rPr lang="ru-RU" b="1" dirty="0" smtClean="0"/>
              <a:t>3-я строка. </a:t>
            </a:r>
            <a:r>
              <a:rPr lang="ru-RU" dirty="0" smtClean="0"/>
              <a:t>Подбираем характерные для объекта действия и обозначения к ним (что действует  так же как объект). Что делает? 3 глагола.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3450" t="35950" r="49296" b="39761"/>
          <a:stretch/>
        </p:blipFill>
        <p:spPr>
          <a:xfrm>
            <a:off x="6722772" y="2116427"/>
            <a:ext cx="4592481" cy="230102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0104768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32406" y="378005"/>
            <a:ext cx="5087911" cy="678064"/>
          </a:xfrm>
        </p:spPr>
        <p:txBody>
          <a:bodyPr>
            <a:noAutofit/>
          </a:bodyPr>
          <a:lstStyle/>
          <a:p>
            <a:r>
              <a:rPr lang="ru-RU" sz="3600" dirty="0" smtClean="0"/>
              <a:t>Алгоритм составления загадки</a:t>
            </a:r>
            <a:endParaRPr lang="ru-RU" sz="36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37820" y="1361986"/>
            <a:ext cx="5087912" cy="4948662"/>
          </a:xfrm>
        </p:spPr>
        <p:txBody>
          <a:bodyPr>
            <a:noAutofit/>
          </a:bodyPr>
          <a:lstStyle/>
          <a:p>
            <a:pPr marL="0" lvl="0" indent="0">
              <a:lnSpc>
                <a:spcPct val="150000"/>
              </a:lnSpc>
              <a:buNone/>
            </a:pPr>
            <a:r>
              <a:rPr lang="ru-RU" b="1" dirty="0" smtClean="0"/>
              <a:t>4-я строка. </a:t>
            </a:r>
            <a:r>
              <a:rPr lang="ru-RU" dirty="0" smtClean="0"/>
              <a:t>Назначение объекта или отношение к нему автора. Что автор думает о теме? </a:t>
            </a:r>
          </a:p>
          <a:p>
            <a:pPr marL="0" lvl="0" indent="0">
              <a:lnSpc>
                <a:spcPct val="150000"/>
              </a:lnSpc>
              <a:buNone/>
            </a:pPr>
            <a:r>
              <a:rPr lang="ru-RU" dirty="0" smtClean="0"/>
              <a:t>Фраза из 4 слов.</a:t>
            </a:r>
          </a:p>
          <a:p>
            <a:pPr marL="0" lvl="0" indent="0">
              <a:lnSpc>
                <a:spcPct val="150000"/>
              </a:lnSpc>
              <a:buNone/>
            </a:pP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3450" t="59499" r="49296" b="27126"/>
          <a:stretch/>
        </p:blipFill>
        <p:spPr>
          <a:xfrm>
            <a:off x="824247" y="4523659"/>
            <a:ext cx="4611469" cy="134910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32" t="939" r="10986" b="-939"/>
          <a:stretch/>
        </p:blipFill>
        <p:spPr>
          <a:xfrm rot="5400000">
            <a:off x="6372894" y="1168757"/>
            <a:ext cx="529322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7680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32406" y="378005"/>
            <a:ext cx="5087911" cy="678064"/>
          </a:xfrm>
        </p:spPr>
        <p:txBody>
          <a:bodyPr>
            <a:noAutofit/>
          </a:bodyPr>
          <a:lstStyle/>
          <a:p>
            <a:r>
              <a:rPr lang="ru-RU" sz="3600" dirty="0" smtClean="0"/>
              <a:t>Алгоритм составления загадки</a:t>
            </a:r>
            <a:endParaRPr lang="ru-RU" sz="36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37820" y="1361986"/>
            <a:ext cx="5087912" cy="4948662"/>
          </a:xfrm>
        </p:spPr>
        <p:txBody>
          <a:bodyPr>
            <a:noAutofit/>
          </a:bodyPr>
          <a:lstStyle/>
          <a:p>
            <a:pPr marL="0" lvl="0" indent="0">
              <a:lnSpc>
                <a:spcPct val="150000"/>
              </a:lnSpc>
              <a:buNone/>
            </a:pPr>
            <a:r>
              <a:rPr lang="ru-RU" b="1" dirty="0" smtClean="0"/>
              <a:t>5-я строка. </a:t>
            </a:r>
            <a:r>
              <a:rPr lang="ru-RU" dirty="0" smtClean="0"/>
              <a:t>На что похож объект с чем он ассоциируется. Кто? Что? 1 существительное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3450" t="71811" r="52681" b="14912"/>
          <a:stretch/>
        </p:blipFill>
        <p:spPr>
          <a:xfrm>
            <a:off x="732406" y="3950080"/>
            <a:ext cx="4624380" cy="144616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16"/>
          <a:stretch/>
        </p:blipFill>
        <p:spPr>
          <a:xfrm rot="5400000">
            <a:off x="6302151" y="1471503"/>
            <a:ext cx="5531479" cy="3708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102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21406" y="2149319"/>
            <a:ext cx="5183188" cy="1325563"/>
          </a:xfrm>
        </p:spPr>
        <p:txBody>
          <a:bodyPr>
            <a:noAutofit/>
          </a:bodyPr>
          <a:lstStyle/>
          <a:p>
            <a:r>
              <a:rPr lang="ru-RU" sz="5400" dirty="0" smtClean="0"/>
              <a:t>Загадывание загадок </a:t>
            </a:r>
            <a:endParaRPr lang="ru-RU" sz="5400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quarter" idx="4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86" r="20135"/>
          <a:stretch/>
        </p:blipFill>
        <p:spPr>
          <a:xfrm rot="5400000">
            <a:off x="7138296" y="928426"/>
            <a:ext cx="3931875" cy="4411339"/>
          </a:xfrm>
        </p:spPr>
      </p:pic>
    </p:spTree>
    <p:extLst>
      <p:ext uri="{BB962C8B-B14F-4D97-AF65-F5344CB8AC3E}">
        <p14:creationId xmlns:p14="http://schemas.microsoft.com/office/powerpoint/2010/main" val="24385034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689547" y="1420025"/>
            <a:ext cx="4822611" cy="4552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дошкольника интересует не только результат, но и сам процесс придумывания загадки;</a:t>
            </a:r>
            <a:endParaRPr lang="ru-RU" sz="2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42900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ребенком анализируются, сравниваются и обобщаются признаки и действия предметов и явлений, необходимые для загадки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48022" y="363958"/>
            <a:ext cx="5052812" cy="6007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дошкольник стремится объяснить свой выбор признаков и действий, аналогий, аргументировано доказать его правильность;</a:t>
            </a:r>
            <a:endParaRPr lang="ru-RU" sz="2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42900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ребенок самостоятельно ведет поиск символов обозначений действий и признаков предмета;</a:t>
            </a:r>
            <a:endParaRPr lang="ru-RU" sz="2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42900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дошкольник не испытывает трудностей при загадывании загадок сверстникам.</a:t>
            </a:r>
            <a:endParaRPr lang="ru-RU" sz="2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43309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4824" t="17637" r="51303" b="23367"/>
          <a:stretch/>
        </p:blipFill>
        <p:spPr>
          <a:xfrm>
            <a:off x="1209541" y="657712"/>
            <a:ext cx="3813221" cy="529801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l="23450" t="22709" r="49296" b="14912"/>
          <a:stretch/>
        </p:blipFill>
        <p:spPr>
          <a:xfrm>
            <a:off x="7006107" y="392941"/>
            <a:ext cx="4528641" cy="582755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026" name="Picture 2" descr="https://shkolabuduschego.ru/wp-content/uploads/2017/06/schastlivyy-do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1366" y="1762354"/>
            <a:ext cx="2333127" cy="2333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8358388" y="567560"/>
            <a:ext cx="1171977" cy="90063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Какой?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710669" y="567560"/>
            <a:ext cx="1275010" cy="90063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/>
              <a:t>Какой?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098450" y="1762353"/>
            <a:ext cx="1328885" cy="90357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Что делает?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9710669" y="1763822"/>
            <a:ext cx="1275010" cy="90210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/>
              <a:t>Что делает?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8841346" y="2795160"/>
            <a:ext cx="1307206" cy="97834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/>
              <a:t>Что делает?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995633" y="4035338"/>
            <a:ext cx="3144592" cy="90063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lnSpc>
                <a:spcPct val="150000"/>
              </a:lnSpc>
            </a:pPr>
            <a:r>
              <a:rPr lang="ru-RU" dirty="0"/>
              <a:t>Фраза из 4 слов.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8844886" y="5132538"/>
            <a:ext cx="1535486" cy="94628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/>
              <a:t>Кто? Что?</a:t>
            </a:r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8346368" y="567560"/>
            <a:ext cx="1171977" cy="90063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Какой?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06413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4824" t="17637" r="51303" b="23367"/>
          <a:stretch/>
        </p:blipFill>
        <p:spPr>
          <a:xfrm>
            <a:off x="1209541" y="657712"/>
            <a:ext cx="3813221" cy="529801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l="23450" t="22709" r="49296" b="14912"/>
          <a:stretch/>
        </p:blipFill>
        <p:spPr>
          <a:xfrm>
            <a:off x="7006107" y="392941"/>
            <a:ext cx="4528641" cy="582755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5" name="Скругленный прямоугольник 4"/>
          <p:cNvSpPr/>
          <p:nvPr/>
        </p:nvSpPr>
        <p:spPr>
          <a:xfrm>
            <a:off x="8358388" y="567560"/>
            <a:ext cx="1171977" cy="90063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710669" y="567560"/>
            <a:ext cx="1275010" cy="90063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098450" y="1762353"/>
            <a:ext cx="1328885" cy="90357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9710669" y="1763822"/>
            <a:ext cx="1275010" cy="90210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8841346" y="2795160"/>
            <a:ext cx="1307206" cy="97834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995633" y="4035338"/>
            <a:ext cx="3144592" cy="90063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Фраза из 4 слов.</a:t>
            </a:r>
          </a:p>
          <a:p>
            <a:pPr algn="ctr"/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8844886" y="5132538"/>
            <a:ext cx="1535486" cy="94628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112135" y="1313506"/>
            <a:ext cx="2576312" cy="362246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8346368" y="567560"/>
            <a:ext cx="1171977" cy="90063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Какой?</a:t>
            </a:r>
            <a:endParaRPr lang="ru-RU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9710669" y="567560"/>
            <a:ext cx="1275010" cy="90063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Какой?</a:t>
            </a:r>
            <a:endParaRPr lang="ru-RU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8098450" y="1762353"/>
            <a:ext cx="1328885" cy="90357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Что делает?</a:t>
            </a:r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9708307" y="1749918"/>
            <a:ext cx="1328885" cy="90357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Что делает?</a:t>
            </a:r>
            <a:endParaRPr lang="ru-RU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8830506" y="2782725"/>
            <a:ext cx="1328885" cy="99078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Что делает?</a:t>
            </a:r>
            <a:endParaRPr lang="ru-RU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8844886" y="5155356"/>
            <a:ext cx="1535486" cy="94628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/>
              <a:t>Кто? Что?</a:t>
            </a:r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552376" y="2651592"/>
            <a:ext cx="1535486" cy="94628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/>
              <a:t>Кто? Что?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4057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9788" y="457200"/>
            <a:ext cx="4775401" cy="1191296"/>
          </a:xfrm>
        </p:spPr>
        <p:txBody>
          <a:bodyPr>
            <a:noAutofit/>
          </a:bodyPr>
          <a:lstStyle/>
          <a:p>
            <a:r>
              <a:rPr lang="ru-RU" sz="7200" dirty="0" smtClean="0"/>
              <a:t>Рефлексия</a:t>
            </a:r>
            <a:endParaRPr lang="ru-RU" sz="7200" dirty="0"/>
          </a:p>
        </p:txBody>
      </p:sp>
      <p:pic>
        <p:nvPicPr>
          <p:cNvPr id="8" name="Рисунок 7"/>
          <p:cNvPicPr/>
          <p:nvPr/>
        </p:nvPicPr>
        <p:blipFill rotWithShape="1">
          <a:blip r:embed="rId2"/>
          <a:srcRect l="25425" t="18158" r="23529" b="17345"/>
          <a:stretch/>
        </p:blipFill>
        <p:spPr bwMode="auto">
          <a:xfrm>
            <a:off x="6610662" y="1648496"/>
            <a:ext cx="4744726" cy="372521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877693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10210285" cy="3123127"/>
          </a:xfrm>
        </p:spPr>
        <p:txBody>
          <a:bodyPr>
            <a:noAutofit/>
          </a:bodyPr>
          <a:lstStyle/>
          <a:p>
            <a:r>
              <a:rPr lang="ru-RU" sz="7200" dirty="0" smtClean="0"/>
              <a:t>Спасибо за внимание!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39036759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4942" y="500062"/>
            <a:ext cx="5087911" cy="1325563"/>
          </a:xfrm>
        </p:spPr>
        <p:txBody>
          <a:bodyPr>
            <a:normAutofit/>
          </a:bodyPr>
          <a:lstStyle/>
          <a:p>
            <a:r>
              <a:rPr lang="ru-RU" sz="7200" dirty="0" smtClean="0"/>
              <a:t>Проблема</a:t>
            </a:r>
            <a:endParaRPr lang="ru-RU" sz="7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65888" y="592428"/>
            <a:ext cx="5087912" cy="5584535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4400" dirty="0"/>
              <a:t>Дети с общим недоразвитием речи испытывают </a:t>
            </a:r>
            <a:r>
              <a:rPr lang="ru-RU" sz="4400" dirty="0" smtClean="0"/>
              <a:t>трудности </a:t>
            </a:r>
            <a:r>
              <a:rPr lang="ru-RU" sz="4400" dirty="0"/>
              <a:t>в овладении </a:t>
            </a:r>
            <a:r>
              <a:rPr lang="ru-RU" sz="4400" dirty="0" smtClean="0"/>
              <a:t>словарем</a:t>
            </a:r>
            <a:endParaRPr lang="ru-RU" sz="4400" dirty="0"/>
          </a:p>
        </p:txBody>
      </p:sp>
      <p:sp>
        <p:nvSpPr>
          <p:cNvPr id="4" name="Объект 3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05614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19527" y="666526"/>
            <a:ext cx="5087911" cy="1325563"/>
          </a:xfrm>
        </p:spPr>
        <p:txBody>
          <a:bodyPr>
            <a:normAutofit/>
          </a:bodyPr>
          <a:lstStyle/>
          <a:p>
            <a:r>
              <a:rPr lang="ru-RU" sz="7200" dirty="0" smtClean="0"/>
              <a:t>Загадка</a:t>
            </a:r>
            <a:endParaRPr lang="ru-RU" sz="72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394677" y="846831"/>
            <a:ext cx="5087912" cy="4351338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4000" dirty="0"/>
              <a:t>образное, картинное описание характерных признаков предметов и </a:t>
            </a:r>
            <a:r>
              <a:rPr lang="ru-RU" sz="4000" dirty="0" smtClean="0"/>
              <a:t>явлений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3276464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19528" y="352246"/>
            <a:ext cx="5087911" cy="1325563"/>
          </a:xfrm>
        </p:spPr>
        <p:txBody>
          <a:bodyPr>
            <a:normAutofit/>
          </a:bodyPr>
          <a:lstStyle/>
          <a:p>
            <a:r>
              <a:rPr lang="ru-RU" sz="7200" dirty="0" err="1">
                <a:effectLst/>
              </a:rPr>
              <a:t>Синквейн</a:t>
            </a:r>
            <a:endParaRPr lang="ru-RU" sz="7200" dirty="0"/>
          </a:p>
        </p:txBody>
      </p:sp>
      <p:sp>
        <p:nvSpPr>
          <p:cNvPr id="7" name="Объект 6"/>
          <p:cNvSpPr>
            <a:spLocks noGrp="1"/>
          </p:cNvSpPr>
          <p:nvPr>
            <p:ph idx="13"/>
          </p:nvPr>
        </p:nvSpPr>
        <p:spPr>
          <a:xfrm>
            <a:off x="6143222" y="859710"/>
            <a:ext cx="5318043" cy="4351338"/>
          </a:xfrm>
        </p:spPr>
        <p:txBody>
          <a:bodyPr>
            <a:noAutofit/>
          </a:bodyPr>
          <a:lstStyle/>
          <a:p>
            <a:pPr marL="0" indent="0" algn="r">
              <a:lnSpc>
                <a:spcPct val="150000"/>
              </a:lnSpc>
              <a:buNone/>
            </a:pPr>
            <a:r>
              <a:rPr lang="ru-RU" sz="3200" dirty="0" smtClean="0"/>
              <a:t>— </a:t>
            </a:r>
            <a:r>
              <a:rPr lang="ru-RU" sz="3200" dirty="0"/>
              <a:t>это творческая работа, которая имеет короткую форму стихотворения, состоящего из пяти нерифмованных строк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757232" y="2112049"/>
            <a:ext cx="483219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Слово </a:t>
            </a:r>
            <a:r>
              <a:rPr lang="ru-RU" i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«</a:t>
            </a:r>
            <a:r>
              <a:rPr lang="ru-RU" b="1" i="1" dirty="0" err="1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синквейн</a:t>
            </a:r>
            <a:r>
              <a:rPr lang="ru-RU" i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»</a:t>
            </a: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происходит от французского слова </a:t>
            </a:r>
            <a:r>
              <a:rPr lang="ru-RU" i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«пять»</a:t>
            </a: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и означает </a:t>
            </a:r>
            <a:r>
              <a:rPr lang="ru-RU" i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«стихотворение пяти </a:t>
            </a:r>
            <a:r>
              <a:rPr lang="ru-RU" i="1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строк»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3266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19528" y="352246"/>
            <a:ext cx="5087911" cy="1325563"/>
          </a:xfrm>
        </p:spPr>
        <p:txBody>
          <a:bodyPr>
            <a:normAutofit/>
          </a:bodyPr>
          <a:lstStyle/>
          <a:p>
            <a:r>
              <a:rPr lang="ru-RU" sz="7200" dirty="0" smtClean="0"/>
              <a:t>Цель:</a:t>
            </a:r>
            <a:endParaRPr lang="ru-RU" sz="7200" dirty="0"/>
          </a:p>
        </p:txBody>
      </p:sp>
      <p:sp>
        <p:nvSpPr>
          <p:cNvPr id="7" name="Объект 6"/>
          <p:cNvSpPr>
            <a:spLocks noGrp="1"/>
          </p:cNvSpPr>
          <p:nvPr>
            <p:ph idx="13"/>
          </p:nvPr>
        </p:nvSpPr>
        <p:spPr>
          <a:xfrm>
            <a:off x="6360474" y="1015027"/>
            <a:ext cx="5087912" cy="4351338"/>
          </a:xfrm>
        </p:spPr>
        <p:txBody>
          <a:bodyPr>
            <a:normAutofit/>
          </a:bodyPr>
          <a:lstStyle/>
          <a:p>
            <a:pPr marL="0" indent="0" algn="r">
              <a:lnSpc>
                <a:spcPct val="150000"/>
              </a:lnSpc>
              <a:buNone/>
            </a:pPr>
            <a:r>
              <a:rPr lang="ru-RU" sz="3200" dirty="0"/>
              <a:t>создание условий для </a:t>
            </a:r>
            <a:r>
              <a:rPr lang="ru-RU" sz="3200" dirty="0" smtClean="0"/>
              <a:t> </a:t>
            </a:r>
            <a:r>
              <a:rPr lang="ru-RU" sz="3200" dirty="0"/>
              <a:t>обогащения и активизации словаря, развития мышления и воображения дошкольников</a:t>
            </a:r>
          </a:p>
        </p:txBody>
      </p:sp>
    </p:spTree>
    <p:extLst>
      <p:ext uri="{BB962C8B-B14F-4D97-AF65-F5344CB8AC3E}">
        <p14:creationId xmlns:p14="http://schemas.microsoft.com/office/powerpoint/2010/main" val="31365414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356039" y="365124"/>
            <a:ext cx="5255337" cy="6048555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>обогащать словарь признаков и глагольный словарь;</a:t>
            </a:r>
          </a:p>
          <a:p>
            <a:pPr lvl="0"/>
            <a:r>
              <a:rPr lang="ru-RU" dirty="0"/>
              <a:t>  развивать навыки описательной и доказательной речи;</a:t>
            </a:r>
          </a:p>
          <a:p>
            <a:pPr lvl="0"/>
            <a:r>
              <a:rPr lang="ru-RU" dirty="0"/>
              <a:t>  развить грамматический строй речи;</a:t>
            </a:r>
          </a:p>
          <a:p>
            <a:pPr lvl="0"/>
            <a:r>
              <a:rPr lang="ru-RU" dirty="0"/>
              <a:t>  развивать творческие возможности личности; </a:t>
            </a:r>
          </a:p>
          <a:p>
            <a:pPr lvl="0"/>
            <a:r>
              <a:rPr lang="ru-RU" dirty="0"/>
              <a:t>  повышать личностный потенциал ребёнка </a:t>
            </a:r>
            <a:r>
              <a:rPr lang="ru-RU" i="1" dirty="0"/>
              <a:t>(уверенность, самостоятельность</a:t>
            </a:r>
            <a:r>
              <a:rPr lang="ru-RU" i="1" dirty="0" smtClean="0"/>
              <a:t>).</a:t>
            </a:r>
            <a:endParaRPr lang="ru-RU" dirty="0"/>
          </a:p>
        </p:txBody>
      </p:sp>
      <p:sp>
        <p:nvSpPr>
          <p:cNvPr id="8" name="Заголовок 4"/>
          <p:cNvSpPr txBox="1">
            <a:spLocks/>
          </p:cNvSpPr>
          <p:nvPr/>
        </p:nvSpPr>
        <p:spPr>
          <a:xfrm>
            <a:off x="637821" y="365124"/>
            <a:ext cx="508791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7200" dirty="0" smtClean="0"/>
              <a:t>Задачи: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36579695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32406" y="378005"/>
            <a:ext cx="5087911" cy="678064"/>
          </a:xfrm>
        </p:spPr>
        <p:txBody>
          <a:bodyPr>
            <a:noAutofit/>
          </a:bodyPr>
          <a:lstStyle/>
          <a:p>
            <a:r>
              <a:rPr lang="ru-RU" sz="3600" dirty="0" smtClean="0"/>
              <a:t>Алгоритм составления загадки</a:t>
            </a:r>
            <a:endParaRPr lang="ru-RU" sz="36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3450" t="22709" r="49296" b="14912"/>
          <a:stretch/>
        </p:blipFill>
        <p:spPr>
          <a:xfrm>
            <a:off x="7096259" y="717037"/>
            <a:ext cx="3940935" cy="507128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l="24824" t="17637" r="51303" b="23367"/>
          <a:stretch/>
        </p:blipFill>
        <p:spPr>
          <a:xfrm>
            <a:off x="1376965" y="1474459"/>
            <a:ext cx="3104882" cy="4313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2711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32406" y="378005"/>
            <a:ext cx="5087911" cy="678064"/>
          </a:xfrm>
        </p:spPr>
        <p:txBody>
          <a:bodyPr>
            <a:noAutofit/>
          </a:bodyPr>
          <a:lstStyle/>
          <a:p>
            <a:r>
              <a:rPr lang="ru-RU" sz="3600" dirty="0" smtClean="0"/>
              <a:t>Алгоритм составления загадки</a:t>
            </a:r>
            <a:endParaRPr lang="ru-RU" sz="36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37820" y="1361986"/>
            <a:ext cx="5087912" cy="4948662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b="1" dirty="0"/>
              <a:t>1-я строка. </a:t>
            </a:r>
            <a:r>
              <a:rPr lang="ru-RU" dirty="0"/>
              <a:t>Выбираем объект для составления </a:t>
            </a:r>
            <a:r>
              <a:rPr lang="ru-RU" dirty="0" smtClean="0"/>
              <a:t>загадки. Кто</a:t>
            </a:r>
            <a:r>
              <a:rPr lang="ru-RU" dirty="0"/>
              <a:t>? Что? 1 существительное (отгадка).</a:t>
            </a:r>
          </a:p>
          <a:p>
            <a:pPr marL="0" lvl="0" indent="0">
              <a:buNone/>
            </a:pP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24824" t="17637" r="51303" b="23367"/>
          <a:stretch/>
        </p:blipFill>
        <p:spPr>
          <a:xfrm>
            <a:off x="2420154" y="3404541"/>
            <a:ext cx="1952616" cy="27129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193"/>
          <a:stretch/>
        </p:blipFill>
        <p:spPr>
          <a:xfrm rot="5400000">
            <a:off x="6295983" y="1194517"/>
            <a:ext cx="5267459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5305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32406" y="378005"/>
            <a:ext cx="5087911" cy="678064"/>
          </a:xfrm>
        </p:spPr>
        <p:txBody>
          <a:bodyPr>
            <a:noAutofit/>
          </a:bodyPr>
          <a:lstStyle/>
          <a:p>
            <a:r>
              <a:rPr lang="ru-RU" sz="3600" dirty="0" smtClean="0"/>
              <a:t>Алгоритм составления загадки</a:t>
            </a:r>
            <a:endParaRPr lang="ru-RU" sz="36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547668" y="1361984"/>
            <a:ext cx="5087912" cy="4948662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ru-RU" b="1" dirty="0" smtClean="0"/>
              <a:t>2-я строка. </a:t>
            </a:r>
            <a:r>
              <a:rPr lang="ru-RU" dirty="0" smtClean="0"/>
              <a:t>Подбираем характеристики объекта и обозначения к ним (что бывает таким же). Какой? 2 прилагательных.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3450" t="22709" r="49296" b="63616"/>
          <a:stretch/>
        </p:blipFill>
        <p:spPr>
          <a:xfrm>
            <a:off x="547668" y="3836315"/>
            <a:ext cx="5127898" cy="144661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8" name="Объект 1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7" t="10757" r="23890"/>
          <a:stretch/>
        </p:blipFill>
        <p:spPr>
          <a:xfrm rot="5400000">
            <a:off x="6498301" y="1232830"/>
            <a:ext cx="4802251" cy="3914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2210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истание 1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листание 1" id="{6EB41901-E906-4F5D-92CE-8CC78677F874}" vid="{66B04ABB-2228-4FAF-99D5-43E267AA4B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листание 1</Template>
  <TotalTime>101</TotalTime>
  <Words>374</Words>
  <Application>Microsoft Office PowerPoint</Application>
  <PresentationFormat>Широкоэкранный</PresentationFormat>
  <Paragraphs>57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Times New Roman</vt:lpstr>
      <vt:lpstr>листание 1</vt:lpstr>
      <vt:lpstr>Придумывание загадок детьми с ОВЗ при помощи синквейна</vt:lpstr>
      <vt:lpstr>Проблема</vt:lpstr>
      <vt:lpstr>Загадка</vt:lpstr>
      <vt:lpstr>Синквейн</vt:lpstr>
      <vt:lpstr>Цель:</vt:lpstr>
      <vt:lpstr>Презентация PowerPoint</vt:lpstr>
      <vt:lpstr>Алгоритм составления загадки</vt:lpstr>
      <vt:lpstr>Алгоритм составления загадки</vt:lpstr>
      <vt:lpstr>Алгоритм составления загадки</vt:lpstr>
      <vt:lpstr>Алгоритм составления загадки</vt:lpstr>
      <vt:lpstr>Алгоритм составления загадки</vt:lpstr>
      <vt:lpstr>Алгоритм составления загадки</vt:lpstr>
      <vt:lpstr>Загадывание загадок </vt:lpstr>
      <vt:lpstr>Результаты</vt:lpstr>
      <vt:lpstr>Презентация PowerPoint</vt:lpstr>
      <vt:lpstr>Презентация PowerPoint</vt:lpstr>
      <vt:lpstr>Рефлексия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XTreme.ws</cp:lastModifiedBy>
  <cp:revision>15</cp:revision>
  <dcterms:created xsi:type="dcterms:W3CDTF">2016-11-15T09:14:47Z</dcterms:created>
  <dcterms:modified xsi:type="dcterms:W3CDTF">2019-03-26T15:13:48Z</dcterms:modified>
</cp:coreProperties>
</file>