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FF66"/>
    <a:srgbClr val="FF0000"/>
    <a:srgbClr val="FFCC00"/>
    <a:srgbClr val="EBE33D"/>
    <a:srgbClr val="918A7B"/>
    <a:srgbClr val="868BEA"/>
    <a:srgbClr val="0099FF"/>
    <a:srgbClr val="CC00CC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58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82362-528E-4CDF-952A-5F00A3E6B8C7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B2E77-FC41-4BC5-B159-291E8F079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B2E77-FC41-4BC5-B159-291E8F0791D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8B84-DA4E-4E59-B457-9DDDF6FF0D06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93A8B-A61A-427A-9487-B3BE30761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001056" cy="331472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dirty="0"/>
              <a:t>ОТКРЫТЫЙ УРОК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/>
              <a:t>по дисциплине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200" i="1" dirty="0"/>
              <a:t>«Техническая механика»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на тему</a:t>
            </a:r>
            <a:br>
              <a:rPr lang="ru-RU" sz="3600" dirty="0"/>
            </a:br>
            <a:r>
              <a:rPr lang="ru-RU" sz="3600" dirty="0"/>
              <a:t>«Определение равнодействующей плоской системы сходящихся сил».</a:t>
            </a:r>
            <a:br>
              <a:rPr lang="ru-RU" sz="3600" dirty="0"/>
            </a:br>
            <a:r>
              <a:rPr lang="ru-RU" sz="3600" dirty="0"/>
              <a:t> 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2000" i="1" dirty="0" smtClean="0"/>
          </a:p>
          <a:p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Тип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урока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урок комплексного применения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знаний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sz="2000" b="1" dirty="0"/>
          </a:p>
          <a:p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Вид урока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практическая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286148"/>
          </a:xfrm>
          <a:ln/>
        </p:spPr>
        <p:style>
          <a:lnRef idx="0">
            <a:schemeClr val="accent2"/>
          </a:lnRef>
          <a:fillRef idx="1003">
            <a:schemeClr val="dk1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b="1" dirty="0" smtClean="0">
                <a:solidFill>
                  <a:srgbClr val="FF0000"/>
                </a:solidFill>
              </a:rPr>
              <a:t>.Графическое </a:t>
            </a:r>
            <a:r>
              <a:rPr lang="ru-RU" sz="4000" b="1" dirty="0" smtClean="0">
                <a:solidFill>
                  <a:srgbClr val="FF0000"/>
                </a:solidFill>
              </a:rPr>
              <a:t>исследование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Выгнутая вверх стрелка 2"/>
          <p:cNvSpPr/>
          <p:nvPr/>
        </p:nvSpPr>
        <p:spPr>
          <a:xfrm rot="197509">
            <a:off x="4031708" y="5032498"/>
            <a:ext cx="1141957" cy="1119952"/>
          </a:xfrm>
          <a:prstGeom prst="curvedDownArrow">
            <a:avLst>
              <a:gd name="adj1" fmla="val 25000"/>
              <a:gd name="adj2" fmla="val 50982"/>
              <a:gd name="adj3" fmla="val 2821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500594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dirty="0" smtClean="0"/>
              <a:t>       </a:t>
            </a:r>
            <a:r>
              <a:rPr lang="ru-RU" dirty="0" smtClean="0">
                <a:solidFill>
                  <a:srgbClr val="C00000"/>
                </a:solidFill>
              </a:rPr>
              <a:t>из  произвольной точки отложить первый вектор силы;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от стрелки первой силы отложить вектор второй силы;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от стрелки второй силы отложить вектор третьей силы и т.д.;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Штриховая стрелка вправо 2"/>
          <p:cNvSpPr/>
          <p:nvPr/>
        </p:nvSpPr>
        <p:spPr>
          <a:xfrm>
            <a:off x="1000100" y="1285860"/>
            <a:ext cx="571504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1000100" y="2571744"/>
            <a:ext cx="571504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1000100" y="3786190"/>
            <a:ext cx="571504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485778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r"/>
            <a:r>
              <a:rPr lang="ru-RU" dirty="0" smtClean="0"/>
              <a:t>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направить вектор     равнодействующей от начала первой силы к стрелке последней;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/>
              <a:t>                      </a:t>
            </a:r>
            <a:r>
              <a:rPr lang="ru-RU" b="1" dirty="0" smtClean="0">
                <a:solidFill>
                  <a:srgbClr val="FF0000"/>
                </a:solidFill>
              </a:rPr>
              <a:t>сделать   вывод   о равновесии системы;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>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определить величину равнодействующей.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Штриховая стрелка вправо 2"/>
          <p:cNvSpPr/>
          <p:nvPr/>
        </p:nvSpPr>
        <p:spPr>
          <a:xfrm>
            <a:off x="1214414" y="1000108"/>
            <a:ext cx="764094" cy="484632"/>
          </a:xfrm>
          <a:prstGeom prst="striped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1214414" y="2857496"/>
            <a:ext cx="835532" cy="484632"/>
          </a:xfrm>
          <a:prstGeom prst="striped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1214414" y="4214818"/>
            <a:ext cx="835532" cy="484632"/>
          </a:xfrm>
          <a:prstGeom prst="striped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2071702"/>
          </a:xfrm>
          <a:ln w="5715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3.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Аналитическое исследование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Выгнутая вверх стрелка 2"/>
          <p:cNvSpPr/>
          <p:nvPr/>
        </p:nvSpPr>
        <p:spPr>
          <a:xfrm>
            <a:off x="3786182" y="4429132"/>
            <a:ext cx="1287590" cy="1214446"/>
          </a:xfrm>
          <a:prstGeom prst="curvedDownArrow">
            <a:avLst>
              <a:gd name="adj1" fmla="val 25000"/>
              <a:gd name="adj2" fmla="val 50000"/>
              <a:gd name="adj3" fmla="val 50785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3643338"/>
          </a:xfr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r"/>
            <a:r>
              <a:rPr lang="ru-RU" sz="4000" dirty="0" smtClean="0"/>
              <a:t>                          </a:t>
            </a:r>
            <a:br>
              <a:rPr lang="ru-RU" sz="4000" dirty="0" smtClean="0"/>
            </a:br>
            <a:r>
              <a:rPr lang="ru-RU" sz="4000" dirty="0" smtClean="0"/>
              <a:t>              </a:t>
            </a:r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для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заданной</a:t>
            </a:r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системы сил    выбрать систему координат;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      </a:t>
            </a:r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показать углы наклона всех сил к оси «Х»;</a:t>
            </a:r>
            <a:b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1357290" y="2071678"/>
            <a:ext cx="1143008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1357290" y="3500438"/>
            <a:ext cx="1144714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071834"/>
          </a:xfr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         </a:t>
            </a:r>
            <a:r>
              <a:rPr lang="ru-RU" dirty="0" smtClean="0">
                <a:solidFill>
                  <a:srgbClr val="FFC000"/>
                </a:solidFill>
              </a:rPr>
              <a:t>определить сумму проекций сил на ось «Х» - ∑</a:t>
            </a:r>
            <a:r>
              <a:rPr lang="ru-RU" dirty="0" err="1" smtClean="0">
                <a:solidFill>
                  <a:srgbClr val="FFC000"/>
                </a:solidFill>
              </a:rPr>
              <a:t>Fiх=</a:t>
            </a:r>
            <a:r>
              <a:rPr lang="ru-RU" dirty="0" smtClean="0">
                <a:solidFill>
                  <a:srgbClr val="FFC000"/>
                </a:solidFill>
              </a:rPr>
              <a:t>   ;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         определить сумму проекций сил на ось «Υ» - ∑</a:t>
            </a:r>
            <a:r>
              <a:rPr lang="ru-RU" dirty="0" err="1" smtClean="0">
                <a:solidFill>
                  <a:srgbClr val="FFC000"/>
                </a:solidFill>
              </a:rPr>
              <a:t>FiΥ </a:t>
            </a:r>
            <a:r>
              <a:rPr lang="ru-RU" dirty="0" smtClean="0">
                <a:solidFill>
                  <a:srgbClr val="FFC000"/>
                </a:solidFill>
              </a:rPr>
              <a:t>=  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714348" y="1571612"/>
            <a:ext cx="857256" cy="484632"/>
          </a:xfrm>
          <a:prstGeom prst="leftRightArrow">
            <a:avLst/>
          </a:prstGeom>
          <a:solidFill>
            <a:schemeClr val="accent3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714348" y="2857496"/>
            <a:ext cx="857256" cy="484632"/>
          </a:xfrm>
          <a:prstGeom prst="leftRightArrow">
            <a:avLst/>
          </a:prstGeom>
          <a:solidFill>
            <a:schemeClr val="accent3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определить величину равнодействующей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R = </a:t>
            </a:r>
            <a:r>
              <a:rPr lang="ru-RU" sz="4000" b="1" i="1" dirty="0" err="1" smtClean="0">
                <a:solidFill>
                  <a:schemeClr val="tx2">
                    <a:lumMod val="75000"/>
                  </a:schemeClr>
                </a:solidFill>
              </a:rPr>
              <a:t>√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(∑</a:t>
            </a:r>
            <a:r>
              <a:rPr lang="ru-RU" sz="4000" b="1" i="1" dirty="0" err="1" smtClean="0">
                <a:solidFill>
                  <a:schemeClr val="tx2">
                    <a:lumMod val="75000"/>
                  </a:schemeClr>
                </a:solidFill>
              </a:rPr>
              <a:t>Fiх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sz="4000" b="1" i="1" baseline="30000" dirty="0" smtClean="0">
                <a:solidFill>
                  <a:schemeClr val="tx2">
                    <a:lumMod val="75000"/>
                  </a:schemeClr>
                </a:solidFill>
              </a:rPr>
              <a:t>2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+ (∑</a:t>
            </a:r>
            <a:r>
              <a:rPr lang="ru-RU" sz="4000" b="1" i="1" dirty="0" err="1" smtClean="0">
                <a:solidFill>
                  <a:schemeClr val="tx2">
                    <a:lumMod val="75000"/>
                  </a:schemeClr>
                </a:solidFill>
              </a:rPr>
              <a:t>FiΥ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sz="4000" b="1" i="1" baseline="30000" dirty="0" smtClean="0">
                <a:solidFill>
                  <a:schemeClr val="tx2">
                    <a:lumMod val="75000"/>
                  </a:schemeClr>
                </a:solidFill>
              </a:rPr>
              <a:t>2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=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сделать вывод о равновесии.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3582444" y="2501894"/>
            <a:ext cx="2775506" cy="3311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3256769" y="2592889"/>
            <a:ext cx="425883" cy="225468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4071934" y="571480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143372" y="3429000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5720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</a:t>
            </a:r>
            <a:r>
              <a:rPr lang="ru-RU" b="1" dirty="0" smtClean="0">
                <a:solidFill>
                  <a:srgbClr val="00B050"/>
                </a:solidFill>
              </a:rPr>
              <a:t>4. Сравнение результатов.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00B050"/>
                </a:solidFill>
              </a:rPr>
              <a:t>Графическое 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               исследование:    R = ----- кН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00B050"/>
                </a:solidFill>
              </a:rPr>
              <a:t>Аналитическое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               исследование:     R = ----- кН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/>
              <a:t>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4-конечная звезда 2"/>
          <p:cNvSpPr/>
          <p:nvPr/>
        </p:nvSpPr>
        <p:spPr>
          <a:xfrm>
            <a:off x="928662" y="1928802"/>
            <a:ext cx="914400" cy="928694"/>
          </a:xfrm>
          <a:prstGeom prst="star4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4-конечная звезда 3"/>
          <p:cNvSpPr/>
          <p:nvPr/>
        </p:nvSpPr>
        <p:spPr>
          <a:xfrm>
            <a:off x="1000100" y="3786190"/>
            <a:ext cx="914400" cy="928694"/>
          </a:xfrm>
          <a:prstGeom prst="star4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chemeClr val="accent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alpha val="2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5.Вывод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 </a:t>
            </a:r>
            <a:r>
              <a:rPr lang="ru-RU" dirty="0" smtClean="0"/>
              <a:t>о равновесии  системы;</a:t>
            </a:r>
            <a:br>
              <a:rPr lang="ru-RU" dirty="0" smtClean="0"/>
            </a:br>
            <a:r>
              <a:rPr lang="ru-RU" dirty="0" smtClean="0"/>
              <a:t>                                      </a:t>
            </a:r>
            <a:br>
              <a:rPr lang="ru-RU" dirty="0" smtClean="0"/>
            </a:br>
            <a:r>
              <a:rPr lang="ru-RU" dirty="0" smtClean="0"/>
              <a:t> о величине     равнодействующей;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 достоинствах и недостатках графического и аналитического способов.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ашивка 3"/>
          <p:cNvSpPr/>
          <p:nvPr/>
        </p:nvSpPr>
        <p:spPr>
          <a:xfrm>
            <a:off x="4500562" y="3571876"/>
            <a:ext cx="484632" cy="484632"/>
          </a:xfrm>
          <a:prstGeom prst="chevron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4429124" y="2357430"/>
            <a:ext cx="484632" cy="484632"/>
          </a:xfrm>
          <a:prstGeom prst="chevron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4357686" y="1214422"/>
            <a:ext cx="484632" cy="484632"/>
          </a:xfrm>
          <a:prstGeom prst="chevron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  <a:t>Практическая </a:t>
            </a:r>
            <a:r>
              <a:rPr lang="ru-RU" sz="2700" i="1" dirty="0">
                <a:solidFill>
                  <a:schemeClr val="accent2">
                    <a:lumMod val="75000"/>
                  </a:schemeClr>
                </a:solidFill>
              </a:rPr>
              <a:t>работа №1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2">
                    <a:lumMod val="75000"/>
                  </a:schemeClr>
                </a:solidFill>
              </a:rPr>
              <a:t>«Определение равнодействующей плоской системы сходящихся сил»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i="1" dirty="0"/>
              <a:t> 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b="1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Цель работы: 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провести 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графическое и аналитическое исследование плоской системы сходящихся сил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выявить, уравновешена ли заданная плоская система сходящихся сил,</a:t>
            </a:r>
          </a:p>
          <a:p>
            <a:pPr lvl="0">
              <a:lnSpc>
                <a:spcPct val="150000"/>
              </a:lnSpc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определить величину равнодействующей системы графически и  аналитически.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58204" cy="335758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Теоретическое обоснование.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i="1" dirty="0" smtClean="0"/>
              <a:t>Ответить </a:t>
            </a:r>
            <a:r>
              <a:rPr lang="ru-RU" sz="2800" i="1" dirty="0"/>
              <a:t>на вопросы</a:t>
            </a:r>
            <a:br>
              <a:rPr lang="ru-RU" sz="2800" i="1" dirty="0"/>
            </a:br>
            <a:endParaRPr lang="ru-RU" sz="2800" i="1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572000" y="2357430"/>
            <a:ext cx="484632" cy="928694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00066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1.Сформулируйте  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геометрическое условие равновесия плоской системы сходящихся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сил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6572264" y="4286256"/>
            <a:ext cx="1271590" cy="785818"/>
          </a:xfrm>
          <a:prstGeom prst="smileyFac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85738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2. Какая 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из заданных систем уравновешена?</a:t>
            </a:r>
            <a:br>
              <a:rPr lang="ru-RU" sz="36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Сколько сил входит в каждую систему?</a:t>
            </a:r>
            <a:br>
              <a:rPr lang="ru-RU" sz="36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3625857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7300" dirty="0" smtClean="0"/>
              <a:t>          </a:t>
            </a:r>
            <a:r>
              <a:rPr lang="ru-RU" sz="7300" dirty="0" smtClean="0">
                <a:solidFill>
                  <a:schemeClr val="tx2">
                    <a:lumMod val="50000"/>
                  </a:schemeClr>
                </a:solidFill>
              </a:rPr>
              <a:t>А.                          Б.</a:t>
            </a:r>
            <a:endParaRPr lang="ru-RU" sz="73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3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4400" dirty="0">
                <a:solidFill>
                  <a:schemeClr val="tx2">
                    <a:lumMod val="50000"/>
                  </a:schemeClr>
                </a:solidFill>
              </a:rPr>
              <a:t>зарисовать обе системы и подписать)</a:t>
            </a:r>
          </a:p>
          <a:p>
            <a:pPr algn="ctr">
              <a:buNone/>
            </a:pPr>
            <a:r>
              <a:rPr lang="ru-RU" sz="4400" dirty="0"/>
              <a:t> </a:t>
            </a:r>
          </a:p>
          <a:p>
            <a:endParaRPr lang="ru-RU" sz="3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214546" y="4700590"/>
            <a:ext cx="1271590" cy="1429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428992" y="4214818"/>
            <a:ext cx="571504" cy="5000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2857488" y="3643314"/>
            <a:ext cx="1143008" cy="5715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6572264" y="3643314"/>
            <a:ext cx="1285884" cy="5000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000232" y="3857628"/>
            <a:ext cx="1071570" cy="64294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5750727" y="3964785"/>
            <a:ext cx="1143008" cy="5000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7323157" y="4179893"/>
            <a:ext cx="569916" cy="5000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143636" y="4714884"/>
            <a:ext cx="1285884" cy="1429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57784"/>
          </a:xfrm>
          <a:solidFill>
            <a:srgbClr val="58ED3F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ru-RU" sz="4000" dirty="0" smtClean="0"/>
              <a:t>3</a:t>
            </a:r>
            <a:r>
              <a:rPr lang="ru-RU" dirty="0" smtClean="0"/>
              <a:t>. </a:t>
            </a:r>
            <a:r>
              <a:rPr lang="ru-RU" sz="4000" dirty="0" smtClean="0"/>
              <a:t>Сформулируйте аналитическое условие равновесия плоской системы сходящихся сил (можно в виде формул)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1071538" y="4429132"/>
            <a:ext cx="1143008" cy="1000132"/>
          </a:xfrm>
          <a:prstGeom prst="smileyFace">
            <a:avLst/>
          </a:prstGeom>
          <a:solidFill>
            <a:srgbClr val="FFFF66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928934"/>
            <a:ext cx="5486400" cy="3571900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        </a:t>
            </a:r>
            <a:r>
              <a:rPr lang="ru-RU" sz="2800" dirty="0" smtClean="0"/>
              <a:t>3 кН            3 кН</a:t>
            </a:r>
            <a:r>
              <a:rPr lang="ru-RU" dirty="0" smtClean="0"/>
              <a:t>              </a:t>
            </a:r>
            <a:r>
              <a:rPr lang="ru-RU" sz="3600" b="0" dirty="0" err="1" smtClean="0"/>
              <a:t>х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r>
              <a:rPr lang="ru-RU" dirty="0" smtClean="0"/>
              <a:t>                                   </a:t>
            </a:r>
            <a:r>
              <a:rPr lang="ru-RU" sz="2400" dirty="0" smtClean="0"/>
              <a:t>45</a:t>
            </a:r>
            <a:r>
              <a:rPr lang="ru-RU" dirty="0" smtClean="0"/>
              <a:t> </a:t>
            </a:r>
            <a:r>
              <a:rPr lang="ar-AE" dirty="0" smtClean="0">
                <a:latin typeface="Times New Roman"/>
                <a:cs typeface="Times New Roman"/>
              </a:rPr>
              <a:t>۫</a:t>
            </a:r>
            <a:r>
              <a:rPr lang="ru-RU" dirty="0" smtClean="0"/>
              <a:t>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700" dirty="0" smtClean="0"/>
              <a:t>∑</a:t>
            </a:r>
            <a:r>
              <a:rPr lang="ru-RU" sz="2700" dirty="0" err="1" smtClean="0"/>
              <a:t>Fiх=</a:t>
            </a:r>
            <a:r>
              <a:rPr lang="ru-RU" sz="2700" dirty="0" smtClean="0"/>
              <a:t>         5 кН                                                        ∑</a:t>
            </a:r>
            <a:r>
              <a:rPr lang="ru-RU" sz="2700" dirty="0" err="1" smtClean="0"/>
              <a:t>FiΥ</a:t>
            </a:r>
            <a:r>
              <a:rPr lang="ru-RU" sz="2700" dirty="0" smtClean="0"/>
              <a:t>=</a:t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714356"/>
            <a:ext cx="8215370" cy="1500198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lvl="0" algn="ctr"/>
            <a:r>
              <a:rPr lang="ru-RU" sz="4000" dirty="0" smtClean="0"/>
              <a:t>4. Запишите </a:t>
            </a:r>
            <a:r>
              <a:rPr lang="ru-RU" sz="4000" dirty="0"/>
              <a:t>выражение для расчета </a:t>
            </a:r>
            <a:r>
              <a:rPr lang="ru-RU" sz="4000" dirty="0" smtClean="0"/>
              <a:t>       суммы проекций</a:t>
            </a:r>
            <a:endParaRPr lang="ru-RU" sz="4000" dirty="0"/>
          </a:p>
          <a:p>
            <a:endParaRPr lang="ru-RU" sz="4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214678" y="4572008"/>
            <a:ext cx="3143272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4643438" y="428625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4000496" y="4572008"/>
            <a:ext cx="1000132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4214810" y="3857628"/>
            <a:ext cx="157163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5000628" y="4572008"/>
            <a:ext cx="642942" cy="64294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 flipH="1" flipV="1">
            <a:off x="4607719" y="4179099"/>
            <a:ext cx="78581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500562" y="3071810"/>
            <a:ext cx="3571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Υ</a:t>
            </a:r>
            <a:endParaRPr lang="ru-RU" sz="2800" b="1" dirty="0"/>
          </a:p>
        </p:txBody>
      </p:sp>
      <p:sp>
        <p:nvSpPr>
          <p:cNvPr id="47" name="Дуга 46"/>
          <p:cNvSpPr/>
          <p:nvPr/>
        </p:nvSpPr>
        <p:spPr>
          <a:xfrm rot="2704479">
            <a:off x="5011608" y="4548179"/>
            <a:ext cx="354226" cy="510771"/>
          </a:xfrm>
          <a:prstGeom prst="arc">
            <a:avLst>
              <a:gd name="adj1" fmla="val 16033568"/>
              <a:gd name="adj2" fmla="val 2101137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857652"/>
          </a:xfrm>
          <a:solidFill>
            <a:srgbClr val="0099FF"/>
          </a:solidFill>
          <a:ln w="76200">
            <a:solidFill>
              <a:srgbClr val="FFCC00"/>
            </a:solidFill>
          </a:ln>
        </p:spPr>
        <p:txBody>
          <a:bodyPr>
            <a:normAutofit/>
          </a:bodyPr>
          <a:lstStyle/>
          <a:p>
            <a:r>
              <a:rPr lang="ru-RU" b="1" i="1" dirty="0" smtClean="0"/>
              <a:t>Порядок выполнения работы.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429124" y="3643314"/>
            <a:ext cx="484632" cy="978408"/>
          </a:xfrm>
          <a:prstGeom prst="downArrow">
            <a:avLst/>
          </a:prstGeom>
          <a:solidFill>
            <a:schemeClr val="tx2">
              <a:lumMod val="50000"/>
            </a:scheme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572164"/>
          </a:xfrm>
          <a:solidFill>
            <a:srgbClr val="FFC000"/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lvl="0" algn="l"/>
            <a:r>
              <a:rPr lang="ru-RU" b="1" dirty="0" smtClean="0"/>
              <a:t>      1. Нарисовать произвольную       систему сходящихся сил: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3-4 силы в системе,</a:t>
            </a:r>
            <a:br>
              <a:rPr lang="ru-RU" dirty="0" smtClean="0"/>
            </a:br>
            <a:r>
              <a:rPr lang="ru-RU" dirty="0" smtClean="0"/>
              <a:t>                  масштаб 1см = 10кН,</a:t>
            </a:r>
            <a:br>
              <a:rPr lang="ru-RU" dirty="0" smtClean="0"/>
            </a:br>
            <a:r>
              <a:rPr lang="ru-RU" dirty="0" smtClean="0"/>
              <a:t>                  записать величину каждой     силы системы, в кН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714348" y="2643182"/>
            <a:ext cx="107157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714348" y="3286124"/>
            <a:ext cx="107157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14348" y="3857628"/>
            <a:ext cx="107157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147</Words>
  <Application>Microsoft Office PowerPoint</Application>
  <PresentationFormat>Экран (4:3)</PresentationFormat>
  <Paragraphs>41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ОТКРЫТЫЙ УРОК по дисциплине «Техническая механика» на тему «Определение равнодействующей плоской системы сходящихся сил».   </vt:lpstr>
      <vt:lpstr>     Практическая работа №1 «Определение равнодействующей плоской системы сходящихся сил»     </vt:lpstr>
      <vt:lpstr>Теоретическое обоснование.    Ответить на вопросы </vt:lpstr>
      <vt:lpstr>1.Сформулируйте  геометрическое условие равновесия плоской системы сходящихся сил </vt:lpstr>
      <vt:lpstr> 2. Какая из заданных систем уравновешена? Сколько сил входит в каждую систему? </vt:lpstr>
      <vt:lpstr>3. Сформулируйте аналитическое условие равновесия плоской системы сходящихся сил (можно в виде формул) </vt:lpstr>
      <vt:lpstr>            3 кН            3 кН              х                                    45 ۫                      ∑Fiх=         5 кН                                                        ∑FiΥ= </vt:lpstr>
      <vt:lpstr>Порядок выполнения работы. </vt:lpstr>
      <vt:lpstr>      1. Нарисовать произвольную       систему сходящихся сил:                     3-4 силы в системе,                   масштаб 1см = 10кН,                   записать величину каждой     силы системы, в кН   </vt:lpstr>
      <vt:lpstr>2.Графическое исследование </vt:lpstr>
      <vt:lpstr>       из  произвольной точки отложить первый вектор силы;         от стрелки первой силы отложить вектор второй силы;          от стрелки второй силы отложить вектор третьей силы и т.д.; </vt:lpstr>
      <vt:lpstr>                         направить вектор     равнодействующей от начала первой силы к стрелке последней;                       сделать   вывод   о равновесии системы;                         определить величину равнодействующей. </vt:lpstr>
      <vt:lpstr> 3. Аналитическое исследование </vt:lpstr>
      <vt:lpstr>                                         для заданной системы сил    выбрать систему координат;                     показать углы наклона всех сил к оси «Х»; </vt:lpstr>
      <vt:lpstr>         определить сумму проекций сил на ось «Х» - ∑Fiх=   ;          определить сумму проекций сил на ось «Υ» - ∑FiΥ =  ; </vt:lpstr>
      <vt:lpstr>  определить величину равнодействующей  R = √(∑Fiх)2 + (∑FiΥ)2 =    сделать вывод о равновесии. </vt:lpstr>
      <vt:lpstr>           4. Сравнение результатов.                  Графическое                   исследование:    R = ----- кН                                  Аналитическое                 исследование:     R = ----- кН         </vt:lpstr>
      <vt:lpstr> 5.Вывод   о равновесии  системы;                                         о величине     равнодействующей;  о достоинствах и недостатках графического и аналитического способов.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дисциплине «Техническая механика» на тему «Определение равнодействующей плоской системы сходящихся сил».   </dc:title>
  <dc:creator>Оля</dc:creator>
  <cp:lastModifiedBy>Оля</cp:lastModifiedBy>
  <cp:revision>73</cp:revision>
  <dcterms:created xsi:type="dcterms:W3CDTF">2009-09-15T14:11:15Z</dcterms:created>
  <dcterms:modified xsi:type="dcterms:W3CDTF">2009-09-18T15:02:50Z</dcterms:modified>
</cp:coreProperties>
</file>