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CC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0" d="100"/>
          <a:sy n="40" d="100"/>
        </p:scale>
        <p:origin x="-330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CCDF1D-CD7B-458F-B1A7-3C37ABF889CF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09557-6FC4-4A6F-9473-3007D8C8F1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09557-6FC4-4A6F-9473-3007D8C8F1A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64307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ПРАКТИЧЕСКАЯ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№2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00306"/>
            <a:ext cx="6400800" cy="3138494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«Аналитическое</a:t>
            </a:r>
            <a:endParaRPr lang="ru-RU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определение опорных  </a:t>
            </a:r>
            <a:r>
              <a:rPr lang="ru-RU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реакций </a:t>
            </a:r>
            <a:r>
              <a:rPr lang="ru-RU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балок» 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 работы: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Определить реакции в опорах балок (консольной, на 2-х опорах, др.)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Теоретическое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обоснование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Ответь на вопросы и заработай 1 балл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справка 3">
            <a:hlinkClick r:id="" action="ppaction://noaction" highlightClick="1"/>
          </p:cNvPr>
          <p:cNvSpPr/>
          <p:nvPr/>
        </p:nvSpPr>
        <p:spPr>
          <a:xfrm>
            <a:off x="1071538" y="2357430"/>
            <a:ext cx="1042416" cy="1500198"/>
          </a:xfrm>
          <a:prstGeom prst="actionButtonHelp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Управляющая кнопка: справка 4">
            <a:hlinkClick r:id="" action="ppaction://noaction" highlightClick="1"/>
          </p:cNvPr>
          <p:cNvSpPr/>
          <p:nvPr/>
        </p:nvSpPr>
        <p:spPr>
          <a:xfrm>
            <a:off x="2000232" y="2786058"/>
            <a:ext cx="1042416" cy="1500198"/>
          </a:xfrm>
          <a:prstGeom prst="actionButtonHelp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правка 5">
            <a:hlinkClick r:id="" action="ppaction://noaction" highlightClick="1"/>
          </p:cNvPr>
          <p:cNvSpPr/>
          <p:nvPr/>
        </p:nvSpPr>
        <p:spPr>
          <a:xfrm>
            <a:off x="2928926" y="3429000"/>
            <a:ext cx="1042416" cy="1500198"/>
          </a:xfrm>
          <a:prstGeom prst="actionButtonHelp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справка 6">
            <a:hlinkClick r:id="" action="ppaction://noaction" highlightClick="1"/>
          </p:cNvPr>
          <p:cNvSpPr/>
          <p:nvPr/>
        </p:nvSpPr>
        <p:spPr>
          <a:xfrm>
            <a:off x="3857620" y="4000504"/>
            <a:ext cx="1042416" cy="1500198"/>
          </a:xfrm>
          <a:prstGeom prst="actionButtonHelp">
            <a:avLst/>
          </a:prstGeom>
          <a:solidFill>
            <a:srgbClr val="C86C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справка 7">
            <a:hlinkClick r:id="" action="ppaction://noaction" highlightClick="1"/>
          </p:cNvPr>
          <p:cNvSpPr/>
          <p:nvPr/>
        </p:nvSpPr>
        <p:spPr>
          <a:xfrm>
            <a:off x="4786314" y="4572008"/>
            <a:ext cx="1042416" cy="1500198"/>
          </a:xfrm>
          <a:prstGeom prst="actionButtonHel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33575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1.</a:t>
            </a:r>
            <a:r>
              <a:rPr lang="ru-RU" dirty="0" smtClean="0"/>
              <a:t> </a:t>
            </a: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Сколькими</a:t>
            </a:r>
            <a:r>
              <a:rPr lang="ru-RU" sz="4900" b="1" dirty="0" smtClean="0">
                <a:solidFill>
                  <a:srgbClr val="FF0000"/>
                </a:solidFill>
              </a:rPr>
              <a:t> </a:t>
            </a: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реакциями</a:t>
            </a:r>
            <a:r>
              <a:rPr lang="ru-RU" sz="4900" b="1" dirty="0" smtClean="0">
                <a:solidFill>
                  <a:srgbClr val="FF0000"/>
                </a:solidFill>
              </a:rPr>
              <a:t> </a:t>
            </a: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заменяют</a:t>
            </a:r>
            <a:b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тремя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б.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двумя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одной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214818"/>
            <a:ext cx="4040188" cy="571504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вариант</a:t>
            </a:r>
            <a:endParaRPr lang="ru-RU" sz="28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4857760"/>
            <a:ext cx="4040188" cy="1428760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шарнирно-подвижную      опору ?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4286256"/>
            <a:ext cx="4041775" cy="500066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вариант</a:t>
            </a:r>
            <a:endParaRPr lang="ru-RU" sz="28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4857760"/>
            <a:ext cx="4041775" cy="1428760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шарнирно-неподвижную опору?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Проекция силы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ось Х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42984"/>
            <a:ext cx="4040188" cy="2643206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28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r>
              <a:rPr lang="en-US" sz="5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endParaRPr lang="ru-RU" sz="58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i="1" dirty="0" smtClean="0">
              <a:solidFill>
                <a:srgbClr val="0070C0"/>
              </a:solidFill>
              <a:latin typeface="Viner Hand ITC"/>
              <a:cs typeface="Times New Roman" pitchFamily="18" charset="0"/>
            </a:endParaRPr>
          </a:p>
          <a:p>
            <a:pPr algn="ctr"/>
            <a:endParaRPr lang="ru-RU" sz="2800" i="1" dirty="0" smtClean="0">
              <a:solidFill>
                <a:srgbClr val="0070C0"/>
              </a:solidFill>
              <a:latin typeface="Viner Hand ITC"/>
              <a:cs typeface="Times New Roman" pitchFamily="18" charset="0"/>
            </a:endParaRPr>
          </a:p>
          <a:p>
            <a:pPr algn="ctr"/>
            <a:endParaRPr lang="ru-RU" sz="2800" i="1" dirty="0" smtClean="0">
              <a:solidFill>
                <a:srgbClr val="0070C0"/>
              </a:solidFill>
              <a:latin typeface="Viner Hand ITC"/>
              <a:cs typeface="Times New Roman" pitchFamily="18" charset="0"/>
            </a:endParaRPr>
          </a:p>
          <a:p>
            <a:pPr algn="ctr"/>
            <a:endParaRPr lang="ru-RU" sz="2800" i="1" dirty="0" smtClean="0">
              <a:solidFill>
                <a:srgbClr val="0070C0"/>
              </a:solidFill>
              <a:latin typeface="Viner Hand ITC"/>
              <a:cs typeface="Times New Roman" pitchFamily="18" charset="0"/>
            </a:endParaRPr>
          </a:p>
          <a:p>
            <a:pPr algn="ctr"/>
            <a:endParaRPr lang="ru-RU" sz="2800" i="1" dirty="0" smtClean="0">
              <a:solidFill>
                <a:srgbClr val="0070C0"/>
              </a:solidFill>
              <a:latin typeface="Viner Hand ITC"/>
              <a:cs typeface="Times New Roman" pitchFamily="18" charset="0"/>
            </a:endParaRPr>
          </a:p>
          <a:p>
            <a:pPr algn="ctr"/>
            <a:r>
              <a:rPr lang="en-US" sz="4400" i="1" dirty="0" smtClean="0">
                <a:solidFill>
                  <a:srgbClr val="0070C0"/>
                </a:solidFill>
                <a:latin typeface="Viner Hand ITC"/>
                <a:cs typeface="Times New Roman" pitchFamily="18" charset="0"/>
              </a:rPr>
              <a:t>a</a:t>
            </a:r>
            <a:endParaRPr lang="ru-RU" sz="44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/>
          </a:p>
          <a:p>
            <a:pPr algn="ctr"/>
            <a:endParaRPr lang="ru-RU" sz="28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429000"/>
            <a:ext cx="3543296" cy="278608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Х</a:t>
            </a:r>
          </a:p>
          <a:p>
            <a:endParaRPr lang="ru-RU" dirty="0" smtClean="0"/>
          </a:p>
          <a:p>
            <a:r>
              <a:rPr lang="ru-RU" dirty="0" smtClean="0"/>
              <a:t>1.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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solidFill>
                  <a:srgbClr val="0070C0"/>
                </a:solidFill>
                <a:latin typeface="Viner Hand ITC"/>
                <a:cs typeface="Times New Roman" pitchFamily="18" charset="0"/>
              </a:rPr>
              <a:t>a</a:t>
            </a:r>
            <a:endParaRPr lang="ru-RU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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i="1" dirty="0" err="1" smtClean="0">
                <a:solidFill>
                  <a:srgbClr val="0070C0"/>
                </a:solidFill>
                <a:latin typeface="Viner Hand ITC"/>
                <a:cs typeface="Times New Roman" pitchFamily="18" charset="0"/>
              </a:rPr>
              <a:t>a</a:t>
            </a:r>
            <a:endParaRPr lang="ru-RU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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Sin</a:t>
            </a:r>
            <a:r>
              <a:rPr lang="en-US" i="1" dirty="0" err="1" smtClean="0">
                <a:solidFill>
                  <a:srgbClr val="0070C0"/>
                </a:solidFill>
                <a:latin typeface="Viner Hand ITC"/>
                <a:cs typeface="Times New Roman" pitchFamily="18" charset="0"/>
              </a:rPr>
              <a:t>a</a:t>
            </a:r>
            <a:endParaRPr lang="ru-RU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 вариант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2428868"/>
            <a:ext cx="4041775" cy="1500198"/>
          </a:xfrm>
        </p:spPr>
        <p:txBody>
          <a:bodyPr>
            <a:noAutofit/>
          </a:bodyPr>
          <a:lstStyle/>
          <a:p>
            <a:pPr algn="ctr"/>
            <a:r>
              <a:rPr lang="en-US" sz="2800" i="1" dirty="0" smtClean="0">
                <a:solidFill>
                  <a:srgbClr val="0070C0"/>
                </a:solidFill>
                <a:latin typeface="Viner Hand ITC"/>
                <a:cs typeface="Times New Roman" pitchFamily="18" charset="0"/>
              </a:rPr>
              <a:t>a</a:t>
            </a:r>
            <a:endParaRPr lang="ru-RU" sz="28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00628" y="3929066"/>
            <a:ext cx="3686172" cy="250033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</a:t>
            </a:r>
          </a:p>
          <a:p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9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F</a:t>
            </a:r>
            <a:r>
              <a:rPr lang="en-US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 Sin </a:t>
            </a:r>
            <a:r>
              <a:rPr lang="en-US" sz="2900" i="1" dirty="0" smtClean="0">
                <a:solidFill>
                  <a:srgbClr val="0070C0"/>
                </a:solidFill>
                <a:latin typeface="Viner Hand ITC"/>
                <a:cs typeface="Times New Roman" pitchFamily="18" charset="0"/>
              </a:rPr>
              <a:t>a</a:t>
            </a:r>
            <a:endParaRPr lang="ru-RU" sz="29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9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ru-RU" sz="29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F</a:t>
            </a:r>
            <a:r>
              <a:rPr lang="en-US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</a:t>
            </a:r>
            <a:r>
              <a:rPr lang="en-US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Cos</a:t>
            </a:r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900" i="1" dirty="0" smtClean="0">
                <a:solidFill>
                  <a:srgbClr val="0070C0"/>
                </a:solidFill>
                <a:latin typeface="Viner Hand ITC"/>
                <a:cs typeface="Times New Roman" pitchFamily="18" charset="0"/>
              </a:rPr>
              <a:t>a</a:t>
            </a:r>
            <a:endParaRPr lang="ru-RU" sz="29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9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9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</a:t>
            </a:r>
            <a:r>
              <a:rPr lang="en-US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Cos </a:t>
            </a:r>
            <a:r>
              <a:rPr lang="en-US" sz="2900" i="1" dirty="0" smtClean="0">
                <a:solidFill>
                  <a:srgbClr val="0070C0"/>
                </a:solidFill>
                <a:latin typeface="Viner Hand ITC"/>
                <a:cs typeface="Times New Roman" pitchFamily="18" charset="0"/>
              </a:rPr>
              <a:t>a</a:t>
            </a:r>
            <a:endParaRPr lang="ru-RU" sz="29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 вариант</a:t>
            </a:r>
            <a:endParaRPr lang="ru-RU" sz="2900" b="1" dirty="0">
              <a:solidFill>
                <a:srgbClr val="00B05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1571604" y="3357562"/>
            <a:ext cx="1928826" cy="158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V="1">
            <a:off x="1678761" y="2178835"/>
            <a:ext cx="1500198" cy="85725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715008" y="3857628"/>
            <a:ext cx="1928826" cy="1588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5500694" y="2500306"/>
            <a:ext cx="1785950" cy="107157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Дуга 25"/>
          <p:cNvSpPr/>
          <p:nvPr/>
        </p:nvSpPr>
        <p:spPr>
          <a:xfrm>
            <a:off x="1928794" y="3357562"/>
            <a:ext cx="914400" cy="628648"/>
          </a:xfrm>
          <a:prstGeom prst="arc">
            <a:avLst>
              <a:gd name="adj1" fmla="val 15394146"/>
              <a:gd name="adj2" fmla="val 1546950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20105919">
            <a:off x="2003992" y="2833371"/>
            <a:ext cx="681174" cy="507587"/>
          </a:xfrm>
          <a:prstGeom prst="arc">
            <a:avLst>
              <a:gd name="adj1" fmla="val 8778608"/>
              <a:gd name="adj2" fmla="val 198899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5117120" flipH="1">
            <a:off x="6324543" y="2959074"/>
            <a:ext cx="905843" cy="910533"/>
          </a:xfrm>
          <a:prstGeom prst="arc">
            <a:avLst>
              <a:gd name="adj1" fmla="val 11492128"/>
              <a:gd name="adj2" fmla="val 31972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Чему равен момент пары?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вариант                                        2 вариант</a:t>
            </a:r>
            <a:endParaRPr lang="ru-RU" sz="31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465259"/>
          </a:xfrm>
        </p:spPr>
        <p:txBody>
          <a:bodyPr/>
          <a:lstStyle/>
          <a:p>
            <a:r>
              <a:rPr lang="ru-RU" dirty="0" smtClean="0"/>
              <a:t>          11кн</a:t>
            </a:r>
          </a:p>
          <a:p>
            <a:r>
              <a:rPr lang="ru-RU" dirty="0" smtClean="0"/>
              <a:t>                    2м           </a:t>
            </a:r>
          </a:p>
          <a:p>
            <a:r>
              <a:rPr lang="ru-RU" dirty="0" smtClean="0"/>
              <a:t>                                 11кн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714752"/>
            <a:ext cx="4040188" cy="2411410"/>
          </a:xfrm>
        </p:spPr>
        <p:txBody>
          <a:bodyPr/>
          <a:lstStyle/>
          <a:p>
            <a:endParaRPr lang="ru-RU" dirty="0" smtClean="0"/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– 44 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кн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– 22 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кн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   22 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кн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465259"/>
          </a:xfrm>
        </p:spPr>
        <p:txBody>
          <a:bodyPr/>
          <a:lstStyle/>
          <a:p>
            <a:r>
              <a:rPr lang="ru-RU" dirty="0" smtClean="0"/>
              <a:t>              6кн</a:t>
            </a:r>
          </a:p>
          <a:p>
            <a:r>
              <a:rPr lang="ru-RU" dirty="0" smtClean="0"/>
              <a:t>                         1м </a:t>
            </a:r>
          </a:p>
          <a:p>
            <a:r>
              <a:rPr lang="ru-RU" dirty="0" smtClean="0"/>
              <a:t>                                            6кн    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86314" y="3643314"/>
            <a:ext cx="3900486" cy="2482848"/>
          </a:xfrm>
        </p:spPr>
        <p:txBody>
          <a:bodyPr/>
          <a:lstStyle/>
          <a:p>
            <a:endParaRPr lang="ru-RU" dirty="0" smtClean="0"/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    6 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кн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 - 12 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кн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 - 6 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кн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</a:t>
            </a:r>
          </a:p>
        </p:txBody>
      </p:sp>
      <p:cxnSp>
        <p:nvCxnSpPr>
          <p:cNvPr id="8" name="Соединительная линия уступом 7"/>
          <p:cNvCxnSpPr/>
          <p:nvPr/>
        </p:nvCxnSpPr>
        <p:spPr>
          <a:xfrm>
            <a:off x="1857356" y="1857364"/>
            <a:ext cx="914400" cy="914400"/>
          </a:xfrm>
          <a:prstGeom prst="bentConnector3">
            <a:avLst/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Соединительная линия уступом 9"/>
          <p:cNvCxnSpPr/>
          <p:nvPr/>
        </p:nvCxnSpPr>
        <p:spPr>
          <a:xfrm>
            <a:off x="5786446" y="2071678"/>
            <a:ext cx="2143140" cy="428628"/>
          </a:xfrm>
          <a:prstGeom prst="bentConnector3">
            <a:avLst>
              <a:gd name="adj1" fmla="val 47969"/>
            </a:avLst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278608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4.Какая из форм условий равновесия применяется для определения реакций?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∑М</a:t>
            </a:r>
            <a:r>
              <a:rPr lang="en-US" sz="24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lang="ru-RU" sz="1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=0      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∑М</a:t>
            </a:r>
            <a:r>
              <a:rPr lang="en-US" sz="24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=0      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∑М</a:t>
            </a:r>
            <a:r>
              <a:rPr lang="en-US" sz="24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lang="ru-RU" sz="1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=0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∑М</a:t>
            </a:r>
            <a:r>
              <a:rPr lang="en-US" sz="28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lang="ru-RU" sz="1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=0            ∑М</a:t>
            </a:r>
            <a:r>
              <a:rPr lang="en-US" sz="24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lang="ru-RU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=0           ∑</a:t>
            </a:r>
            <a:r>
              <a:rPr lang="en-US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=0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∑М</a:t>
            </a:r>
            <a:r>
              <a:rPr lang="en-US" sz="24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=0              ∑</a:t>
            </a:r>
            <a:r>
              <a:rPr lang="en-US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lang="ru-RU" sz="24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=0            ∑</a:t>
            </a:r>
            <a:r>
              <a:rPr lang="en-US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iy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=0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357694"/>
            <a:ext cx="4040188" cy="857255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Вариант 1</a:t>
            </a:r>
            <a:endParaRPr lang="ru-RU" sz="28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5357825"/>
            <a:ext cx="4040188" cy="768337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Консольной балки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4357694"/>
            <a:ext cx="4041775" cy="857255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Вариант 2</a:t>
            </a:r>
            <a:endParaRPr lang="ru-RU" sz="28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5286387"/>
            <a:ext cx="4041775" cy="839775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Балки на двух опорах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7143800" cy="271462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</a:rPr>
              <a:t>5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Составить  выражение ∑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МiА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=О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Rа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Rв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928934"/>
            <a:ext cx="4497388" cy="1071570"/>
          </a:xfrm>
        </p:spPr>
        <p:txBody>
          <a:bodyPr/>
          <a:lstStyle/>
          <a:p>
            <a:r>
              <a:rPr lang="ru-RU" dirty="0" smtClean="0"/>
              <a:t>                         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4286256"/>
            <a:ext cx="4040188" cy="183990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         а              2а            а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F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29190" y="2174875"/>
            <a:ext cx="3786214" cy="395128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۰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а-Rв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۰2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а+F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= 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-F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۰3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а+М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Rв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۰2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 =О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۰3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а+М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Rв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۰2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 = 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F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۰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а+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Rа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۰2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а+М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142976" y="3357562"/>
            <a:ext cx="300039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оединительная линия уступом 11"/>
          <p:cNvCxnSpPr/>
          <p:nvPr/>
        </p:nvCxnSpPr>
        <p:spPr>
          <a:xfrm flipV="1">
            <a:off x="357158" y="2428868"/>
            <a:ext cx="1785950" cy="1714512"/>
          </a:xfrm>
          <a:prstGeom prst="bentConnector3">
            <a:avLst>
              <a:gd name="adj1" fmla="val 44611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 flipH="1" flipV="1">
            <a:off x="1607323" y="3036091"/>
            <a:ext cx="642942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 flipH="1" flipV="1">
            <a:off x="2785256" y="3000372"/>
            <a:ext cx="71517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 flipH="1" flipV="1">
            <a:off x="3714744" y="3786190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 flipH="1" flipV="1">
            <a:off x="1000100" y="4643446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1608117" y="4607727"/>
            <a:ext cx="49927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2893207" y="4679165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4000496" y="471488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1214414" y="4714884"/>
            <a:ext cx="64294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1857356" y="4714884"/>
            <a:ext cx="12858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3143240" y="4714884"/>
            <a:ext cx="100013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1840</TotalTime>
  <Words>219</Words>
  <PresentationFormat>Экран (4:3)</PresentationFormat>
  <Paragraphs>71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ПРАКТИЧЕСКАЯ РАБОТА №2</vt:lpstr>
      <vt:lpstr>Цель работы:</vt:lpstr>
      <vt:lpstr>Теоретическое обоснование</vt:lpstr>
      <vt:lpstr>1. Сколькими реакциями заменяют а. тремя б. двумя в. одной</vt:lpstr>
      <vt:lpstr>2. Проекция силы F на ось Х                                                         F</vt:lpstr>
      <vt:lpstr>3. Чему равен момент пары? 1 вариант                                        2 вариант</vt:lpstr>
      <vt:lpstr>   4.Какая из форм условий равновесия применяется для определения реакций?  а)  ∑МiА =0       б) ∑МiА=0       в)  ∑МiА =0   ∑МiВ =0            ∑МiВ =0           ∑Fiх=0    ∑МiС=0              ∑Fiх =0            ∑Fiy =0     </vt:lpstr>
      <vt:lpstr>5. Составить  выражение ∑МiА =О         Rа         Rв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ПРАКТИЧЕСКАЯ РАБОТА №2</dc:title>
  <cp:lastModifiedBy>Ольга</cp:lastModifiedBy>
  <cp:revision>50</cp:revision>
  <dcterms:modified xsi:type="dcterms:W3CDTF">2019-10-10T17:55:35Z</dcterms:modified>
</cp:coreProperties>
</file>