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D530-F5FE-4BB9-95E7-40946BA09FB7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0D6E1-CEAA-4422-A12A-B1A526D25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D530-F5FE-4BB9-95E7-40946BA09FB7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0D6E1-CEAA-4422-A12A-B1A526D25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D530-F5FE-4BB9-95E7-40946BA09FB7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0D6E1-CEAA-4422-A12A-B1A526D25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D530-F5FE-4BB9-95E7-40946BA09FB7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0D6E1-CEAA-4422-A12A-B1A526D25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D530-F5FE-4BB9-95E7-40946BA09FB7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0D6E1-CEAA-4422-A12A-B1A526D25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D530-F5FE-4BB9-95E7-40946BA09FB7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0D6E1-CEAA-4422-A12A-B1A526D25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D530-F5FE-4BB9-95E7-40946BA09FB7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0D6E1-CEAA-4422-A12A-B1A526D25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D530-F5FE-4BB9-95E7-40946BA09FB7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0D6E1-CEAA-4422-A12A-B1A526D25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D530-F5FE-4BB9-95E7-40946BA09FB7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0D6E1-CEAA-4422-A12A-B1A526D25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D530-F5FE-4BB9-95E7-40946BA09FB7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0D6E1-CEAA-4422-A12A-B1A526D25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D530-F5FE-4BB9-95E7-40946BA09FB7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0D6E1-CEAA-4422-A12A-B1A526D25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6D530-F5FE-4BB9-95E7-40946BA09FB7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0D6E1-CEAA-4422-A12A-B1A526D250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png"/><Relationship Id="rId9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10" Type="http://schemas.openxmlformats.org/officeDocument/2006/relationships/image" Target="../media/image57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6)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107157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Муниципальное дошкольное образовательное учреждение «Детский сад </a:t>
            </a:r>
            <a:r>
              <a:rPr lang="ru-RU" sz="14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общеразвивающего</a:t>
            </a:r>
            <a:r>
              <a:rPr lang="ru-RU" sz="1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вида № 19» исполнительного комитета Нижнекамского муниципального района Республики Татарстан</a:t>
            </a: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785926"/>
            <a:ext cx="7286676" cy="3857652"/>
          </a:xfrm>
        </p:spPr>
        <p:txBody>
          <a:bodyPr>
            <a:normAutofit/>
          </a:bodyPr>
          <a:lstStyle/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Тематическое обучающая презентация. На всероссийский конкурс «Весенняя азбука»</a:t>
            </a: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Тема:«Вот и кончились метели» 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Составила: Давлетова Чулпан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Гамировна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, воспитатель, первая квалификационная категория.</a:t>
            </a:r>
          </a:p>
          <a:p>
            <a:pPr algn="l"/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67d35_22807c70_XL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Весенние месяцы. Март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Апрель. Май.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357298"/>
            <a:ext cx="364333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 весны весёлый старт –</a:t>
            </a:r>
          </a:p>
          <a:p>
            <a:pPr>
              <a:buNone/>
            </a:pPr>
            <a:r>
              <a:rPr lang="ru-RU" sz="2400" dirty="0" smtClean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пороге стоит Март.</a:t>
            </a:r>
          </a:p>
          <a:p>
            <a:pPr>
              <a:buNone/>
            </a:pPr>
            <a:r>
              <a:rPr lang="ru-RU" sz="2400" dirty="0" smtClean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Весело звенит капель –</a:t>
            </a:r>
          </a:p>
          <a:p>
            <a:pPr>
              <a:buNone/>
            </a:pPr>
            <a:r>
              <a:rPr lang="ru-RU" sz="2400" dirty="0" smtClean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нам уже спешит Апрель.</a:t>
            </a:r>
          </a:p>
          <a:p>
            <a:pPr>
              <a:buNone/>
            </a:pPr>
            <a:r>
              <a:rPr lang="ru-RU" sz="2400" dirty="0" smtClean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Май их быстро догоняет,</a:t>
            </a:r>
          </a:p>
          <a:p>
            <a:pPr>
              <a:buNone/>
            </a:pPr>
            <a:r>
              <a:rPr lang="ru-RU" sz="2400" dirty="0" smtClean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Всех цветами он встречает.</a:t>
            </a:r>
          </a:p>
          <a:p>
            <a:pPr>
              <a:buNone/>
            </a:pPr>
            <a:r>
              <a:rPr lang="ru-RU" sz="2400" dirty="0" smtClean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Света, радости полны</a:t>
            </a:r>
          </a:p>
          <a:p>
            <a:pPr>
              <a:buNone/>
            </a:pPr>
            <a:r>
              <a:rPr lang="ru-RU" sz="2400" dirty="0" smtClean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 три месяца весны.</a:t>
            </a:r>
          </a:p>
          <a:p>
            <a:endParaRPr lang="ru-RU" sz="2400" dirty="0">
              <a:ln w="18415" cmpd="sng">
                <a:solidFill>
                  <a:schemeClr val="bg1">
                    <a:lumMod val="9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0478533_kartinka_ves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Весенние задания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64692475_slgg_201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571503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Послушай .Вставь нужные картинки.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857232"/>
            <a:ext cx="8572560" cy="5429288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Наступает что?</a:t>
            </a:r>
          </a:p>
          <a:p>
            <a:pPr algn="l"/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каждым днём светит ярче что?</a:t>
            </a:r>
          </a:p>
          <a:p>
            <a:pPr algn="l"/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ачинает быстро тает что?                    И что?</a:t>
            </a:r>
          </a:p>
          <a:p>
            <a:pPr algn="l"/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Самые первые цветы?</a:t>
            </a:r>
          </a:p>
          <a:p>
            <a:pPr algn="l"/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деревьях появляются что?                          </a:t>
            </a:r>
          </a:p>
          <a:p>
            <a:pPr algn="l"/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тёплых стран  возвратились кто?                   Что они делают?</a:t>
            </a:r>
          </a:p>
          <a:p>
            <a:pPr algn="l"/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просыпается из зимний спячки?</a:t>
            </a:r>
          </a:p>
          <a:p>
            <a:pPr algn="l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0VPzVdeUsQ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8529" y="3071810"/>
            <a:ext cx="926238" cy="1285884"/>
          </a:xfrm>
          <a:prstGeom prst="rect">
            <a:avLst/>
          </a:prstGeom>
        </p:spPr>
      </p:pic>
      <p:pic>
        <p:nvPicPr>
          <p:cNvPr id="7" name="Рисунок 6" descr="sun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7094" y="1785926"/>
            <a:ext cx="1366906" cy="1257222"/>
          </a:xfrm>
          <a:prstGeom prst="rect">
            <a:avLst/>
          </a:prstGeom>
        </p:spPr>
      </p:pic>
      <p:pic>
        <p:nvPicPr>
          <p:cNvPr id="8" name="Рисунок 7" descr="7342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3835" y="5638130"/>
            <a:ext cx="1500166" cy="843426"/>
          </a:xfrm>
          <a:prstGeom prst="rect">
            <a:avLst/>
          </a:prstGeom>
        </p:spPr>
      </p:pic>
      <p:pic>
        <p:nvPicPr>
          <p:cNvPr id="9" name="Рисунок 8" descr="1034e539e14aa18210ba4eaa51d60a8e_large.jpe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739" y="142852"/>
            <a:ext cx="1143008" cy="1000132"/>
          </a:xfrm>
          <a:prstGeom prst="rect">
            <a:avLst/>
          </a:prstGeom>
        </p:spPr>
      </p:pic>
      <p:pic>
        <p:nvPicPr>
          <p:cNvPr id="10" name="Рисунок 9" descr="84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950" y="1785926"/>
            <a:ext cx="1214446" cy="1214446"/>
          </a:xfrm>
          <a:prstGeom prst="rect">
            <a:avLst/>
          </a:prstGeom>
        </p:spPr>
      </p:pic>
      <p:pic>
        <p:nvPicPr>
          <p:cNvPr id="13" name="Рисунок 12" descr="скачанные файлы (1)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8" y="5286388"/>
            <a:ext cx="1619253" cy="1301879"/>
          </a:xfrm>
          <a:prstGeom prst="rect">
            <a:avLst/>
          </a:prstGeom>
        </p:spPr>
      </p:pic>
      <p:pic>
        <p:nvPicPr>
          <p:cNvPr id="14" name="Рисунок 13" descr="2064_600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3834" y="4286256"/>
            <a:ext cx="1398965" cy="1357322"/>
          </a:xfrm>
          <a:prstGeom prst="rect">
            <a:avLst/>
          </a:prstGeom>
        </p:spPr>
      </p:pic>
      <p:pic>
        <p:nvPicPr>
          <p:cNvPr id="15" name="Рисунок 14" descr="gnezdo-1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4810" y="5572140"/>
            <a:ext cx="1285884" cy="1000108"/>
          </a:xfrm>
          <a:prstGeom prst="rect">
            <a:avLst/>
          </a:prstGeom>
        </p:spPr>
      </p:pic>
      <p:pic>
        <p:nvPicPr>
          <p:cNvPr id="16" name="Рисунок 15" descr="post-2042734-1312311080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422" y="5297498"/>
            <a:ext cx="1618778" cy="1560502"/>
          </a:xfrm>
          <a:prstGeom prst="rect">
            <a:avLst/>
          </a:prstGeo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07 -0.11505 L -0.63107 -0.40903 " pathEditMode="relative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64 -0.0831 L -0.48038 -0.10416 " pathEditMode="relative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778E-17 4.07407E-6 L -0.47257 0.24166 " pathEditMode="relative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12 -0.02662 L -0.28403 -0.5201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00" y="-2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77 -0.00625 L -0.39548 0.088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00" y="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7.40741E-7 L -0.26076 -0.3342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0" y="-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58 -0.00347 L -0.43594 -0.0872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00" y="-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16 -0.07037 L 0.26806 -0.2384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0" y="-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063 -0.11319 L 0.14584 -0.15509 " pathEditMode="relative" ptsTypes="AA"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_4a35f_a50c7ff1_ori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Приметы весны.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715436" cy="5929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Идёт снег.                                     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Опадают листья                                                                                             </a:t>
            </a: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Солнце греет мало </a:t>
            </a: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Тает  лёд и сосульки.                           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Прилетают  птицы </a:t>
            </a: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Бегут ручьи.      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Появились первые цветы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034e539e14aa18210ba4eaa51d60a8e_large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071546"/>
            <a:ext cx="1619229" cy="1214422"/>
          </a:xfrm>
          <a:prstGeom prst="rect">
            <a:avLst/>
          </a:prstGeom>
        </p:spPr>
      </p:pic>
      <p:pic>
        <p:nvPicPr>
          <p:cNvPr id="6" name="Рисунок 5" descr="1330679659_0_5b0e1_55497eec_xl.jpe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928934"/>
            <a:ext cx="1857388" cy="1393040"/>
          </a:xfrm>
          <a:prstGeom prst="rect">
            <a:avLst/>
          </a:prstGeom>
        </p:spPr>
      </p:pic>
      <p:pic>
        <p:nvPicPr>
          <p:cNvPr id="7" name="Рисунок 6" descr="102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5072074"/>
            <a:ext cx="2317766" cy="1303744"/>
          </a:xfrm>
          <a:prstGeom prst="rect">
            <a:avLst/>
          </a:prstGeom>
        </p:spPr>
      </p:pic>
      <p:pic>
        <p:nvPicPr>
          <p:cNvPr id="8" name="Рисунок 7" descr="f20bc695d5b334bdee81905e247d0677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785794"/>
            <a:ext cx="1928826" cy="1446620"/>
          </a:xfrm>
          <a:prstGeom prst="rect">
            <a:avLst/>
          </a:prstGeom>
        </p:spPr>
      </p:pic>
      <p:pic>
        <p:nvPicPr>
          <p:cNvPr id="9" name="Рисунок 8" descr="2064_600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2357430"/>
            <a:ext cx="2571748" cy="1705926"/>
          </a:xfrm>
          <a:prstGeom prst="rect">
            <a:avLst/>
          </a:prstGeom>
        </p:spPr>
      </p:pic>
      <p:pic>
        <p:nvPicPr>
          <p:cNvPr id="10" name="Рисунок 9" descr="3623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066" y="4357694"/>
            <a:ext cx="2714644" cy="2035983"/>
          </a:xfrm>
          <a:prstGeom prst="rect">
            <a:avLst/>
          </a:prstGeom>
        </p:spPr>
      </p:pic>
      <p:pic>
        <p:nvPicPr>
          <p:cNvPr id="11" name="Picture 10" descr="C:\Users\Loco\AppData\Local\Microsoft\Windows\Temporary Internet Files\Content.IE5\1VKVBZGZ\MC900432587[1]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143768" y="1500174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8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_4a35d_cd16b209_ori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 лишнюю картинку.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gnezdo-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158" y="857232"/>
            <a:ext cx="2357454" cy="2500330"/>
          </a:xfrm>
        </p:spPr>
      </p:pic>
      <p:pic>
        <p:nvPicPr>
          <p:cNvPr id="5" name="Рисунок 4" descr="2626883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802" y="857232"/>
            <a:ext cx="2428892" cy="2580698"/>
          </a:xfrm>
          <a:prstGeom prst="rect">
            <a:avLst/>
          </a:prstGeom>
        </p:spPr>
      </p:pic>
      <p:pic>
        <p:nvPicPr>
          <p:cNvPr id="6" name="Рисунок 5" descr="3959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9322" y="857232"/>
            <a:ext cx="2743200" cy="2643206"/>
          </a:xfrm>
          <a:prstGeom prst="rect">
            <a:avLst/>
          </a:prstGeom>
        </p:spPr>
      </p:pic>
      <p:pic>
        <p:nvPicPr>
          <p:cNvPr id="7" name="Рисунок 6" descr="oM_VpTjQaL8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3714752"/>
            <a:ext cx="2928958" cy="2500330"/>
          </a:xfrm>
          <a:prstGeom prst="rect">
            <a:avLst/>
          </a:prstGeom>
        </p:spPr>
      </p:pic>
      <p:pic>
        <p:nvPicPr>
          <p:cNvPr id="8" name="Рисунок 7" descr="92139882_19926otkrytkibelki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3786190"/>
            <a:ext cx="3214710" cy="24110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61352a1cc354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0006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Чьи следы?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zayaz-belyak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844" y="857232"/>
            <a:ext cx="2076167" cy="2143140"/>
          </a:xfrm>
        </p:spPr>
      </p:pic>
      <p:pic>
        <p:nvPicPr>
          <p:cNvPr id="5" name="Рисунок 4" descr="ohota_na_zayc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3357562"/>
            <a:ext cx="2285995" cy="2428876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belka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60" y="1071546"/>
            <a:ext cx="1571636" cy="1951105"/>
          </a:xfrm>
          <a:prstGeom prst="rect">
            <a:avLst/>
          </a:prstGeom>
        </p:spPr>
      </p:pic>
      <p:pic>
        <p:nvPicPr>
          <p:cNvPr id="7" name="Рисунок 6" descr="729px-MattiParkkonen_Orava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422" y="3286124"/>
            <a:ext cx="2221962" cy="2928958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Medved1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48058">
            <a:off x="4299356" y="1617854"/>
            <a:ext cx="2107284" cy="63996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9" name="Рисунок 8" descr="post-2042734-1312311080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3071810"/>
            <a:ext cx="2285730" cy="300039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volk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0" y="1071546"/>
            <a:ext cx="1428760" cy="1682040"/>
          </a:xfrm>
          <a:prstGeom prst="rect">
            <a:avLst/>
          </a:prstGeom>
        </p:spPr>
      </p:pic>
      <p:pic>
        <p:nvPicPr>
          <p:cNvPr id="11" name="Рисунок 10" descr="photo_volkov_05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1057" y="3357562"/>
            <a:ext cx="2297222" cy="2928957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229600" cy="141763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Весна идёт! Весне дорога!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264692469_slgg_200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Весной солнце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светит ярче, греет теплее.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Love_vesna-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23928" y="1417638"/>
            <a:ext cx="4005534" cy="3224400"/>
          </a:xfrm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c2dc6_a99d4284_ori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 реках лёд становится хрупким и трескается. Появляются большие льдины. Начинается ледоход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/>
          </a:p>
        </p:txBody>
      </p:sp>
      <p:pic>
        <p:nvPicPr>
          <p:cNvPr id="4" name="Содержимое 3" descr="1313427846_-(www.votrube.ru)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635896" y="1392486"/>
            <a:ext cx="4292984" cy="2692896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c2dc6_a99d4284_ori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928693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Реки переполняются водой и выходят из берегов — наступает половодье.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714488"/>
            <a:ext cx="6629424" cy="39243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0_aedb4_2390a884_orig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492643"/>
            <a:ext cx="4428639" cy="261500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4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e116dcd446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1"/>
            <a:ext cx="8286808" cy="1857387"/>
          </a:xfrm>
        </p:spPr>
        <p:txBody>
          <a:bodyPr>
            <a:normAutofit/>
          </a:bodyPr>
          <a:lstStyle/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Весне радуется все живое на Земле. Лес пробуждается, наполняется звуками, движением. На северных склонах еще лежат сугробы мокрого снега, а южные уже дымятся, подсыхая.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Растения начинают тянуться вверх, стараясь получить как можно больше солнечного света. Корни растений всасывают из теплой почвы влагу, растворяющую накопленные в стволах питательные вещества. Стебли растений передают питание почкам, которые вскоре станут листьями и цветами.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Еще одно заметное 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изменение в природе весной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— на кустах и деревьях распускаются почки. Начинают зеленеть листья вербы, ольхи, осины, клена, березы. На опушках появляется первая травка.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Зацветают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подснежники.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143116"/>
            <a:ext cx="8215370" cy="4214842"/>
          </a:xfrm>
        </p:spPr>
        <p:txBody>
          <a:bodyPr/>
          <a:lstStyle/>
          <a:p>
            <a:pPr algn="l"/>
            <a:endParaRPr lang="ru-RU" dirty="0"/>
          </a:p>
        </p:txBody>
      </p:sp>
      <p:pic>
        <p:nvPicPr>
          <p:cNvPr id="4" name="Рисунок 3" descr="vesna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143116"/>
            <a:ext cx="4214842" cy="421484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97905670_71405732_1298982083_springflowers_02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2143116"/>
            <a:ext cx="4230686" cy="4429156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c2dc6_a99d4284_ori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401080" cy="64294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Весной прилетают птицы. Они вьют гнезда и выводят птенцов.</a:t>
            </a:r>
            <a:endParaRPr lang="ru-RU" sz="1600" b="1" dirty="0"/>
          </a:p>
        </p:txBody>
      </p:sp>
      <p:pic>
        <p:nvPicPr>
          <p:cNvPr id="4" name="Содержимое 3" descr="-2-638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785794"/>
            <a:ext cx="4000528" cy="3714776"/>
          </a:xfrm>
          <a:ln>
            <a:solidFill>
              <a:schemeClr val="tx2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-3-63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642918"/>
            <a:ext cx="4465446" cy="3781436"/>
          </a:xfrm>
          <a:prstGeom prst="rect">
            <a:avLst/>
          </a:prstGeom>
          <a:ln w="12700"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-10-63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422" y="3357562"/>
            <a:ext cx="4357718" cy="3286124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e55ce530516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572560" cy="1571636"/>
          </a:xfrm>
        </p:spPr>
        <p:txBody>
          <a:bodyPr>
            <a:noAutofit/>
          </a:bodyPr>
          <a:lstStyle/>
          <a:p>
            <a:pPr algn="l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 приходом весны появляется много корма и для зверей, поэтому весной у них рождаются детеныши. Ранней весной рождаются зайчата, бельчата, волчата, лисята и многие другие зверята.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Сразу же после рождения зайчата начинают играть, бегать и учиться прятаться от врагов. Они даже не замечают, как остаются без надзора. У зайчихи такое жирное и питательное молоко, что, накормив детенышей, она может покинуть их на два-три дня. Уже через две недели после рождения зайчата становятся полностью самостоятельными. Они сами ищут себе пищу — ветки, кору кустарников, траву, побеги молодых деревьев.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785926"/>
            <a:ext cx="8643998" cy="4572032"/>
          </a:xfrm>
        </p:spPr>
        <p:txBody>
          <a:bodyPr/>
          <a:lstStyle/>
          <a:p>
            <a:pPr algn="l"/>
            <a:endParaRPr lang="ru-RU" dirty="0"/>
          </a:p>
        </p:txBody>
      </p:sp>
      <p:pic>
        <p:nvPicPr>
          <p:cNvPr id="4" name="Рисунок 3" descr="zajac_5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59" y="2444574"/>
            <a:ext cx="2629526" cy="1968851"/>
          </a:xfrm>
          <a:prstGeom prst="rect">
            <a:avLst/>
          </a:prstGeom>
        </p:spPr>
      </p:pic>
      <p:pic>
        <p:nvPicPr>
          <p:cNvPr id="5" name="Рисунок 4" descr="y5EUlrNnKZY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6057" y="4648717"/>
            <a:ext cx="1639654" cy="1933055"/>
          </a:xfrm>
          <a:prstGeom prst="rect">
            <a:avLst/>
          </a:prstGeom>
        </p:spPr>
      </p:pic>
      <p:pic>
        <p:nvPicPr>
          <p:cNvPr id="6" name="Рисунок 5" descr="96_main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2278314"/>
            <a:ext cx="1591016" cy="1301239"/>
          </a:xfrm>
          <a:prstGeom prst="rect">
            <a:avLst/>
          </a:prstGeom>
        </p:spPr>
      </p:pic>
      <p:pic>
        <p:nvPicPr>
          <p:cNvPr id="7" name="Рисунок 6" descr="1381701997_12971352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942" y="4847503"/>
            <a:ext cx="2525410" cy="1752003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4a35f_a50c7ff1_ori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1"/>
            <a:ext cx="8643998" cy="857256"/>
          </a:xfrm>
        </p:spPr>
        <p:txBody>
          <a:bodyPr>
            <a:normAutofit/>
          </a:bodyPr>
          <a:lstStyle/>
          <a:p>
            <a:pPr algn="l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После зимней спячки появляются медведи, ежи, барсуки. Вместе с ними выходят и их детеныши. Матери продолжают кормить их молоком, но вскоре зверята приучаются самостоятельно отыскивать насекомых, прошлогодние ягоды, луковицы растений и молодую траву.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214422"/>
            <a:ext cx="8286808" cy="442437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14778_original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254" t="52180" r="-5951" b="-52180"/>
          <a:stretch/>
        </p:blipFill>
        <p:spPr>
          <a:xfrm>
            <a:off x="2267744" y="3861048"/>
            <a:ext cx="2455263" cy="507207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f84c554655b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1180" y="1736403"/>
            <a:ext cx="3034817" cy="2064494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(784)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624698"/>
            <a:ext cx="2756954" cy="1872778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4a35d_cd16b209_ori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7157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Как только с полей сходит снег, на них начинаются весенние работы. В конце весны, в теплые майские дни, высаживают рассаду. В садах проводят посадку деревьев и кустарников. В парках и скверах высаживают цветы.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ubrovno_sev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1214422"/>
            <a:ext cx="2857520" cy="3786214"/>
          </a:xfrm>
          <a:ln w="28575">
            <a:solidFill>
              <a:srgbClr val="00B050"/>
            </a:solidFill>
          </a:ln>
        </p:spPr>
      </p:pic>
      <p:pic>
        <p:nvPicPr>
          <p:cNvPr id="5" name="Рисунок 4" descr="7997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0298" y="1357298"/>
            <a:ext cx="3500462" cy="407196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6" name="Рисунок 5" descr="posadka-derevev-vesnoi-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3438" y="3071810"/>
            <a:ext cx="4286250" cy="3438525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341</TotalTime>
  <Words>341</Words>
  <Application>Microsoft Office PowerPoint</Application>
  <PresentationFormat>Экран (4:3)</PresentationFormat>
  <Paragraphs>60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Муниципальное дошкольное образовательное учреждение «Детский сад общеразвивающего вида № 19» исполнительного комитета Нижнекамского муниципального района Республики Татарстан </vt:lpstr>
      <vt:lpstr>Весной солнце светит ярче, греет теплее.</vt:lpstr>
      <vt:lpstr>На реках лёд становится хрупким и трескается. Появляются большие льдины. Начинается ледоход.</vt:lpstr>
      <vt:lpstr>Реки переполняются водой и выходят из берегов — наступает половодье.</vt:lpstr>
      <vt:lpstr>Весне радуется все живое на Земле. Лес пробуждается, наполняется звуками, движением. На северных склонах еще лежат сугробы мокрого снега, а южные уже дымятся, подсыхая. Растения начинают тянуться вверх, стараясь получить как можно больше солнечного света. Корни растений всасывают из теплой почвы влагу, растворяющую накопленные в стволах питательные вещества. Стебли растений передают питание почкам, которые вскоре станут листьями и цветами. Еще одно заметное изменение в природе весной — на кустах и деревьях распускаются почки. Начинают зеленеть листья вербы, ольхи, осины, клена, березы. На опушках появляется первая травка.   Зацветают подснежники. </vt:lpstr>
      <vt:lpstr>Весной прилетают птицы. Они вьют гнезда и выводят птенцов.</vt:lpstr>
      <vt:lpstr>С приходом весны появляется много корма и для зверей, поэтому весной у них рождаются детеныши. Ранней весной рождаются зайчата, бельчата, волчата, лисята и многие другие зверята. Сразу же после рождения зайчата начинают играть, бегать и учиться прятаться от врагов. Они даже не замечают, как остаются без надзора. У зайчихи такое жирное и питательное молоко, что, накормив детенышей, она может покинуть их на два-три дня. Уже через две недели после рождения зайчата становятся полностью самостоятельными. Они сами ищут себе пищу — ветки, кору кустарников, траву, побеги молодых деревьев.</vt:lpstr>
      <vt:lpstr>После зимней спячки появляются медведи, ежи, барсуки. Вместе с ними выходят и их детеныши. Матери продолжают кормить их молоком, но вскоре зверята приучаются самостоятельно отыскивать насекомых, прошлогодние ягоды, луковицы растений и молодую траву.</vt:lpstr>
      <vt:lpstr>Как только с полей сходит снег, на них начинаются весенние работы. В конце весны, в теплые майские дни, высаживают рассаду. В садах проводят посадку деревьев и кустарников. В парках и скверах высаживают цветы.</vt:lpstr>
      <vt:lpstr>Весенние месяцы. Март. Апрель. Май.</vt:lpstr>
      <vt:lpstr>Весенние задания</vt:lpstr>
      <vt:lpstr>Послушай .Вставь нужные картинки.</vt:lpstr>
      <vt:lpstr>Приметы весны.</vt:lpstr>
      <vt:lpstr>Найди лишнюю картинку.</vt:lpstr>
      <vt:lpstr>Чьи следы?</vt:lpstr>
      <vt:lpstr>Весна идёт! Весне дорога!</vt:lpstr>
    </vt:vector>
  </TitlesOfParts>
  <Company>MultiDVD Team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«Детский сад общеразвивающего вида № 19» исполнительного комитета Нижнекамского муниципального района Республики Татарстан </dc:title>
  <dc:creator>чулпан</dc:creator>
  <cp:lastModifiedBy>user</cp:lastModifiedBy>
  <cp:revision>42</cp:revision>
  <dcterms:created xsi:type="dcterms:W3CDTF">2016-03-24T18:15:16Z</dcterms:created>
  <dcterms:modified xsi:type="dcterms:W3CDTF">2019-10-12T17:27:26Z</dcterms:modified>
</cp:coreProperties>
</file>