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0" r:id="rId1"/>
    <p:sldMasterId id="2147483884" r:id="rId2"/>
  </p:sldMasterIdLst>
  <p:notesMasterIdLst>
    <p:notesMasterId r:id="rId15"/>
  </p:notesMasterIdLst>
  <p:handoutMasterIdLst>
    <p:handoutMasterId r:id="rId16"/>
  </p:handoutMasterIdLst>
  <p:sldIdLst>
    <p:sldId id="256" r:id="rId3"/>
    <p:sldId id="257" r:id="rId4"/>
    <p:sldId id="260" r:id="rId5"/>
    <p:sldId id="265" r:id="rId6"/>
    <p:sldId id="266" r:id="rId7"/>
    <p:sldId id="268" r:id="rId8"/>
    <p:sldId id="269" r:id="rId9"/>
    <p:sldId id="270" r:id="rId10"/>
    <p:sldId id="271" r:id="rId11"/>
    <p:sldId id="274" r:id="rId12"/>
    <p:sldId id="275" r:id="rId13"/>
    <p:sldId id="276" r:id="rId14"/>
  </p:sldIdLst>
  <p:sldSz cx="9144000" cy="6858000" type="screen4x3"/>
  <p:notesSz cx="6858000" cy="9525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00" autoAdjust="0"/>
    <p:restoredTop sz="94628" autoAdjust="0"/>
  </p:normalViewPr>
  <p:slideViewPr>
    <p:cSldViewPr>
      <p:cViewPr varScale="1">
        <p:scale>
          <a:sx n="69" d="100"/>
          <a:sy n="69" d="100"/>
        </p:scale>
        <p:origin x="175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0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73CF5E-B32D-47BC-8059-37FA2BB52EDA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047097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047097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3F9C42-CC6B-48A7-80E0-1173F62FE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3512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7EB56D8-719D-44F4-9226-6D9E96018EFE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714375"/>
            <a:ext cx="4762500" cy="3571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524375"/>
            <a:ext cx="5486400" cy="42862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047097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047097"/>
            <a:ext cx="2971800" cy="476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A5DAD7E-4E62-48D9-B710-D57C8CF93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3148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C641570-823A-4DF9-93BF-BD0AD553446D}" type="slidenum">
              <a:rPr lang="ru-RU" altLang="ru-RU" smtClean="0"/>
              <a:pPr eaLnBrk="1" hangingPunct="1"/>
              <a:t>3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07834D-7D2A-4785-A838-BC134C73FAB8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67837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55B566-E70A-4D49-A2C2-F4C1B07C7CC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26646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73A609-5BEF-403A-9FBD-6C3845E8F8A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824022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C893C4B-1EEC-4B57-992A-3570652724E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6BDE3B-293D-475B-A94B-E76F7D13A950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A817F2-310F-48A7-A5BB-EEEC4AA7648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4D9331-1EF1-466B-AAC8-A043DF8CCCA0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503C87-D845-45FD-9B0F-8F8BFA6AA878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441E74-CF3F-4A20-B441-DD4BDDF56550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05B657-650F-4868-9027-3EEC0AAA43CA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44DB4F-01E0-4DBB-8129-CF59C46F0D57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150369-CCC0-4F8D-9442-743A25D6F97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719081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3AED79C-D382-4BF9-B3CB-4564230E9B3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0FCC45-F801-4345-BF93-F257D0D9DC2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A677C0-6DFE-4C04-88CC-781CE2761D5A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169812-D554-4126-849C-6EB6E2C43A9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16611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CC2A5-EBEB-4C76-9A56-1A4AF7A6469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55908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9221CC-0ADA-45E9-BDF6-EA9B5B57037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6926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4DB31B-5D41-4EBE-B47A-1E1CB1EAB89A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14718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7AFC14-D9F6-4A8A-9D70-996EA1BD97F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79668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9A45FE-9B0C-48E5-96C9-E2DA2B84625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05209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B9FF25-3786-433D-AD05-C9FD07E66FD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50678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EB85078-357E-4301-BBF3-CCE690E4058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483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EB85078-357E-4301-BBF3-CCE690E4058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jpeg"/><Relationship Id="rId5" Type="http://schemas.openxmlformats.org/officeDocument/2006/relationships/image" Target="../media/image12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11.jpeg"/><Relationship Id="rId7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jpeg"/><Relationship Id="rId5" Type="http://schemas.openxmlformats.org/officeDocument/2006/relationships/image" Target="../media/image9.jpe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slide" Target="slide6.xml"/><Relationship Id="rId18" Type="http://schemas.openxmlformats.org/officeDocument/2006/relationships/slide" Target="slide4.xml"/><Relationship Id="rId3" Type="http://schemas.openxmlformats.org/officeDocument/2006/relationships/image" Target="../media/image3.jpeg"/><Relationship Id="rId7" Type="http://schemas.openxmlformats.org/officeDocument/2006/relationships/slide" Target="slide8.xml"/><Relationship Id="rId12" Type="http://schemas.openxmlformats.org/officeDocument/2006/relationships/image" Target="../media/image9.jpeg"/><Relationship Id="rId17" Type="http://schemas.openxmlformats.org/officeDocument/2006/relationships/slide" Target="slide3.xm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1.jpeg"/><Relationship Id="rId20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slide" Target="slide9.xml"/><Relationship Id="rId5" Type="http://schemas.openxmlformats.org/officeDocument/2006/relationships/image" Target="../media/image5.jpeg"/><Relationship Id="rId15" Type="http://schemas.openxmlformats.org/officeDocument/2006/relationships/slide" Target="slide5.xml"/><Relationship Id="rId10" Type="http://schemas.openxmlformats.org/officeDocument/2006/relationships/image" Target="../media/image8.jpeg"/><Relationship Id="rId19" Type="http://schemas.openxmlformats.org/officeDocument/2006/relationships/image" Target="../media/image12.jpeg"/><Relationship Id="rId4" Type="http://schemas.openxmlformats.org/officeDocument/2006/relationships/image" Target="../media/image4.jpeg"/><Relationship Id="rId9" Type="http://schemas.openxmlformats.org/officeDocument/2006/relationships/slide" Target="slide7.xml"/><Relationship Id="rId1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10.jpeg"/><Relationship Id="rId18" Type="http://schemas.openxmlformats.org/officeDocument/2006/relationships/slide" Target="slide4.xml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12" Type="http://schemas.openxmlformats.org/officeDocument/2006/relationships/slide" Target="slide6.xml"/><Relationship Id="rId17" Type="http://schemas.openxmlformats.org/officeDocument/2006/relationships/image" Target="../media/image5.jpeg"/><Relationship Id="rId2" Type="http://schemas.openxmlformats.org/officeDocument/2006/relationships/image" Target="../media/image3.jpeg"/><Relationship Id="rId16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image" Target="../media/image9.jpeg"/><Relationship Id="rId5" Type="http://schemas.openxmlformats.org/officeDocument/2006/relationships/image" Target="../media/image6.png"/><Relationship Id="rId15" Type="http://schemas.openxmlformats.org/officeDocument/2006/relationships/image" Target="../media/image11.jpeg"/><Relationship Id="rId10" Type="http://schemas.openxmlformats.org/officeDocument/2006/relationships/slide" Target="slide9.xml"/><Relationship Id="rId19" Type="http://schemas.openxmlformats.org/officeDocument/2006/relationships/slide" Target="slide2.xml"/><Relationship Id="rId4" Type="http://schemas.openxmlformats.org/officeDocument/2006/relationships/image" Target="../media/image12.jpeg"/><Relationship Id="rId9" Type="http://schemas.openxmlformats.org/officeDocument/2006/relationships/image" Target="../media/image8.jpeg"/><Relationship Id="rId1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10.jpeg"/><Relationship Id="rId18" Type="http://schemas.openxmlformats.org/officeDocument/2006/relationships/image" Target="../media/image12.jpeg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12" Type="http://schemas.openxmlformats.org/officeDocument/2006/relationships/slide" Target="slide6.xml"/><Relationship Id="rId17" Type="http://schemas.openxmlformats.org/officeDocument/2006/relationships/slide" Target="slide4.xml"/><Relationship Id="rId2" Type="http://schemas.openxmlformats.org/officeDocument/2006/relationships/image" Target="../media/image3.jpeg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image" Target="../media/image9.jpeg"/><Relationship Id="rId5" Type="http://schemas.openxmlformats.org/officeDocument/2006/relationships/image" Target="../media/image6.png"/><Relationship Id="rId15" Type="http://schemas.openxmlformats.org/officeDocument/2006/relationships/slide" Target="slide3.xml"/><Relationship Id="rId10" Type="http://schemas.openxmlformats.org/officeDocument/2006/relationships/slide" Target="slide9.xml"/><Relationship Id="rId19" Type="http://schemas.openxmlformats.org/officeDocument/2006/relationships/slide" Target="slide2.xml"/><Relationship Id="rId4" Type="http://schemas.openxmlformats.org/officeDocument/2006/relationships/image" Target="../media/image11.jpeg"/><Relationship Id="rId9" Type="http://schemas.openxmlformats.org/officeDocument/2006/relationships/image" Target="../media/image8.jpeg"/><Relationship Id="rId1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10.jpeg"/><Relationship Id="rId18" Type="http://schemas.openxmlformats.org/officeDocument/2006/relationships/slide" Target="slide4.xml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12" Type="http://schemas.openxmlformats.org/officeDocument/2006/relationships/slide" Target="slide6.xml"/><Relationship Id="rId17" Type="http://schemas.openxmlformats.org/officeDocument/2006/relationships/image" Target="../media/image5.jpeg"/><Relationship Id="rId2" Type="http://schemas.openxmlformats.org/officeDocument/2006/relationships/image" Target="../media/image3.jpeg"/><Relationship Id="rId16" Type="http://schemas.openxmlformats.org/officeDocument/2006/relationships/slide" Target="slide3.xml"/><Relationship Id="rId20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image" Target="../media/image9.jpeg"/><Relationship Id="rId5" Type="http://schemas.openxmlformats.org/officeDocument/2006/relationships/image" Target="../media/image6.png"/><Relationship Id="rId15" Type="http://schemas.openxmlformats.org/officeDocument/2006/relationships/image" Target="../media/image11.jpeg"/><Relationship Id="rId10" Type="http://schemas.openxmlformats.org/officeDocument/2006/relationships/slide" Target="slide9.xml"/><Relationship Id="rId19" Type="http://schemas.openxmlformats.org/officeDocument/2006/relationships/image" Target="../media/image12.jpeg"/><Relationship Id="rId4" Type="http://schemas.openxmlformats.org/officeDocument/2006/relationships/image" Target="../media/image13.jpeg"/><Relationship Id="rId9" Type="http://schemas.openxmlformats.org/officeDocument/2006/relationships/image" Target="../media/image8.jpeg"/><Relationship Id="rId1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5.xml"/><Relationship Id="rId18" Type="http://schemas.openxmlformats.org/officeDocument/2006/relationships/image" Target="../media/image12.jpeg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12" Type="http://schemas.openxmlformats.org/officeDocument/2006/relationships/image" Target="../media/image10.jpeg"/><Relationship Id="rId17" Type="http://schemas.openxmlformats.org/officeDocument/2006/relationships/slide" Target="slide4.xml"/><Relationship Id="rId2" Type="http://schemas.openxmlformats.org/officeDocument/2006/relationships/image" Target="../media/image3.jpeg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slide" Target="slide6.xml"/><Relationship Id="rId5" Type="http://schemas.openxmlformats.org/officeDocument/2006/relationships/image" Target="../media/image6.png"/><Relationship Id="rId15" Type="http://schemas.openxmlformats.org/officeDocument/2006/relationships/slide" Target="slide3.xml"/><Relationship Id="rId10" Type="http://schemas.openxmlformats.org/officeDocument/2006/relationships/image" Target="../media/image9.jpeg"/><Relationship Id="rId19" Type="http://schemas.openxmlformats.org/officeDocument/2006/relationships/slide" Target="slide2.xml"/><Relationship Id="rId4" Type="http://schemas.openxmlformats.org/officeDocument/2006/relationships/image" Target="../media/image8.jpeg"/><Relationship Id="rId9" Type="http://schemas.openxmlformats.org/officeDocument/2006/relationships/slide" Target="slide9.xml"/><Relationship Id="rId1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slide" Target="slide5.xml"/><Relationship Id="rId18" Type="http://schemas.openxmlformats.org/officeDocument/2006/relationships/image" Target="../media/image12.jpeg"/><Relationship Id="rId3" Type="http://schemas.openxmlformats.org/officeDocument/2006/relationships/image" Target="../media/image4.jpeg"/><Relationship Id="rId7" Type="http://schemas.openxmlformats.org/officeDocument/2006/relationships/slide" Target="slide7.xml"/><Relationship Id="rId12" Type="http://schemas.openxmlformats.org/officeDocument/2006/relationships/image" Target="../media/image10.jpeg"/><Relationship Id="rId17" Type="http://schemas.openxmlformats.org/officeDocument/2006/relationships/slide" Target="slide4.xml"/><Relationship Id="rId2" Type="http://schemas.openxmlformats.org/officeDocument/2006/relationships/image" Target="../media/image3.jpeg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slide" Target="slide6.xml"/><Relationship Id="rId5" Type="http://schemas.openxmlformats.org/officeDocument/2006/relationships/image" Target="../media/image6.png"/><Relationship Id="rId15" Type="http://schemas.openxmlformats.org/officeDocument/2006/relationships/slide" Target="slide3.xml"/><Relationship Id="rId10" Type="http://schemas.openxmlformats.org/officeDocument/2006/relationships/image" Target="../media/image9.jpeg"/><Relationship Id="rId19" Type="http://schemas.openxmlformats.org/officeDocument/2006/relationships/slide" Target="slide2.xml"/><Relationship Id="rId4" Type="http://schemas.openxmlformats.org/officeDocument/2006/relationships/image" Target="../media/image7.jpeg"/><Relationship Id="rId9" Type="http://schemas.openxmlformats.org/officeDocument/2006/relationships/slide" Target="slide9.xml"/><Relationship Id="rId1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5.xml"/><Relationship Id="rId18" Type="http://schemas.openxmlformats.org/officeDocument/2006/relationships/image" Target="../media/image12.jpeg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12" Type="http://schemas.openxmlformats.org/officeDocument/2006/relationships/image" Target="../media/image10.jpeg"/><Relationship Id="rId17" Type="http://schemas.openxmlformats.org/officeDocument/2006/relationships/slide" Target="slide4.xml"/><Relationship Id="rId2" Type="http://schemas.openxmlformats.org/officeDocument/2006/relationships/image" Target="../media/image3.jpeg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slide" Target="slide6.xml"/><Relationship Id="rId5" Type="http://schemas.openxmlformats.org/officeDocument/2006/relationships/image" Target="../media/image6.png"/><Relationship Id="rId15" Type="http://schemas.openxmlformats.org/officeDocument/2006/relationships/slide" Target="slide3.xml"/><Relationship Id="rId10" Type="http://schemas.openxmlformats.org/officeDocument/2006/relationships/slide" Target="slide9.xml"/><Relationship Id="rId19" Type="http://schemas.openxmlformats.org/officeDocument/2006/relationships/slide" Target="slide2.xml"/><Relationship Id="rId4" Type="http://schemas.openxmlformats.org/officeDocument/2006/relationships/image" Target="../media/image9.jpeg"/><Relationship Id="rId9" Type="http://schemas.openxmlformats.org/officeDocument/2006/relationships/image" Target="../media/image8.jpeg"/><Relationship Id="rId1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static.make.ua/catalog/07/children-0000284__1395757578__6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52400"/>
            <a:ext cx="9144000" cy="7071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143000"/>
            <a:ext cx="7772400" cy="1470025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Животные нашего леса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2697480"/>
            <a:ext cx="5334000" cy="1371600"/>
          </a:xfrm>
        </p:spPr>
        <p:txBody>
          <a:bodyPr>
            <a:normAutofit fontScale="77500" lnSpcReduction="20000"/>
          </a:bodyPr>
          <a:lstStyle/>
          <a:p>
            <a:pPr eaLnBrk="1" hangingPunct="1"/>
            <a:r>
              <a:rPr lang="ru-RU" altLang="ru-RU" sz="2800" b="1" dirty="0" smtClean="0">
                <a:solidFill>
                  <a:schemeClr val="bg1"/>
                </a:solidFill>
              </a:rPr>
              <a:t>Подготовила воспитатель </a:t>
            </a:r>
            <a:r>
              <a:rPr lang="ru-RU" altLang="ru-RU" sz="2800" b="1" dirty="0" err="1" smtClean="0">
                <a:solidFill>
                  <a:schemeClr val="bg1"/>
                </a:solidFill>
              </a:rPr>
              <a:t>Житина</a:t>
            </a:r>
            <a:r>
              <a:rPr lang="ru-RU" altLang="ru-RU" sz="2800" b="1" dirty="0" smtClean="0">
                <a:solidFill>
                  <a:schemeClr val="bg1"/>
                </a:solidFill>
              </a:rPr>
              <a:t> И. В.</a:t>
            </a:r>
          </a:p>
          <a:p>
            <a:pPr eaLnBrk="1" hangingPunct="1"/>
            <a:r>
              <a:rPr lang="ru-RU" altLang="ru-RU" sz="2800" b="1" dirty="0" smtClean="0">
                <a:solidFill>
                  <a:schemeClr val="bg1"/>
                </a:solidFill>
              </a:rPr>
              <a:t>ГБДОУ детский сад №92 </a:t>
            </a:r>
          </a:p>
          <a:p>
            <a:pPr eaLnBrk="1" hangingPunct="1"/>
            <a:r>
              <a:rPr lang="ru-RU" altLang="ru-RU" sz="2800" b="1" dirty="0" smtClean="0">
                <a:solidFill>
                  <a:schemeClr val="bg1"/>
                </a:solidFill>
              </a:rPr>
              <a:t>Калининского </a:t>
            </a:r>
            <a:r>
              <a:rPr lang="ru-RU" altLang="ru-RU" sz="2800" b="1" smtClean="0">
                <a:solidFill>
                  <a:schemeClr val="bg1"/>
                </a:solidFill>
              </a:rPr>
              <a:t>района Санкт-Петербурга</a:t>
            </a:r>
            <a:endParaRPr lang="ru-RU" alt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25442" y="6444734"/>
            <a:ext cx="3876510" cy="369332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+mj-lt"/>
              </a:rPr>
              <a:t>Для старшего дошкольного возраста</a:t>
            </a:r>
            <a:endParaRPr lang="ru-RU" b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garmonia35.ru/wp-content/uploads/2016/05/fon-gre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4" name="TextBox 13"/>
          <p:cNvSpPr txBox="1">
            <a:spLocks noChangeArrowheads="1"/>
          </p:cNvSpPr>
          <p:nvPr/>
        </p:nvSpPr>
        <p:spPr bwMode="auto">
          <a:xfrm>
            <a:off x="4495800" y="3149600"/>
            <a:ext cx="2667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ru-RU" altLang="ru-RU" sz="160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458" y="1752600"/>
            <a:ext cx="2234542" cy="13965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" name="Горизонтальный свиток 15"/>
          <p:cNvSpPr/>
          <p:nvPr/>
        </p:nvSpPr>
        <p:spPr>
          <a:xfrm>
            <a:off x="228600" y="1312863"/>
            <a:ext cx="3216275" cy="2344737"/>
          </a:xfrm>
          <a:prstGeom prst="horizontalScroll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Хвост пушистый,</a:t>
            </a:r>
          </a:p>
          <a:p>
            <a:pPr>
              <a:defRPr/>
            </a:pP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Мех золотистый,</a:t>
            </a:r>
          </a:p>
          <a:p>
            <a:pPr>
              <a:defRPr/>
            </a:pP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лесу живет,</a:t>
            </a:r>
          </a:p>
          <a:p>
            <a:pPr>
              <a:defRPr/>
            </a:pP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деревне кур крадет</a:t>
            </a:r>
            <a:r>
              <a:rPr lang="ru-RU" sz="1600" dirty="0">
                <a:solidFill>
                  <a:schemeClr val="tx1"/>
                </a:solidFill>
              </a:rPr>
              <a:t>.</a:t>
            </a:r>
          </a:p>
          <a:p>
            <a:pPr>
              <a:defRPr/>
            </a:pP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096" y="4083631"/>
            <a:ext cx="2082817" cy="15551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8" name="Горизонтальный свиток 17"/>
          <p:cNvSpPr/>
          <p:nvPr/>
        </p:nvSpPr>
        <p:spPr>
          <a:xfrm>
            <a:off x="626597" y="3688278"/>
            <a:ext cx="2608263" cy="2479675"/>
          </a:xfrm>
          <a:prstGeom prst="horizontalScroll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Летом ходит без дороги                                    </a:t>
            </a:r>
          </a:p>
          <a:p>
            <a:pPr>
              <a:defRPr/>
            </a:pP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Возле сосен и берез,</a:t>
            </a:r>
          </a:p>
          <a:p>
            <a:pPr>
              <a:defRPr/>
            </a:pP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зимой он спит в берлоге,</a:t>
            </a:r>
          </a:p>
          <a:p>
            <a:pPr>
              <a:defRPr/>
            </a:pPr>
            <a:r>
              <a:rPr lang="ru-RU" sz="1400" dirty="0">
                <a:solidFill>
                  <a:schemeClr val="tx1"/>
                </a:solidFill>
              </a:rPr>
              <a:t>От мороза прячет нос.</a:t>
            </a: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6538" y="2598100"/>
            <a:ext cx="2438400" cy="152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3" name="Горизонтальный свиток 22"/>
          <p:cNvSpPr/>
          <p:nvPr/>
        </p:nvSpPr>
        <p:spPr>
          <a:xfrm>
            <a:off x="4397375" y="1902619"/>
            <a:ext cx="2863850" cy="2832100"/>
          </a:xfrm>
          <a:prstGeom prst="horizontalScroll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Трав копытами касаясь,</a:t>
            </a:r>
          </a:p>
          <a:p>
            <a:pPr>
              <a:defRPr/>
            </a:pP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Ходит по лесу красавец,</a:t>
            </a:r>
          </a:p>
          <a:p>
            <a:pPr>
              <a:defRPr/>
            </a:pP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Ходит смело и легко,</a:t>
            </a:r>
          </a:p>
          <a:p>
            <a:pPr>
              <a:defRPr/>
            </a:pP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Рога раскинув широко.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924800" y="5638800"/>
            <a:ext cx="360363" cy="360363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garmonia35.ru/wp-content/uploads/2016/05/fon-gre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08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216" y="1981200"/>
            <a:ext cx="2079594" cy="15527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453563" y="1452930"/>
            <a:ext cx="2882900" cy="2371725"/>
            <a:chOff x="545970" y="1571054"/>
            <a:chExt cx="2708528" cy="2373056"/>
          </a:xfrm>
        </p:grpSpPr>
        <p:sp>
          <p:nvSpPr>
            <p:cNvPr id="7" name="Горизонтальный свиток 6"/>
            <p:cNvSpPr/>
            <p:nvPr/>
          </p:nvSpPr>
          <p:spPr>
            <a:xfrm>
              <a:off x="545970" y="1571054"/>
              <a:ext cx="2698088" cy="2373056"/>
            </a:xfrm>
            <a:prstGeom prst="horizontalScroll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350" name="TextBox 7"/>
            <p:cNvSpPr txBox="1">
              <a:spLocks noChangeArrowheads="1"/>
            </p:cNvSpPr>
            <p:nvPr/>
          </p:nvSpPr>
          <p:spPr bwMode="auto">
            <a:xfrm>
              <a:off x="1106863" y="2146801"/>
              <a:ext cx="2147635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150000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ru-RU" altLang="ru-RU" sz="1600" dirty="0"/>
                <a:t>По тропинке в лесу, </a:t>
              </a:r>
              <a:br>
                <a:rPr lang="ru-RU" altLang="ru-RU" sz="1600" dirty="0"/>
              </a:br>
              <a:r>
                <a:rPr lang="ru-RU" altLang="ru-RU" sz="1600" dirty="0"/>
                <a:t>Я большое яблоко несу,</a:t>
              </a:r>
              <a:br>
                <a:rPr lang="ru-RU" altLang="ru-RU" sz="1600" dirty="0"/>
              </a:br>
              <a:r>
                <a:rPr lang="ru-RU" altLang="ru-RU" sz="1600" dirty="0"/>
                <a:t>На иголки я похож, </a:t>
              </a:r>
              <a:br>
                <a:rPr lang="ru-RU" altLang="ru-RU" sz="1600" dirty="0"/>
              </a:br>
              <a:r>
                <a:rPr lang="ru-RU" altLang="ru-RU" sz="1600" dirty="0"/>
                <a:t>Звать меня конечно</a:t>
              </a:r>
              <a:r>
                <a:rPr lang="en-US" altLang="ru-RU" sz="1600" dirty="0"/>
                <a:t> …</a:t>
              </a:r>
              <a:endParaRPr lang="ru-RU" altLang="ru-RU" sz="1600" dirty="0"/>
            </a:p>
          </p:txBody>
        </p:sp>
      </p:grp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0554" y="1909439"/>
            <a:ext cx="2041071" cy="12756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12" name="Группа 11"/>
          <p:cNvGrpSpPr>
            <a:grpSpLocks/>
          </p:cNvGrpSpPr>
          <p:nvPr/>
        </p:nvGrpSpPr>
        <p:grpSpPr bwMode="auto">
          <a:xfrm>
            <a:off x="3848100" y="1379420"/>
            <a:ext cx="3124200" cy="2373312"/>
            <a:chOff x="3886200" y="1430592"/>
            <a:chExt cx="3124200" cy="2373056"/>
          </a:xfrm>
          <a:solidFill>
            <a:srgbClr val="00B050"/>
          </a:solidFill>
        </p:grpSpPr>
        <p:sp>
          <p:nvSpPr>
            <p:cNvPr id="10" name="Горизонтальный свиток 9"/>
            <p:cNvSpPr/>
            <p:nvPr/>
          </p:nvSpPr>
          <p:spPr>
            <a:xfrm>
              <a:off x="3886200" y="1430592"/>
              <a:ext cx="3124200" cy="2373056"/>
            </a:xfrm>
            <a:prstGeom prst="horizontalScroll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348" name="TextBox 10"/>
            <p:cNvSpPr txBox="1">
              <a:spLocks noChangeArrowheads="1"/>
            </p:cNvSpPr>
            <p:nvPr/>
          </p:nvSpPr>
          <p:spPr bwMode="auto">
            <a:xfrm>
              <a:off x="4033545" y="1905000"/>
              <a:ext cx="2976855" cy="156966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SzPct val="150000"/>
                <a:buBlip>
                  <a:blip r:embed="rId4"/>
                </a:buBlip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ru-RU" altLang="ru-RU" sz="1600" dirty="0"/>
                <a:t>Любит красную морковку, </a:t>
              </a:r>
              <a:br>
                <a:rPr lang="ru-RU" altLang="ru-RU" sz="1600" dirty="0"/>
              </a:br>
              <a:r>
                <a:rPr lang="ru-RU" altLang="ru-RU" sz="1600" dirty="0"/>
                <a:t>Грызёт капусту очень ловко,</a:t>
              </a:r>
              <a:br>
                <a:rPr lang="ru-RU" altLang="ru-RU" sz="1600" dirty="0"/>
              </a:br>
              <a:r>
                <a:rPr lang="ru-RU" altLang="ru-RU" sz="1600" dirty="0"/>
                <a:t>Скачет он то тут, то там, </a:t>
              </a:r>
              <a:br>
                <a:rPr lang="ru-RU" altLang="ru-RU" sz="1600" dirty="0"/>
              </a:br>
              <a:r>
                <a:rPr lang="ru-RU" altLang="ru-RU" sz="1600" dirty="0"/>
                <a:t>По лесам и по полям,</a:t>
              </a:r>
              <a:br>
                <a:rPr lang="ru-RU" altLang="ru-RU" sz="1600" dirty="0"/>
              </a:br>
              <a:r>
                <a:rPr lang="ru-RU" altLang="ru-RU" sz="1600" dirty="0"/>
                <a:t>Серый, белый и косой, </a:t>
              </a:r>
              <a:br>
                <a:rPr lang="ru-RU" altLang="ru-RU" sz="1600" dirty="0"/>
              </a:br>
              <a:r>
                <a:rPr lang="ru-RU" altLang="ru-RU" sz="1600" dirty="0"/>
                <a:t>Кто скажите он такой ...</a:t>
              </a:r>
            </a:p>
          </p:txBody>
        </p:sp>
      </p:grpSp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930" y="4191000"/>
            <a:ext cx="2032000" cy="152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9" name="Горизонтальный свиток 18"/>
          <p:cNvSpPr/>
          <p:nvPr/>
        </p:nvSpPr>
        <p:spPr>
          <a:xfrm>
            <a:off x="546100" y="3768725"/>
            <a:ext cx="3225800" cy="2462213"/>
          </a:xfrm>
          <a:prstGeom prst="horizontalScroll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 кто с большим хвостом</a:t>
            </a:r>
            <a:b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Прячется за тем кустом?</a:t>
            </a:r>
            <a:b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Запасается грибами,</a:t>
            </a:r>
            <a:b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Уж зима не за горами.</a:t>
            </a:r>
            <a:b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Погрызет орешки мелко,</a:t>
            </a:r>
            <a:b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Кто, ребята, это?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8440" y="4208755"/>
            <a:ext cx="1813185" cy="13538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3" name="Горизонтальный свиток 22"/>
          <p:cNvSpPr/>
          <p:nvPr/>
        </p:nvSpPr>
        <p:spPr>
          <a:xfrm>
            <a:off x="4478440" y="3713162"/>
            <a:ext cx="2763838" cy="2479675"/>
          </a:xfrm>
          <a:prstGeom prst="horizontalScroll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Кто зимой холодной</a:t>
            </a:r>
          </a:p>
          <a:p>
            <a:pPr>
              <a:defRPr/>
            </a:pP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Ходит злой, голодный?</a:t>
            </a:r>
          </a:p>
          <a:p>
            <a:pPr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4" name="Управляющая кнопка: возврат 13">
            <a:hlinkClick r:id="rId8" action="ppaction://hlinksldjump" highlightClick="1"/>
          </p:cNvPr>
          <p:cNvSpPr/>
          <p:nvPr/>
        </p:nvSpPr>
        <p:spPr>
          <a:xfrm>
            <a:off x="7924800" y="5753100"/>
            <a:ext cx="457200" cy="477838"/>
          </a:xfrm>
          <a:prstGeom prst="actionButtonRetur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9" grpId="0" animBg="1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garmonia35.ru/wp-content/uploads/2016/05/fon-gre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616" y="0"/>
            <a:ext cx="91526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761682"/>
          </a:xfrm>
        </p:spPr>
        <p:txBody>
          <a:bodyPr>
            <a:normAutofit fontScale="90000"/>
          </a:bodyPr>
          <a:lstStyle/>
          <a:p>
            <a:r>
              <a:rPr lang="ru-RU" altLang="ru-RU" sz="4400" dirty="0" smtClean="0">
                <a:ln>
                  <a:solidFill>
                    <a:srgbClr val="0070C0"/>
                  </a:solidFill>
                </a:ln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Кроссворд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038350" y="1990725"/>
            <a:ext cx="457200" cy="457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>
                    <a:lumMod val="10000"/>
                  </a:schemeClr>
                </a:solidFill>
              </a:rPr>
              <a:t>з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495550" y="1990725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C00000"/>
                </a:solidFill>
              </a:rPr>
              <a:t>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952000" y="1990725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C00000"/>
                </a:solidFill>
              </a:rPr>
              <a:t>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420000" y="1990725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C00000"/>
                </a:solidFill>
              </a:rPr>
              <a:t>ц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714375" y="2438400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C00000"/>
                </a:solidFill>
              </a:rPr>
              <a:t>м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1152525" y="2438400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C00000"/>
                </a:solidFill>
              </a:rPr>
              <a:t>е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1609725" y="2438400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д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2038350" y="2438400"/>
            <a:ext cx="457200" cy="457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>
                    <a:lumMod val="10000"/>
                  </a:schemeClr>
                </a:solidFill>
              </a:rPr>
              <a:t>в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2495550" y="2438400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2952000" y="2438400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д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3420000" y="2438400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ь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1609725" y="2895600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б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2038350" y="2895600"/>
            <a:ext cx="457200" cy="457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>
                    <a:lumMod val="10000"/>
                  </a:schemeClr>
                </a:solidFill>
              </a:rPr>
              <a:t>е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495550" y="2895600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л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2952000" y="2895600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к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3420000" y="2895600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2038350" y="3352800"/>
            <a:ext cx="457200" cy="457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>
                    <a:lumMod val="10000"/>
                  </a:schemeClr>
                </a:solidFill>
              </a:rPr>
              <a:t>р</a:t>
            </a:r>
          </a:p>
        </p:txBody>
      </p:sp>
      <p:sp>
        <p:nvSpPr>
          <p:cNvPr id="90" name="Прямоугольник 89"/>
          <p:cNvSpPr/>
          <p:nvPr/>
        </p:nvSpPr>
        <p:spPr>
          <a:xfrm>
            <a:off x="1609725" y="3800475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л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2038350" y="3800475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и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2495550" y="3800475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с</a:t>
            </a:r>
          </a:p>
        </p:txBody>
      </p:sp>
      <p:sp>
        <p:nvSpPr>
          <p:cNvPr id="93" name="Прямоугольник 92"/>
          <p:cNvSpPr/>
          <p:nvPr/>
        </p:nvSpPr>
        <p:spPr>
          <a:xfrm>
            <a:off x="2952000" y="3800475"/>
            <a:ext cx="457200" cy="45720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98" name="Прямоугольник 97"/>
          <p:cNvSpPr/>
          <p:nvPr/>
        </p:nvSpPr>
        <p:spPr>
          <a:xfrm>
            <a:off x="2038350" y="3800475"/>
            <a:ext cx="457200" cy="457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>
                    <a:lumMod val="10000"/>
                  </a:schemeClr>
                </a:solidFill>
              </a:rPr>
              <a:t>и</a:t>
            </a:r>
          </a:p>
        </p:txBody>
      </p:sp>
      <p:sp>
        <p:nvSpPr>
          <p:cNvPr id="16409" name="TextBox 98"/>
          <p:cNvSpPr txBox="1">
            <a:spLocks noChangeArrowheads="1"/>
          </p:cNvSpPr>
          <p:nvPr/>
        </p:nvSpPr>
        <p:spPr bwMode="auto">
          <a:xfrm>
            <a:off x="1685925" y="2057400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1</a:t>
            </a:r>
          </a:p>
        </p:txBody>
      </p:sp>
      <p:sp>
        <p:nvSpPr>
          <p:cNvPr id="16410" name="TextBox 99"/>
          <p:cNvSpPr txBox="1">
            <a:spLocks noChangeArrowheads="1"/>
          </p:cNvSpPr>
          <p:nvPr/>
        </p:nvSpPr>
        <p:spPr bwMode="auto">
          <a:xfrm>
            <a:off x="401638" y="2525713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2</a:t>
            </a:r>
          </a:p>
        </p:txBody>
      </p:sp>
      <p:sp>
        <p:nvSpPr>
          <p:cNvPr id="16411" name="TextBox 100"/>
          <p:cNvSpPr txBox="1">
            <a:spLocks noChangeArrowheads="1"/>
          </p:cNvSpPr>
          <p:nvPr/>
        </p:nvSpPr>
        <p:spPr bwMode="auto">
          <a:xfrm>
            <a:off x="1235075" y="2940050"/>
            <a:ext cx="3127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3</a:t>
            </a:r>
          </a:p>
        </p:txBody>
      </p:sp>
      <p:sp>
        <p:nvSpPr>
          <p:cNvPr id="16412" name="TextBox 102"/>
          <p:cNvSpPr txBox="1">
            <a:spLocks noChangeArrowheads="1"/>
          </p:cNvSpPr>
          <p:nvPr/>
        </p:nvSpPr>
        <p:spPr bwMode="auto">
          <a:xfrm>
            <a:off x="1281113" y="3854450"/>
            <a:ext cx="314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/>
              <a:t>4</a:t>
            </a:r>
          </a:p>
        </p:txBody>
      </p:sp>
      <p:sp>
        <p:nvSpPr>
          <p:cNvPr id="104" name="Овал 1"/>
          <p:cNvSpPr/>
          <p:nvPr/>
        </p:nvSpPr>
        <p:spPr>
          <a:xfrm>
            <a:off x="2057400" y="1447800"/>
            <a:ext cx="228600" cy="2286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5" name="Овал 2"/>
          <p:cNvSpPr/>
          <p:nvPr/>
        </p:nvSpPr>
        <p:spPr>
          <a:xfrm>
            <a:off x="2600325" y="1447800"/>
            <a:ext cx="228600" cy="2286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6" name="Овал 3"/>
          <p:cNvSpPr/>
          <p:nvPr/>
        </p:nvSpPr>
        <p:spPr>
          <a:xfrm>
            <a:off x="3190875" y="1447800"/>
            <a:ext cx="228600" cy="2286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07" name="Овал 4"/>
          <p:cNvSpPr/>
          <p:nvPr/>
        </p:nvSpPr>
        <p:spPr>
          <a:xfrm>
            <a:off x="3648075" y="1447800"/>
            <a:ext cx="228600" cy="2286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09" name="Управляющая кнопка: возврат 108">
            <a:hlinkClick r:id="rId3" action="ppaction://hlinksldjump" highlightClick="1"/>
          </p:cNvPr>
          <p:cNvSpPr/>
          <p:nvPr/>
        </p:nvSpPr>
        <p:spPr>
          <a:xfrm>
            <a:off x="7924800" y="5753100"/>
            <a:ext cx="457200" cy="477838"/>
          </a:xfrm>
          <a:prstGeom prst="actionButtonRetur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0" name="5-конечная звезда 109"/>
          <p:cNvSpPr/>
          <p:nvPr/>
        </p:nvSpPr>
        <p:spPr>
          <a:xfrm>
            <a:off x="533400" y="5410200"/>
            <a:ext cx="360000" cy="3600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rgbClr val="FF0000"/>
                </a:solidFill>
              </a:rPr>
              <a:t>1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1" name="5-конечная звезда 110"/>
          <p:cNvSpPr/>
          <p:nvPr/>
        </p:nvSpPr>
        <p:spPr>
          <a:xfrm>
            <a:off x="1195917" y="5410200"/>
            <a:ext cx="360000" cy="3600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rgbClr val="FF0000"/>
                </a:solidFill>
              </a:rPr>
              <a:t>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2" name="5-конечная звезда 111"/>
          <p:cNvSpPr/>
          <p:nvPr/>
        </p:nvSpPr>
        <p:spPr>
          <a:xfrm>
            <a:off x="1885421" y="5419725"/>
            <a:ext cx="360000" cy="360000"/>
          </a:xfrm>
          <a:prstGeom prst="star5">
            <a:avLst>
              <a:gd name="adj" fmla="val 26636"/>
              <a:gd name="hf" fmla="val 105146"/>
              <a:gd name="vf" fmla="val 11055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rgbClr val="FF0000"/>
                </a:solidFill>
              </a:rPr>
              <a:t>3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3" name="5-конечная звезда 112"/>
          <p:cNvSpPr/>
          <p:nvPr/>
        </p:nvSpPr>
        <p:spPr>
          <a:xfrm>
            <a:off x="2528887" y="5410200"/>
            <a:ext cx="360000" cy="360000"/>
          </a:xfrm>
          <a:prstGeom prst="star5">
            <a:avLst>
              <a:gd name="adj" fmla="val 26636"/>
              <a:gd name="hf" fmla="val 105146"/>
              <a:gd name="vf" fmla="val 11055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rgbClr val="FF0000"/>
                </a:solidFill>
              </a:rPr>
              <a:t>4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4" name="Вертикальный свиток 113"/>
          <p:cNvSpPr/>
          <p:nvPr/>
        </p:nvSpPr>
        <p:spPr>
          <a:xfrm>
            <a:off x="3874231" y="989680"/>
            <a:ext cx="4876800" cy="3811840"/>
          </a:xfrm>
          <a:prstGeom prst="verticalScroll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5" name="TextBox 114"/>
          <p:cNvSpPr txBox="1">
            <a:spLocks noChangeArrowheads="1"/>
          </p:cNvSpPr>
          <p:nvPr/>
        </p:nvSpPr>
        <p:spPr bwMode="auto">
          <a:xfrm>
            <a:off x="4801094" y="3745696"/>
            <a:ext cx="2819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600" dirty="0"/>
              <a:t>Серый, белый и</a:t>
            </a:r>
            <a:r>
              <a:rPr lang="en-US" altLang="ru-RU" sz="1600" dirty="0"/>
              <a:t> </a:t>
            </a:r>
            <a:r>
              <a:rPr lang="ru-RU" altLang="ru-RU" sz="1600" dirty="0"/>
              <a:t>косой, </a:t>
            </a:r>
            <a:br>
              <a:rPr lang="ru-RU" altLang="ru-RU" sz="1600" dirty="0"/>
            </a:br>
            <a:r>
              <a:rPr lang="ru-RU" altLang="ru-RU" sz="1600" dirty="0"/>
              <a:t>Кто скажите он такой </a:t>
            </a:r>
            <a:r>
              <a:rPr lang="ru-RU" altLang="ru-RU" sz="1600" dirty="0" smtClean="0"/>
              <a:t>...</a:t>
            </a:r>
            <a:endParaRPr lang="en-US" altLang="ru-RU" sz="1600" dirty="0" smtClean="0"/>
          </a:p>
          <a:p>
            <a:pPr eaLnBrk="1" hangingPunct="1"/>
            <a:endParaRPr lang="ru-RU" altLang="ru-RU" sz="2400" dirty="0"/>
          </a:p>
        </p:txBody>
      </p:sp>
      <p:sp>
        <p:nvSpPr>
          <p:cNvPr id="16424" name="TextBox 115"/>
          <p:cNvSpPr txBox="1">
            <a:spLocks noChangeArrowheads="1"/>
          </p:cNvSpPr>
          <p:nvPr/>
        </p:nvSpPr>
        <p:spPr bwMode="auto">
          <a:xfrm>
            <a:off x="4729657" y="2427288"/>
            <a:ext cx="296227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1600" dirty="0"/>
              <a:t>Всех зверей она хитрей,</a:t>
            </a:r>
          </a:p>
          <a:p>
            <a:r>
              <a:rPr lang="ru-RU" sz="1600" dirty="0"/>
              <a:t>Шубка рыжая на </a:t>
            </a:r>
            <a:r>
              <a:rPr lang="ru-RU" sz="1600" dirty="0" smtClean="0"/>
              <a:t>ней …</a:t>
            </a:r>
          </a:p>
          <a:p>
            <a:endParaRPr lang="ru-RU" sz="1600" dirty="0"/>
          </a:p>
          <a:p>
            <a:r>
              <a:rPr lang="ru-RU" sz="1600" dirty="0"/>
              <a:t> </a:t>
            </a:r>
          </a:p>
        </p:txBody>
      </p:sp>
      <p:sp>
        <p:nvSpPr>
          <p:cNvPr id="41" name="TextBox 115"/>
          <p:cNvSpPr txBox="1">
            <a:spLocks noChangeArrowheads="1"/>
          </p:cNvSpPr>
          <p:nvPr/>
        </p:nvSpPr>
        <p:spPr bwMode="auto">
          <a:xfrm>
            <a:off x="4833937" y="3058275"/>
            <a:ext cx="2895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1600" dirty="0"/>
              <a:t>Зимой спит,</a:t>
            </a:r>
          </a:p>
          <a:p>
            <a:r>
              <a:rPr lang="ru-RU" sz="1600" dirty="0"/>
              <a:t>Летом - ульи </a:t>
            </a:r>
            <a:r>
              <a:rPr lang="ru-RU" sz="1600" dirty="0" smtClean="0"/>
              <a:t>ворошит</a:t>
            </a:r>
            <a:r>
              <a:rPr lang="en-US" sz="1600" dirty="0"/>
              <a:t> </a:t>
            </a:r>
            <a:r>
              <a:rPr lang="ru-RU" sz="1600" dirty="0" smtClean="0"/>
              <a:t>…</a:t>
            </a:r>
          </a:p>
          <a:p>
            <a:endParaRPr lang="ru-RU" sz="1600" dirty="0"/>
          </a:p>
        </p:txBody>
      </p:sp>
      <p:sp>
        <p:nvSpPr>
          <p:cNvPr id="42" name="TextBox 115"/>
          <p:cNvSpPr txBox="1">
            <a:spLocks noChangeArrowheads="1"/>
          </p:cNvSpPr>
          <p:nvPr/>
        </p:nvSpPr>
        <p:spPr bwMode="auto">
          <a:xfrm>
            <a:off x="4724399" y="1794301"/>
            <a:ext cx="29432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1600" dirty="0"/>
              <a:t>Я - веселенький зверек,</a:t>
            </a:r>
          </a:p>
          <a:p>
            <a:r>
              <a:rPr lang="ru-RU" sz="1600" dirty="0"/>
              <a:t>Прыг с елки на </a:t>
            </a:r>
            <a:r>
              <a:rPr lang="ru-RU" sz="1600" dirty="0" smtClean="0"/>
              <a:t>дубок</a:t>
            </a:r>
            <a:r>
              <a:rPr lang="ru-RU" sz="1600" dirty="0"/>
              <a:t> </a:t>
            </a:r>
            <a:r>
              <a:rPr lang="ru-RU" sz="1600" dirty="0" smtClean="0"/>
              <a:t>…</a:t>
            </a:r>
          </a:p>
          <a:p>
            <a:endParaRPr lang="ru-RU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 nodeType="clickPar">
                      <p:stCondLst>
                        <p:cond delay="0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 nodeType="clickPar">
                      <p:stCondLst>
                        <p:cond delay="0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</p:childTnLst>
        </p:cTn>
      </p:par>
    </p:tnLst>
    <p:bldLst>
      <p:bldP spid="115" grpId="0"/>
      <p:bldP spid="115" grpId="1"/>
      <p:bldP spid="16424" grpId="0"/>
      <p:bldP spid="16424" grpId="1"/>
      <p:bldP spid="41" grpId="0"/>
      <p:bldP spid="41" grpId="1"/>
      <p:bldP spid="42" grpId="0"/>
      <p:bldP spid="4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tatic.make.ua/catalog/07/children-0000284__1395757578__6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Содержание:</a:t>
            </a:r>
          </a:p>
        </p:txBody>
      </p:sp>
      <p:sp>
        <p:nvSpPr>
          <p:cNvPr id="5123" name="Объект 1"/>
          <p:cNvSpPr>
            <a:spLocks noGrp="1"/>
          </p:cNvSpPr>
          <p:nvPr>
            <p:ph idx="1"/>
          </p:nvPr>
        </p:nvSpPr>
        <p:spPr>
          <a:xfrm>
            <a:off x="76200" y="1676400"/>
            <a:ext cx="6781800" cy="4525963"/>
          </a:xfrm>
        </p:spPr>
        <p:txBody>
          <a:bodyPr/>
          <a:lstStyle/>
          <a:p>
            <a:pPr marL="0" indent="0">
              <a:buNone/>
            </a:pPr>
            <a:r>
              <a:rPr lang="ru-RU" altLang="ru-RU" dirty="0" smtClean="0"/>
              <a:t>                                   </a:t>
            </a:r>
            <a:r>
              <a:rPr lang="ru-RU" altLang="ru-RU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3" action="ppaction://hlinksldjump"/>
              </a:rPr>
              <a:t>Животные</a:t>
            </a:r>
            <a:endParaRPr lang="ru-RU" altLang="ru-RU" b="1" u="sng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alt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              </a:t>
            </a:r>
            <a:r>
              <a:rPr lang="ru-RU" alt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4" action="ppaction://hlinksldjump"/>
              </a:rPr>
              <a:t>Загадки</a:t>
            </a:r>
            <a:endParaRPr lang="ru-RU" alt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alt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                   </a:t>
            </a:r>
            <a:r>
              <a:rPr lang="ru-RU" alt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5" action="ppaction://hlinksldjump"/>
              </a:rPr>
              <a:t>Кроссворд</a:t>
            </a:r>
            <a:endParaRPr lang="ru-RU" alt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garmonia35.ru/wp-content/uploads/2016/05/fon-gree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6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Белка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0" y="2514600"/>
            <a:ext cx="2438400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220" name="TextBox 5"/>
          <p:cNvSpPr txBox="1">
            <a:spLocks noChangeArrowheads="1"/>
          </p:cNvSpPr>
          <p:nvPr/>
        </p:nvSpPr>
        <p:spPr bwMode="auto">
          <a:xfrm>
            <a:off x="4419600" y="2209800"/>
            <a:ext cx="2819400" cy="39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6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ts val="600"/>
              </a:spcBef>
              <a:buSzTx/>
              <a:buFontTx/>
              <a:buNone/>
              <a:defRPr/>
            </a:pPr>
            <a:r>
              <a:rPr lang="ru-RU" alt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Белка</a:t>
            </a:r>
            <a:r>
              <a:rPr lang="ru-RU" altLang="ru-RU" sz="1600" dirty="0" smtClean="0"/>
              <a:t> - настоящая лесная красавица: атласная рыжая или с серебристым отливом шкурка, роскошный пушистый хвост, длина которого достигает 30 сантиметров.</a:t>
            </a:r>
            <a:endParaRPr lang="en-US" altLang="ru-RU" sz="1600" dirty="0" smtClean="0"/>
          </a:p>
          <a:p>
            <a:pPr>
              <a:spcBef>
                <a:spcPts val="600"/>
              </a:spcBef>
              <a:buSzTx/>
              <a:buFontTx/>
              <a:buNone/>
              <a:defRPr/>
            </a:pPr>
            <a:r>
              <a:rPr lang="ru-RU" alt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Белка</a:t>
            </a:r>
            <a:r>
              <a:rPr lang="ru-RU" altLang="ru-RU" sz="1600" dirty="0" smtClean="0"/>
              <a:t> - зверек ловкий, подвижный. По прямой белки прыгают на 3-4 метра и 10-15 метров по нисходящей кривой. </a:t>
            </a:r>
            <a:endParaRPr lang="en-US" altLang="ru-RU" sz="1600" dirty="0" smtClean="0"/>
          </a:p>
          <a:p>
            <a:pPr>
              <a:spcBef>
                <a:spcPts val="600"/>
              </a:spcBef>
              <a:buSzTx/>
              <a:buFontTx/>
              <a:buNone/>
              <a:defRPr/>
            </a:pPr>
            <a:r>
              <a:rPr lang="ru-RU" alt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качестве руля </a:t>
            </a:r>
            <a:r>
              <a:rPr lang="ru-RU" altLang="ru-RU" sz="1600" dirty="0" smtClean="0"/>
              <a:t>белки используют большой пушистый хвост.</a:t>
            </a:r>
          </a:p>
        </p:txBody>
      </p:sp>
      <p:pic>
        <p:nvPicPr>
          <p:cNvPr id="7" name="Рисунок 6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04800" y="2416175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04800" y="3490913"/>
            <a:ext cx="990600" cy="61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04800" y="1374775"/>
            <a:ext cx="990600" cy="61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>
            <a:hlinkClick r:id="rId13" action="ppaction://hlinksldjump"/>
          </p:cNvPr>
          <p:cNvPicPr>
            <a:picLocks noChangeAspect="1"/>
          </p:cNvPicPr>
          <p:nvPr/>
        </p:nvPicPr>
        <p:blipFill rotWithShape="1">
          <a:blip r:embed="rId14" cstate="print"/>
          <a:srcRect/>
          <a:stretch/>
        </p:blipFill>
        <p:spPr>
          <a:xfrm>
            <a:off x="1438275" y="5491163"/>
            <a:ext cx="1039813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>
            <a:hlinkClick r:id="rId15" action="ppaction://hlinksldjump"/>
          </p:cNvPr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304800" y="5491163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>
            <a:hlinkClick r:id="rId17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77975" y="1281113"/>
            <a:ext cx="784225" cy="738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>
            <a:hlinkClick r:id="rId18" action="ppaction://hlinksldjump"/>
          </p:cNvPr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304800" y="4495800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6156" name="Группа 16"/>
          <p:cNvGrpSpPr>
            <a:grpSpLocks/>
          </p:cNvGrpSpPr>
          <p:nvPr/>
        </p:nvGrpSpPr>
        <p:grpSpPr bwMode="auto">
          <a:xfrm>
            <a:off x="1577975" y="1281113"/>
            <a:ext cx="1393825" cy="5119687"/>
            <a:chOff x="1578376" y="1280790"/>
            <a:chExt cx="1393424" cy="5120010"/>
          </a:xfrm>
        </p:grpSpPr>
        <p:cxnSp>
          <p:nvCxnSpPr>
            <p:cNvPr id="18" name="Прямая соединительная линия 17"/>
            <p:cNvCxnSpPr/>
            <p:nvPr/>
          </p:nvCxnSpPr>
          <p:spPr>
            <a:xfrm>
              <a:off x="2713112" y="1280790"/>
              <a:ext cx="0" cy="1119258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H="1">
              <a:off x="1578376" y="2400048"/>
              <a:ext cx="1134736" cy="0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1578376" y="2400048"/>
              <a:ext cx="0" cy="2705271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1578376" y="5105318"/>
              <a:ext cx="1393424" cy="0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2971800" y="5105318"/>
              <a:ext cx="0" cy="1295482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Управляющая кнопка: возврат 1">
            <a:hlinkClick r:id="rId20" action="ppaction://hlinksldjump" highlightClick="1"/>
          </p:cNvPr>
          <p:cNvSpPr/>
          <p:nvPr/>
        </p:nvSpPr>
        <p:spPr>
          <a:xfrm>
            <a:off x="7924800" y="5753100"/>
            <a:ext cx="457200" cy="477838"/>
          </a:xfrm>
          <a:prstGeom prst="actionButtonRetur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armonia35.ru/wp-content/uploads/2016/05/fon-gre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947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dirty="0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Медведь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244" y="2478090"/>
            <a:ext cx="2438400" cy="18206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172" name="TextBox 5"/>
          <p:cNvSpPr txBox="1">
            <a:spLocks noChangeArrowheads="1"/>
          </p:cNvSpPr>
          <p:nvPr/>
        </p:nvSpPr>
        <p:spPr bwMode="auto">
          <a:xfrm>
            <a:off x="4287982" y="2209800"/>
            <a:ext cx="2819400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5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1600" b="1" i="1" dirty="0"/>
              <a:t>Медведь</a:t>
            </a:r>
            <a:r>
              <a:rPr lang="ru-RU" altLang="ru-RU" sz="1600" dirty="0"/>
              <a:t> живет в лесу, он большой и сильный. Густая теплая шуба темно - коричневого, бурого цвета. </a:t>
            </a:r>
            <a:r>
              <a:rPr lang="ru-RU" altLang="ru-RU" sz="1600" b="1" i="1" dirty="0"/>
              <a:t>Он герой </a:t>
            </a:r>
            <a:r>
              <a:rPr lang="ru-RU" altLang="ru-RU" sz="1600" dirty="0"/>
              <a:t>многих сказок, в которых его величают то Михаилом </a:t>
            </a:r>
            <a:r>
              <a:rPr lang="ru-RU" altLang="ru-RU" sz="1600" dirty="0" err="1"/>
              <a:t>Иванычем</a:t>
            </a:r>
            <a:r>
              <a:rPr lang="ru-RU" altLang="ru-RU" sz="1600" dirty="0"/>
              <a:t>, то Топтыгиным, то косолапым. </a:t>
            </a:r>
            <a:r>
              <a:rPr lang="ru-RU" altLang="ru-RU" sz="1600" b="1" i="1" dirty="0"/>
              <a:t>У многих </a:t>
            </a:r>
            <a:r>
              <a:rPr lang="ru-RU" altLang="ru-RU" sz="1600" dirty="0"/>
              <a:t>детей любимая игрушка - плюшевый медведь</a:t>
            </a:r>
            <a:r>
              <a:rPr lang="ru-RU" altLang="ru-RU" sz="1800" dirty="0"/>
              <a:t>.</a:t>
            </a:r>
          </a:p>
        </p:txBody>
      </p:sp>
      <p:pic>
        <p:nvPicPr>
          <p:cNvPr id="5" name="Рисунок 4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4800" y="2416175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04800" y="3490913"/>
            <a:ext cx="990600" cy="61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04800" y="1374775"/>
            <a:ext cx="990600" cy="61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hlinkClick r:id="rId12" action="ppaction://hlinksldjump"/>
          </p:cNvPr>
          <p:cNvPicPr>
            <a:picLocks noChangeAspect="1"/>
          </p:cNvPicPr>
          <p:nvPr/>
        </p:nvPicPr>
        <p:blipFill rotWithShape="1">
          <a:blip r:embed="rId13" cstate="print"/>
          <a:srcRect/>
          <a:stretch/>
        </p:blipFill>
        <p:spPr>
          <a:xfrm>
            <a:off x="1438275" y="5491163"/>
            <a:ext cx="1039813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304800" y="5491163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>
            <a:hlinkClick r:id="rId16" action="ppaction://hlinksldjump"/>
          </p:cNvPr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1577975" y="1281113"/>
            <a:ext cx="784225" cy="738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>
            <a:hlinkClick r:id="rId18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4495800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7180" name="Группа 12"/>
          <p:cNvGrpSpPr>
            <a:grpSpLocks/>
          </p:cNvGrpSpPr>
          <p:nvPr/>
        </p:nvGrpSpPr>
        <p:grpSpPr bwMode="auto">
          <a:xfrm>
            <a:off x="1577975" y="1281113"/>
            <a:ext cx="1393825" cy="5119687"/>
            <a:chOff x="1578376" y="1280790"/>
            <a:chExt cx="1393424" cy="5120010"/>
          </a:xfrm>
        </p:grpSpPr>
        <p:cxnSp>
          <p:nvCxnSpPr>
            <p:cNvPr id="14" name="Прямая соединительная линия 13"/>
            <p:cNvCxnSpPr/>
            <p:nvPr/>
          </p:nvCxnSpPr>
          <p:spPr>
            <a:xfrm>
              <a:off x="2713112" y="1280790"/>
              <a:ext cx="0" cy="1119258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flipH="1">
              <a:off x="1578376" y="2400048"/>
              <a:ext cx="1134736" cy="0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1578376" y="2400048"/>
              <a:ext cx="0" cy="2705271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1578376" y="5105318"/>
              <a:ext cx="1393424" cy="0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2971800" y="5105318"/>
              <a:ext cx="0" cy="1295482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Управляющая кнопка: возврат 18">
            <a:hlinkClick r:id="rId19" action="ppaction://hlinksldjump" highlightClick="1"/>
          </p:cNvPr>
          <p:cNvSpPr/>
          <p:nvPr/>
        </p:nvSpPr>
        <p:spPr>
          <a:xfrm>
            <a:off x="7924800" y="5753100"/>
            <a:ext cx="457200" cy="477838"/>
          </a:xfrm>
          <a:prstGeom prst="actionButtonRetur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garmonia35.ru/wp-content/uploads/2016/05/fon-gre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73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dirty="0" smtClean="0">
                <a:ln>
                  <a:solidFill>
                    <a:srgbClr val="0070C0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Ежик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2518664"/>
            <a:ext cx="2362200" cy="18206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196" name="TextBox 5"/>
          <p:cNvSpPr txBox="1">
            <a:spLocks noChangeArrowheads="1"/>
          </p:cNvSpPr>
          <p:nvPr/>
        </p:nvSpPr>
        <p:spPr bwMode="auto">
          <a:xfrm>
            <a:off x="4267200" y="2209800"/>
            <a:ext cx="32004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5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1600" b="1" i="1" dirty="0"/>
              <a:t>Колобок</a:t>
            </a:r>
            <a:r>
              <a:rPr lang="ru-RU" altLang="ru-RU" sz="1600" b="1" dirty="0"/>
              <a:t> </a:t>
            </a:r>
            <a:r>
              <a:rPr lang="ru-RU" altLang="ru-RU" sz="1600" dirty="0"/>
              <a:t>- колючий бок. Кто это такой? Правильно, ежик. У него на спине много колючих, острых иголок. А зачем ежику такая колючая шубка? Ими он защищается от врагов.</a:t>
            </a:r>
            <a:endParaRPr lang="en-US" altLang="ru-RU" sz="1600" dirty="0"/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1600" dirty="0"/>
              <a:t> </a:t>
            </a:r>
            <a:r>
              <a:rPr lang="ru-RU" altLang="ru-RU" sz="1600" b="1" i="1" dirty="0"/>
              <a:t>В случае </a:t>
            </a:r>
            <a:r>
              <a:rPr lang="ru-RU" altLang="ru-RU" sz="1600" dirty="0"/>
              <a:t>опасности сворачивается в клубок: мало найдется желающих уколоть нос</a:t>
            </a:r>
            <a:r>
              <a:rPr lang="en-US" altLang="ru-RU" sz="1600" dirty="0"/>
              <a:t>.</a:t>
            </a:r>
            <a:endParaRPr lang="ru-RU" altLang="ru-RU" sz="1600" dirty="0"/>
          </a:p>
        </p:txBody>
      </p:sp>
      <p:pic>
        <p:nvPicPr>
          <p:cNvPr id="5" name="Рисунок 4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4800" y="2416175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04800" y="3490913"/>
            <a:ext cx="990600" cy="61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04800" y="1374775"/>
            <a:ext cx="990600" cy="61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hlinkClick r:id="rId12" action="ppaction://hlinksldjump"/>
          </p:cNvPr>
          <p:cNvPicPr>
            <a:picLocks noChangeAspect="1"/>
          </p:cNvPicPr>
          <p:nvPr/>
        </p:nvPicPr>
        <p:blipFill rotWithShape="1">
          <a:blip r:embed="rId13" cstate="print"/>
          <a:srcRect/>
          <a:stretch/>
        </p:blipFill>
        <p:spPr>
          <a:xfrm>
            <a:off x="1438275" y="5491163"/>
            <a:ext cx="1039813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5491163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>
            <a:hlinkClick r:id="rId15" action="ppaction://hlinksldjump"/>
          </p:cNvPr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1577975" y="1281113"/>
            <a:ext cx="784225" cy="738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>
            <a:hlinkClick r:id="rId17" action="ppaction://hlinksldjump"/>
          </p:cNvPr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304800" y="4495800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8204" name="Группа 12"/>
          <p:cNvGrpSpPr>
            <a:grpSpLocks/>
          </p:cNvGrpSpPr>
          <p:nvPr/>
        </p:nvGrpSpPr>
        <p:grpSpPr bwMode="auto">
          <a:xfrm>
            <a:off x="1577975" y="1281113"/>
            <a:ext cx="1393825" cy="5119687"/>
            <a:chOff x="1578376" y="1280790"/>
            <a:chExt cx="1393424" cy="5120010"/>
          </a:xfrm>
        </p:grpSpPr>
        <p:cxnSp>
          <p:nvCxnSpPr>
            <p:cNvPr id="14" name="Прямая соединительная линия 13"/>
            <p:cNvCxnSpPr/>
            <p:nvPr/>
          </p:nvCxnSpPr>
          <p:spPr>
            <a:xfrm>
              <a:off x="2713112" y="1280790"/>
              <a:ext cx="0" cy="1119258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flipH="1">
              <a:off x="1578376" y="2400048"/>
              <a:ext cx="1134736" cy="0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1578376" y="2400048"/>
              <a:ext cx="0" cy="2705271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1578376" y="5105318"/>
              <a:ext cx="1393424" cy="0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2971800" y="5105318"/>
              <a:ext cx="0" cy="1295482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Управляющая кнопка: возврат 19">
            <a:hlinkClick r:id="rId19" action="ppaction://hlinksldjump" highlightClick="1"/>
          </p:cNvPr>
          <p:cNvSpPr/>
          <p:nvPr/>
        </p:nvSpPr>
        <p:spPr>
          <a:xfrm>
            <a:off x="7924800" y="5753100"/>
            <a:ext cx="457200" cy="477838"/>
          </a:xfrm>
          <a:prstGeom prst="actionButtonRetur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garmonia35.ru/wp-content/uploads/2016/05/fon-gre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dirty="0" smtClean="0">
                <a:ln>
                  <a:solidFill>
                    <a:srgbClr val="0070C0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Лиса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2667000"/>
            <a:ext cx="2286000" cy="152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220" name="TextBox 5"/>
          <p:cNvSpPr txBox="1">
            <a:spLocks noChangeArrowheads="1"/>
          </p:cNvSpPr>
          <p:nvPr/>
        </p:nvSpPr>
        <p:spPr bwMode="auto">
          <a:xfrm>
            <a:off x="4267200" y="2209800"/>
            <a:ext cx="26670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5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1800" b="1" i="1"/>
              <a:t>Лиса </a:t>
            </a:r>
            <a:r>
              <a:rPr lang="ru-RU" altLang="ru-RU" sz="1800"/>
              <a:t>- настоящая красавица. У нее теплая рыжая шубка. </a:t>
            </a:r>
            <a:r>
              <a:rPr lang="ru-RU" altLang="ru-RU" sz="1800" b="1"/>
              <a:t>Узкая </a:t>
            </a:r>
            <a:r>
              <a:rPr lang="ru-RU" altLang="ru-RU" sz="1800"/>
              <a:t>любопытная мордочка. Ушки и лапки у нее черного цвета. Но гордится лиса своим хвостом - большим, пушистым.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ru-RU" altLang="ru-RU" sz="1800"/>
          </a:p>
        </p:txBody>
      </p:sp>
      <p:pic>
        <p:nvPicPr>
          <p:cNvPr id="5" name="Рисунок 4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4800" y="2416175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04800" y="3490913"/>
            <a:ext cx="990600" cy="61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04800" y="1374775"/>
            <a:ext cx="990600" cy="61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hlinkClick r:id="rId12" action="ppaction://hlinksldjump"/>
          </p:cNvPr>
          <p:cNvPicPr>
            <a:picLocks noChangeAspect="1"/>
          </p:cNvPicPr>
          <p:nvPr/>
        </p:nvPicPr>
        <p:blipFill rotWithShape="1">
          <a:blip r:embed="rId13" cstate="print"/>
          <a:srcRect/>
          <a:stretch/>
        </p:blipFill>
        <p:spPr>
          <a:xfrm>
            <a:off x="1438275" y="5491163"/>
            <a:ext cx="1039813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304800" y="5491163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>
            <a:hlinkClick r:id="rId16" action="ppaction://hlinksldjump"/>
          </p:cNvPr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1577975" y="1281113"/>
            <a:ext cx="784225" cy="738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>
            <a:hlinkClick r:id="rId18" action="ppaction://hlinksldjump"/>
          </p:cNvPr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304800" y="4495800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9228" name="Группа 21"/>
          <p:cNvGrpSpPr>
            <a:grpSpLocks/>
          </p:cNvGrpSpPr>
          <p:nvPr/>
        </p:nvGrpSpPr>
        <p:grpSpPr bwMode="auto">
          <a:xfrm>
            <a:off x="1577975" y="1281113"/>
            <a:ext cx="1393825" cy="5119687"/>
            <a:chOff x="1578376" y="1280790"/>
            <a:chExt cx="1393424" cy="5120010"/>
          </a:xfrm>
        </p:grpSpPr>
        <p:cxnSp>
          <p:nvCxnSpPr>
            <p:cNvPr id="23" name="Прямая соединительная линия 22"/>
            <p:cNvCxnSpPr/>
            <p:nvPr/>
          </p:nvCxnSpPr>
          <p:spPr>
            <a:xfrm>
              <a:off x="2713112" y="1280790"/>
              <a:ext cx="0" cy="1119258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flipH="1">
              <a:off x="1578376" y="2400048"/>
              <a:ext cx="1134736" cy="0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1578376" y="2400048"/>
              <a:ext cx="0" cy="2705271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1578376" y="5105318"/>
              <a:ext cx="1393424" cy="0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2971800" y="5105318"/>
              <a:ext cx="0" cy="1295482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Управляющая кнопка: возврат 17">
            <a:hlinkClick r:id="rId20" action="ppaction://hlinksldjump" highlightClick="1"/>
          </p:cNvPr>
          <p:cNvSpPr/>
          <p:nvPr/>
        </p:nvSpPr>
        <p:spPr>
          <a:xfrm>
            <a:off x="7924800" y="5753100"/>
            <a:ext cx="457200" cy="477838"/>
          </a:xfrm>
          <a:prstGeom prst="actionButtonRetur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garmonia35.ru/wp-content/uploads/2016/05/fon-gre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dirty="0" smtClean="0">
                <a:ln>
                  <a:solidFill>
                    <a:srgbClr val="0070C0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Лось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2600" y="2667000"/>
            <a:ext cx="2209800" cy="152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244" name="TextBox 5"/>
          <p:cNvSpPr txBox="1">
            <a:spLocks noChangeArrowheads="1"/>
          </p:cNvSpPr>
          <p:nvPr/>
        </p:nvSpPr>
        <p:spPr bwMode="auto">
          <a:xfrm>
            <a:off x="4267200" y="2209800"/>
            <a:ext cx="26670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5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1800" b="1" i="1" dirty="0"/>
              <a:t>Лоси</a:t>
            </a:r>
            <a:r>
              <a:rPr lang="ru-RU" altLang="ru-RU" sz="1800" dirty="0"/>
              <a:t> - сильные и смелые. Крепкие рога, удар копытом остановят врага - волка или медведя. </a:t>
            </a:r>
            <a:r>
              <a:rPr lang="ru-RU" altLang="ru-RU" sz="1800" b="1" i="1" dirty="0"/>
              <a:t>Удивительно</a:t>
            </a:r>
            <a:r>
              <a:rPr lang="ru-RU" altLang="ru-RU" sz="1800" dirty="0"/>
              <a:t>, но лесных великанов можно приручить! На лосиных фермах лосих доят, словно коров.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ru-RU" altLang="ru-RU" sz="1800" dirty="0"/>
          </a:p>
        </p:txBody>
      </p:sp>
      <p:pic>
        <p:nvPicPr>
          <p:cNvPr id="5" name="Рисунок 4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4800" y="2416175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3490913"/>
            <a:ext cx="990600" cy="61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04800" y="1374775"/>
            <a:ext cx="990600" cy="61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hlinkClick r:id="rId11" action="ppaction://hlinksldjump"/>
          </p:cNvPr>
          <p:cNvPicPr>
            <a:picLocks noChangeAspect="1"/>
          </p:cNvPicPr>
          <p:nvPr/>
        </p:nvPicPr>
        <p:blipFill rotWithShape="1">
          <a:blip r:embed="rId12" cstate="print"/>
          <a:srcRect/>
          <a:stretch/>
        </p:blipFill>
        <p:spPr>
          <a:xfrm>
            <a:off x="1438275" y="5491163"/>
            <a:ext cx="1039813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04800" y="5491163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>
            <a:hlinkClick r:id="rId15" action="ppaction://hlinksldjump"/>
          </p:cNvPr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1577975" y="1281113"/>
            <a:ext cx="784225" cy="738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>
            <a:hlinkClick r:id="rId17" action="ppaction://hlinksldjump"/>
          </p:cNvPr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304800" y="4495800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0252" name="Группа 12"/>
          <p:cNvGrpSpPr>
            <a:grpSpLocks/>
          </p:cNvGrpSpPr>
          <p:nvPr/>
        </p:nvGrpSpPr>
        <p:grpSpPr bwMode="auto">
          <a:xfrm>
            <a:off x="1577975" y="1281113"/>
            <a:ext cx="1393825" cy="5119687"/>
            <a:chOff x="1578376" y="1280790"/>
            <a:chExt cx="1393424" cy="5120010"/>
          </a:xfrm>
        </p:grpSpPr>
        <p:cxnSp>
          <p:nvCxnSpPr>
            <p:cNvPr id="14" name="Прямая соединительная линия 13"/>
            <p:cNvCxnSpPr/>
            <p:nvPr/>
          </p:nvCxnSpPr>
          <p:spPr>
            <a:xfrm>
              <a:off x="2713112" y="1280790"/>
              <a:ext cx="0" cy="1119258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flipH="1">
              <a:off x="1578376" y="2400048"/>
              <a:ext cx="1134736" cy="0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1578376" y="2400048"/>
              <a:ext cx="0" cy="2705271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1578376" y="5105318"/>
              <a:ext cx="1393424" cy="0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2971800" y="5105318"/>
              <a:ext cx="0" cy="1295482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Управляющая кнопка: возврат 18">
            <a:hlinkClick r:id="rId19" action="ppaction://hlinksldjump" highlightClick="1"/>
          </p:cNvPr>
          <p:cNvSpPr/>
          <p:nvPr/>
        </p:nvSpPr>
        <p:spPr>
          <a:xfrm>
            <a:off x="7924800" y="5753100"/>
            <a:ext cx="457200" cy="477838"/>
          </a:xfrm>
          <a:prstGeom prst="actionButtonRetur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garmonia35.ru/wp-content/uploads/2016/05/fon-gre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dirty="0" smtClean="0">
                <a:ln>
                  <a:solidFill>
                    <a:srgbClr val="0070C0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Волк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2729" y="2667000"/>
            <a:ext cx="2041071" cy="152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268" name="TextBox 5"/>
          <p:cNvSpPr txBox="1">
            <a:spLocks noChangeArrowheads="1"/>
          </p:cNvSpPr>
          <p:nvPr/>
        </p:nvSpPr>
        <p:spPr bwMode="auto">
          <a:xfrm>
            <a:off x="4038600" y="2209800"/>
            <a:ext cx="2895600" cy="307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5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ru-RU" altLang="ru-RU" sz="1600" b="1" i="1"/>
              <a:t>Волк</a:t>
            </a:r>
            <a:r>
              <a:rPr lang="ru-RU" altLang="ru-RU" sz="1600" i="1"/>
              <a:t> </a:t>
            </a:r>
            <a:r>
              <a:rPr lang="ru-RU" altLang="ru-RU" sz="1600"/>
              <a:t>крупнее собаки и свой хвост никогда не закручивает "в колечко". </a:t>
            </a:r>
            <a:r>
              <a:rPr lang="ru-RU" altLang="ru-RU" sz="1600" b="1" i="1"/>
              <a:t>Волчий мех </a:t>
            </a:r>
            <a:r>
              <a:rPr lang="ru-RU" altLang="ru-RU" sz="1600"/>
              <a:t>теплый, густой, серого или рыжевато - бурого цвета.</a:t>
            </a:r>
          </a:p>
          <a:p>
            <a:pPr>
              <a:spcBef>
                <a:spcPct val="0"/>
              </a:spcBef>
              <a:buSzTx/>
              <a:buFontTx/>
              <a:buNone/>
            </a:pPr>
            <a:r>
              <a:rPr lang="ru-RU" altLang="ru-RU" sz="1600" b="1" i="1"/>
              <a:t>В отличие </a:t>
            </a:r>
            <a:r>
              <a:rPr lang="ru-RU" altLang="ru-RU" sz="1600"/>
              <a:t>от собак, волк не лает, а рычит или воет. </a:t>
            </a:r>
            <a:r>
              <a:rPr lang="ru-RU" altLang="ru-RU" sz="1600" b="1" i="1"/>
              <a:t>Волчий вой </a:t>
            </a:r>
            <a:r>
              <a:rPr lang="ru-RU" altLang="ru-RU" sz="1600"/>
              <a:t>- протяжный, тревожный. Становится не по себе, когда услышишь его в вечерних сумерках</a:t>
            </a:r>
            <a:r>
              <a:rPr lang="ru-RU" altLang="ru-RU" sz="1800"/>
              <a:t>.</a:t>
            </a:r>
          </a:p>
        </p:txBody>
      </p:sp>
      <p:pic>
        <p:nvPicPr>
          <p:cNvPr id="5" name="Рисунок 4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2416175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04800" y="3490913"/>
            <a:ext cx="990600" cy="61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04800" y="1374775"/>
            <a:ext cx="990600" cy="61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hlinkClick r:id="rId11" action="ppaction://hlinksldjump"/>
          </p:cNvPr>
          <p:cNvPicPr>
            <a:picLocks noChangeAspect="1"/>
          </p:cNvPicPr>
          <p:nvPr/>
        </p:nvPicPr>
        <p:blipFill rotWithShape="1">
          <a:blip r:embed="rId12" cstate="print"/>
          <a:srcRect/>
          <a:stretch/>
        </p:blipFill>
        <p:spPr>
          <a:xfrm>
            <a:off x="1438275" y="5491163"/>
            <a:ext cx="1039813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04800" y="5491163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>
            <a:hlinkClick r:id="rId15" action="ppaction://hlinksldjump"/>
          </p:cNvPr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1577975" y="1281113"/>
            <a:ext cx="784225" cy="738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>
            <a:hlinkClick r:id="rId17" action="ppaction://hlinksldjump"/>
          </p:cNvPr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304800" y="4495800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1276" name="Группа 12"/>
          <p:cNvGrpSpPr>
            <a:grpSpLocks/>
          </p:cNvGrpSpPr>
          <p:nvPr/>
        </p:nvGrpSpPr>
        <p:grpSpPr bwMode="auto">
          <a:xfrm>
            <a:off x="1577975" y="1281113"/>
            <a:ext cx="1393825" cy="5119687"/>
            <a:chOff x="1578376" y="1280790"/>
            <a:chExt cx="1393424" cy="5120010"/>
          </a:xfrm>
        </p:grpSpPr>
        <p:cxnSp>
          <p:nvCxnSpPr>
            <p:cNvPr id="14" name="Прямая соединительная линия 13"/>
            <p:cNvCxnSpPr/>
            <p:nvPr/>
          </p:nvCxnSpPr>
          <p:spPr>
            <a:xfrm>
              <a:off x="2713112" y="1280790"/>
              <a:ext cx="0" cy="1119258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flipH="1">
              <a:off x="1578376" y="2400048"/>
              <a:ext cx="1134736" cy="0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1578376" y="2400048"/>
              <a:ext cx="0" cy="2705271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1578376" y="5105318"/>
              <a:ext cx="1393424" cy="0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2971800" y="5105318"/>
              <a:ext cx="0" cy="1295482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Управляющая кнопка: возврат 18">
            <a:hlinkClick r:id="rId19" action="ppaction://hlinksldjump" highlightClick="1"/>
          </p:cNvPr>
          <p:cNvSpPr/>
          <p:nvPr/>
        </p:nvSpPr>
        <p:spPr>
          <a:xfrm>
            <a:off x="7924800" y="5753100"/>
            <a:ext cx="457200" cy="477838"/>
          </a:xfrm>
          <a:prstGeom prst="actionButtonRetur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garmonia35.ru/wp-content/uploads/2016/05/fon-gre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dirty="0" smtClean="0">
                <a:ln>
                  <a:solidFill>
                    <a:srgbClr val="0070C0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Заяц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2729" y="2791165"/>
            <a:ext cx="2041071" cy="12756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292" name="TextBox 5"/>
          <p:cNvSpPr txBox="1">
            <a:spLocks noChangeArrowheads="1"/>
          </p:cNvSpPr>
          <p:nvPr/>
        </p:nvSpPr>
        <p:spPr bwMode="auto">
          <a:xfrm>
            <a:off x="4191000" y="2019300"/>
            <a:ext cx="3048000" cy="42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150000"/>
              <a:buBlip>
                <a:blip r:embed="rId5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ru-RU" altLang="ru-RU" sz="1600" b="1" i="1"/>
              <a:t>В природе </a:t>
            </a:r>
            <a:r>
              <a:rPr lang="ru-RU" altLang="ru-RU" sz="1600"/>
              <a:t>у зайца много врагов: волки, рыси, лисицы, совы и другие хищные птицы. </a:t>
            </a:r>
            <a:r>
              <a:rPr lang="ru-RU" altLang="ru-RU" sz="1600" b="1" i="1"/>
              <a:t>Опасность</a:t>
            </a:r>
            <a:r>
              <a:rPr lang="ru-RU" altLang="ru-RU" sz="1600"/>
              <a:t> подстерегает этого зверька практически на каждом шагу. Спасти зайца могут быстрые ноги да острый слух. </a:t>
            </a:r>
            <a:endParaRPr lang="en-US" altLang="ru-RU" sz="1600"/>
          </a:p>
          <a:p>
            <a:pPr>
              <a:spcBef>
                <a:spcPct val="0"/>
              </a:spcBef>
              <a:buSzTx/>
              <a:buFontTx/>
              <a:buNone/>
            </a:pPr>
            <a:r>
              <a:rPr lang="ru-RU" altLang="ru-RU" sz="1600" b="1" i="1"/>
              <a:t>Зрение</a:t>
            </a:r>
            <a:r>
              <a:rPr lang="ru-RU" altLang="ru-RU" sz="1600"/>
              <a:t> у зайцев тоже хорошее, они видят все вокруг. Убегая от преследователя, заяц часто смотрит не вперед, а старается не выпускать хищника из виду - косится в его сторону, - потому и прозвали зайца косым</a:t>
            </a:r>
            <a:r>
              <a:rPr lang="ru-RU" altLang="ru-RU" sz="1400"/>
              <a:t>.</a:t>
            </a:r>
          </a:p>
        </p:txBody>
      </p:sp>
      <p:pic>
        <p:nvPicPr>
          <p:cNvPr id="5" name="Рисунок 4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4800" y="2416175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04800" y="3490913"/>
            <a:ext cx="990600" cy="61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1374775"/>
            <a:ext cx="990600" cy="61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hlinkClick r:id="rId11" action="ppaction://hlinksldjump"/>
          </p:cNvPr>
          <p:cNvPicPr>
            <a:picLocks noChangeAspect="1"/>
          </p:cNvPicPr>
          <p:nvPr/>
        </p:nvPicPr>
        <p:blipFill rotWithShape="1">
          <a:blip r:embed="rId12" cstate="print"/>
          <a:srcRect/>
          <a:stretch/>
        </p:blipFill>
        <p:spPr>
          <a:xfrm>
            <a:off x="1438275" y="5491163"/>
            <a:ext cx="1039813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04800" y="5491163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>
            <a:hlinkClick r:id="rId15" action="ppaction://hlinksldjump"/>
          </p:cNvPr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1577975" y="1281113"/>
            <a:ext cx="784225" cy="738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>
            <a:hlinkClick r:id="rId17" action="ppaction://hlinksldjump"/>
          </p:cNvPr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304800" y="4495800"/>
            <a:ext cx="990600" cy="73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2300" name="Группа 25"/>
          <p:cNvGrpSpPr>
            <a:grpSpLocks/>
          </p:cNvGrpSpPr>
          <p:nvPr/>
        </p:nvGrpSpPr>
        <p:grpSpPr bwMode="auto">
          <a:xfrm>
            <a:off x="1577975" y="1281113"/>
            <a:ext cx="1393825" cy="5119687"/>
            <a:chOff x="1578376" y="1280790"/>
            <a:chExt cx="1393424" cy="5120010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2713112" y="1280790"/>
              <a:ext cx="0" cy="1119258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H="1">
              <a:off x="1578376" y="2400048"/>
              <a:ext cx="1134736" cy="0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1578376" y="2400048"/>
              <a:ext cx="0" cy="2705271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1578376" y="5105318"/>
              <a:ext cx="1393424" cy="0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2971800" y="5105318"/>
              <a:ext cx="0" cy="1295482"/>
            </a:xfrm>
            <a:prstGeom prst="line">
              <a:avLst/>
            </a:prstGeom>
            <a:ln w="28575">
              <a:solidFill>
                <a:srgbClr val="99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Управляющая кнопка: возврат 17">
            <a:hlinkClick r:id="rId19" action="ppaction://hlinksldjump" highlightClick="1"/>
          </p:cNvPr>
          <p:cNvSpPr/>
          <p:nvPr/>
        </p:nvSpPr>
        <p:spPr>
          <a:xfrm>
            <a:off x="7924800" y="5753100"/>
            <a:ext cx="457200" cy="477838"/>
          </a:xfrm>
          <a:prstGeom prst="actionButtonRetur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624</TotalTime>
  <Words>541</Words>
  <Application>Microsoft Office PowerPoint</Application>
  <PresentationFormat>Экран (4:3)</PresentationFormat>
  <Paragraphs>91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Arial Black</vt:lpstr>
      <vt:lpstr>Calibri</vt:lpstr>
      <vt:lpstr>Тема Office</vt:lpstr>
      <vt:lpstr>Главная</vt:lpstr>
      <vt:lpstr>Животные нашего леса</vt:lpstr>
      <vt:lpstr>Содержание:</vt:lpstr>
      <vt:lpstr>Белка</vt:lpstr>
      <vt:lpstr>Медведь</vt:lpstr>
      <vt:lpstr>Ежик</vt:lpstr>
      <vt:lpstr>Лиса</vt:lpstr>
      <vt:lpstr>Лось</vt:lpstr>
      <vt:lpstr>Волк</vt:lpstr>
      <vt:lpstr>Заяц</vt:lpstr>
      <vt:lpstr>Презентация PowerPoint</vt:lpstr>
      <vt:lpstr>Презентация PowerPoint</vt:lpstr>
      <vt:lpstr>Кроссворд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klass26</dc:creator>
  <cp:lastModifiedBy>Ramil</cp:lastModifiedBy>
  <cp:revision>72</cp:revision>
  <cp:lastPrinted>1601-01-01T00:00:00Z</cp:lastPrinted>
  <dcterms:created xsi:type="dcterms:W3CDTF">1601-01-01T00:00:00Z</dcterms:created>
  <dcterms:modified xsi:type="dcterms:W3CDTF">2019-10-12T18:32:04Z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