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884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60" r:id="rId5"/>
    <p:sldId id="265" r:id="rId6"/>
    <p:sldId id="266" r:id="rId7"/>
    <p:sldId id="268" r:id="rId8"/>
    <p:sldId id="269" r:id="rId9"/>
    <p:sldId id="270" r:id="rId10"/>
    <p:sldId id="271" r:id="rId11"/>
    <p:sldId id="274" r:id="rId12"/>
    <p:sldId id="275" r:id="rId13"/>
    <p:sldId id="276" r:id="rId14"/>
  </p:sldIdLst>
  <p:sldSz cx="9144000" cy="6858000" type="screen4x3"/>
  <p:notesSz cx="6858000" cy="9525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0" autoAdjust="0"/>
    <p:restoredTop sz="94628" autoAdjust="0"/>
  </p:normalViewPr>
  <p:slideViewPr>
    <p:cSldViewPr>
      <p:cViewPr varScale="1">
        <p:scale>
          <a:sx n="69" d="100"/>
          <a:sy n="69" d="100"/>
        </p:scale>
        <p:origin x="17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3CF5E-B32D-47BC-8059-37FA2BB52EDA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F9C42-CC6B-48A7-80E0-1173F62F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51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EB56D8-719D-44F4-9226-6D9E96018EF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714375"/>
            <a:ext cx="4762500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5DAD7E-4E62-48D9-B710-D57C8CF93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14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641570-823A-4DF9-93BF-BD0AD553446D}" type="slidenum">
              <a:rPr lang="ru-RU" altLang="ru-RU" smtClean="0"/>
              <a:pPr eaLnBrk="1" hangingPunct="1"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7834D-7D2A-4785-A838-BC134C73FAB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83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55B566-E70A-4D49-A2C2-F4C1B07C7CC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664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3A609-5BEF-403A-9FBD-6C3845E8F8A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40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C893C4B-1EEC-4B57-992A-3570652724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BDE3B-293D-475B-A94B-E76F7D13A9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A817F2-310F-48A7-A5BB-EEEC4AA7648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D9331-1EF1-466B-AAC8-A043DF8CCCA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03C87-D845-45FD-9B0F-8F8BFA6AA87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441E74-CF3F-4A20-B441-DD4BDDF565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5B657-650F-4868-9027-3EEC0AAA43C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4DB4F-01E0-4DBB-8129-CF59C46F0D5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50369-CCC0-4F8D-9442-743A25D6F97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19081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3AED79C-D382-4BF9-B3CB-4564230E9B3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0FCC45-F801-4345-BF93-F257D0D9DC2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A677C0-6DFE-4C04-88CC-781CE2761D5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169812-D554-4126-849C-6EB6E2C43A9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661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CC2A5-EBEB-4C76-9A56-1A4AF7A6469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590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221CC-0ADA-45E9-BDF6-EA9B5B57037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692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DB31B-5D41-4EBE-B47A-1E1CB1EAB89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471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AFC14-D9F6-4A8A-9D70-996EA1BD97F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966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9A45FE-9B0C-48E5-96C9-E2DA2B846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20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B9FF25-3786-433D-AD05-C9FD07E66FD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067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B85078-357E-4301-BBF3-CCE690E405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83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B85078-357E-4301-BBF3-CCE690E405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6.xml"/><Relationship Id="rId18" Type="http://schemas.openxmlformats.org/officeDocument/2006/relationships/slide" Target="slide4.xml"/><Relationship Id="rId3" Type="http://schemas.openxmlformats.org/officeDocument/2006/relationships/image" Target="../media/image3.jpeg"/><Relationship Id="rId7" Type="http://schemas.openxmlformats.org/officeDocument/2006/relationships/slide" Target="slide8.xml"/><Relationship Id="rId12" Type="http://schemas.openxmlformats.org/officeDocument/2006/relationships/image" Target="../media/image9.jpeg"/><Relationship Id="rId17" Type="http://schemas.openxmlformats.org/officeDocument/2006/relationships/slide" Target="slide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9.xml"/><Relationship Id="rId5" Type="http://schemas.openxmlformats.org/officeDocument/2006/relationships/image" Target="../media/image5.jpeg"/><Relationship Id="rId15" Type="http://schemas.openxmlformats.org/officeDocument/2006/relationships/slide" Target="slide5.xml"/><Relationship Id="rId10" Type="http://schemas.openxmlformats.org/officeDocument/2006/relationships/image" Target="../media/image8.jpeg"/><Relationship Id="rId19" Type="http://schemas.openxmlformats.org/officeDocument/2006/relationships/image" Target="../media/image12.jpeg"/><Relationship Id="rId4" Type="http://schemas.openxmlformats.org/officeDocument/2006/relationships/image" Target="../media/image4.jpeg"/><Relationship Id="rId9" Type="http://schemas.openxmlformats.org/officeDocument/2006/relationships/slide" Target="slide7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image" Target="../media/image5.jpeg"/><Relationship Id="rId2" Type="http://schemas.openxmlformats.org/officeDocument/2006/relationships/image" Target="../media/image3.jpeg"/><Relationship Id="rId1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12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11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image" Target="../media/image5.jpeg"/><Relationship Id="rId2" Type="http://schemas.openxmlformats.org/officeDocument/2006/relationships/image" Target="../media/image3.jpeg"/><Relationship Id="rId16" Type="http://schemas.openxmlformats.org/officeDocument/2006/relationships/slide" Target="slide3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19" Type="http://schemas.openxmlformats.org/officeDocument/2006/relationships/image" Target="../media/image12.jpeg"/><Relationship Id="rId4" Type="http://schemas.openxmlformats.org/officeDocument/2006/relationships/image" Target="../media/image13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image" Target="../media/image9.jpeg"/><Relationship Id="rId19" Type="http://schemas.openxmlformats.org/officeDocument/2006/relationships/slide" Target="slide2.xml"/><Relationship Id="rId4" Type="http://schemas.openxmlformats.org/officeDocument/2006/relationships/image" Target="../media/image8.jpeg"/><Relationship Id="rId9" Type="http://schemas.openxmlformats.org/officeDocument/2006/relationships/slide" Target="slide9.xml"/><Relationship Id="rId1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slide" Target="slide7.xml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image" Target="../media/image9.jpeg"/><Relationship Id="rId19" Type="http://schemas.openxmlformats.org/officeDocument/2006/relationships/slide" Target="slide2.xml"/><Relationship Id="rId4" Type="http://schemas.openxmlformats.org/officeDocument/2006/relationships/image" Target="../media/image7.jpeg"/><Relationship Id="rId9" Type="http://schemas.openxmlformats.org/officeDocument/2006/relationships/slide" Target="slide9.xml"/><Relationship Id="rId1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9.jpeg"/><Relationship Id="rId9" Type="http://schemas.openxmlformats.org/officeDocument/2006/relationships/image" Target="../media/image8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atic.make.ua/catalog/07/children-0000284__1395757578__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 нашего леса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2697480"/>
            <a:ext cx="5334000" cy="13716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Подготовила воспитатель </a:t>
            </a:r>
            <a:r>
              <a:rPr lang="ru-RU" altLang="ru-RU" sz="2800" b="1" dirty="0" err="1" smtClean="0">
                <a:solidFill>
                  <a:schemeClr val="bg1"/>
                </a:solidFill>
              </a:rPr>
              <a:t>Житина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 И. В.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ГБДОУ детский сад №92 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Калининского </a:t>
            </a:r>
            <a:r>
              <a:rPr lang="ru-RU" altLang="ru-RU" sz="2800" b="1" smtClean="0">
                <a:solidFill>
                  <a:schemeClr val="bg1"/>
                </a:solidFill>
              </a:rPr>
              <a:t>района Санкт-Петербурга</a:t>
            </a:r>
            <a:endParaRPr lang="ru-RU" alt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5442" y="6444734"/>
            <a:ext cx="3876510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Для старшего дошкольного возраста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-292660"/>
            <a:ext cx="4572000" cy="7443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течение дошкольного детства ребёнок практически овладевает речью. Но, к сожалению, существует много причин, когда его речь не сформирована должным образом, и одна из них: плохо развитая мелкая моторика рук. Для развития мелкой моторики существует направление- пальчиковая гимнастика. Движение пальцев и кистей рук имеет особое стимулирующее воздействие. Восточные медики установили, что массаж большого пальца повышает функциональную активность головного мозга. Пальчиковые игры или гимнастика не только положительно воздействует на речевые функции, но и на здоровье ребенка. Физиологией установлено, что уровень развития речи зависит от степени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мелкой моторики. Если движения развиты, то и речь будет в норме.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пальчиковых игр – развитие мелкой и общей моторики дошкольников.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тонких движений пальцев 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TextBox 13"/>
          <p:cNvSpPr txBox="1">
            <a:spLocks noChangeArrowheads="1"/>
          </p:cNvSpPr>
          <p:nvPr/>
        </p:nvSpPr>
        <p:spPr bwMode="auto">
          <a:xfrm>
            <a:off x="4495800" y="3149600"/>
            <a:ext cx="2667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60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58" y="1752600"/>
            <a:ext cx="2234542" cy="1396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Горизонтальный свиток 15"/>
          <p:cNvSpPr/>
          <p:nvPr/>
        </p:nvSpPr>
        <p:spPr>
          <a:xfrm>
            <a:off x="228600" y="1312863"/>
            <a:ext cx="3216275" cy="2344737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Хвост пушистый,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 золотистый,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лесу живет,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деревне кур крадет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  <a:p>
            <a:pPr>
              <a:defRPr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96" y="4083631"/>
            <a:ext cx="2082817" cy="1555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Горизонтальный свиток 17"/>
          <p:cNvSpPr/>
          <p:nvPr/>
        </p:nvSpPr>
        <p:spPr>
          <a:xfrm>
            <a:off x="626597" y="3688278"/>
            <a:ext cx="2608263" cy="2479675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Летом ходит без дороги                                    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Возле сосен и берез,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зимой он спит в берлоге,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</a:rPr>
              <a:t>От мороза прячет нос.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538" y="2598100"/>
            <a:ext cx="24384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Горизонтальный свиток 22"/>
          <p:cNvSpPr/>
          <p:nvPr/>
        </p:nvSpPr>
        <p:spPr>
          <a:xfrm>
            <a:off x="4397375" y="1902619"/>
            <a:ext cx="2863850" cy="2832100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Трав копытами касаясь,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по лесу красавец,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смело и легко,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Рога раскинув широко.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924800" y="5638800"/>
            <a:ext cx="360363" cy="360363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8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216" y="1981200"/>
            <a:ext cx="2079594" cy="1552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453563" y="1452930"/>
            <a:ext cx="2882900" cy="2371725"/>
            <a:chOff x="545970" y="1571054"/>
            <a:chExt cx="2708528" cy="2373056"/>
          </a:xfrm>
        </p:grpSpPr>
        <p:sp>
          <p:nvSpPr>
            <p:cNvPr id="7" name="Горизонтальный свиток 6"/>
            <p:cNvSpPr/>
            <p:nvPr/>
          </p:nvSpPr>
          <p:spPr>
            <a:xfrm>
              <a:off x="545970" y="1571054"/>
              <a:ext cx="2698088" cy="2373056"/>
            </a:xfrm>
            <a:prstGeom prst="horizontalScroll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50" name="TextBox 7"/>
            <p:cNvSpPr txBox="1">
              <a:spLocks noChangeArrowheads="1"/>
            </p:cNvSpPr>
            <p:nvPr/>
          </p:nvSpPr>
          <p:spPr bwMode="auto">
            <a:xfrm>
              <a:off x="1106863" y="2146801"/>
              <a:ext cx="2147635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150000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ru-RU" altLang="ru-RU" sz="1600" dirty="0"/>
                <a:t>По тропинке в лесу, </a:t>
              </a:r>
              <a:br>
                <a:rPr lang="ru-RU" altLang="ru-RU" sz="1600" dirty="0"/>
              </a:br>
              <a:r>
                <a:rPr lang="ru-RU" altLang="ru-RU" sz="1600" dirty="0"/>
                <a:t>Я большое яблоко несу,</a:t>
              </a:r>
              <a:br>
                <a:rPr lang="ru-RU" altLang="ru-RU" sz="1600" dirty="0"/>
              </a:br>
              <a:r>
                <a:rPr lang="ru-RU" altLang="ru-RU" sz="1600" dirty="0"/>
                <a:t>На иголки я похож, </a:t>
              </a:r>
              <a:br>
                <a:rPr lang="ru-RU" altLang="ru-RU" sz="1600" dirty="0"/>
              </a:br>
              <a:r>
                <a:rPr lang="ru-RU" altLang="ru-RU" sz="1600" dirty="0"/>
                <a:t>Звать меня конечно</a:t>
              </a:r>
              <a:r>
                <a:rPr lang="en-US" altLang="ru-RU" sz="1600" dirty="0"/>
                <a:t> …</a:t>
              </a:r>
              <a:endParaRPr lang="ru-RU" altLang="ru-RU" sz="1600" dirty="0"/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554" y="1909439"/>
            <a:ext cx="2041071" cy="1275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3848100" y="1379420"/>
            <a:ext cx="3124200" cy="2373312"/>
            <a:chOff x="3886200" y="1430592"/>
            <a:chExt cx="3124200" cy="2373056"/>
          </a:xfrm>
          <a:solidFill>
            <a:srgbClr val="00B050"/>
          </a:solidFill>
        </p:grpSpPr>
        <p:sp>
          <p:nvSpPr>
            <p:cNvPr id="10" name="Горизонтальный свиток 9"/>
            <p:cNvSpPr/>
            <p:nvPr/>
          </p:nvSpPr>
          <p:spPr>
            <a:xfrm>
              <a:off x="3886200" y="1430592"/>
              <a:ext cx="3124200" cy="2373056"/>
            </a:xfrm>
            <a:prstGeom prst="horizontalScroll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48" name="TextBox 10"/>
            <p:cNvSpPr txBox="1">
              <a:spLocks noChangeArrowheads="1"/>
            </p:cNvSpPr>
            <p:nvPr/>
          </p:nvSpPr>
          <p:spPr bwMode="auto">
            <a:xfrm>
              <a:off x="4033545" y="1905000"/>
              <a:ext cx="2976855" cy="15696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150000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ru-RU" altLang="ru-RU" sz="1600" dirty="0"/>
                <a:t>Любит красную морковку, </a:t>
              </a:r>
              <a:br>
                <a:rPr lang="ru-RU" altLang="ru-RU" sz="1600" dirty="0"/>
              </a:br>
              <a:r>
                <a:rPr lang="ru-RU" altLang="ru-RU" sz="1600" dirty="0"/>
                <a:t>Грызёт капусту очень ловко,</a:t>
              </a:r>
              <a:br>
                <a:rPr lang="ru-RU" altLang="ru-RU" sz="1600" dirty="0"/>
              </a:br>
              <a:r>
                <a:rPr lang="ru-RU" altLang="ru-RU" sz="1600" dirty="0"/>
                <a:t>Скачет он то тут, то там, </a:t>
              </a:r>
              <a:br>
                <a:rPr lang="ru-RU" altLang="ru-RU" sz="1600" dirty="0"/>
              </a:br>
              <a:r>
                <a:rPr lang="ru-RU" altLang="ru-RU" sz="1600" dirty="0"/>
                <a:t>По лесам и по полям,</a:t>
              </a:r>
              <a:br>
                <a:rPr lang="ru-RU" altLang="ru-RU" sz="1600" dirty="0"/>
              </a:br>
              <a:r>
                <a:rPr lang="ru-RU" altLang="ru-RU" sz="1600" dirty="0"/>
                <a:t>Серый, белый и косой, </a:t>
              </a:r>
              <a:br>
                <a:rPr lang="ru-RU" altLang="ru-RU" sz="1600" dirty="0"/>
              </a:br>
              <a:r>
                <a:rPr lang="ru-RU" altLang="ru-RU" sz="1600" dirty="0"/>
                <a:t>Кто скажите он такой ...</a:t>
              </a: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930" y="4191000"/>
            <a:ext cx="2032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Горизонтальный свиток 18"/>
          <p:cNvSpPr/>
          <p:nvPr/>
        </p:nvSpPr>
        <p:spPr>
          <a:xfrm>
            <a:off x="546100" y="3768725"/>
            <a:ext cx="3225800" cy="2462213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кто с большим хвостом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Прячется за тем кустом?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Запасается грибами,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 зима не за горами.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Погрызет орешки мелко,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Кто, ребята, это?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440" y="4208755"/>
            <a:ext cx="1813185" cy="1353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Горизонтальный свиток 22"/>
          <p:cNvSpPr/>
          <p:nvPr/>
        </p:nvSpPr>
        <p:spPr>
          <a:xfrm>
            <a:off x="4478440" y="3713162"/>
            <a:ext cx="2763838" cy="2479675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зимой холодной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злой, голодный?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возврат 13">
            <a:hlinkClick r:id="rId8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16" y="0"/>
            <a:ext cx="91526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761682"/>
          </a:xfrm>
        </p:spPr>
        <p:txBody>
          <a:bodyPr>
            <a:normAutofit fontScale="90000"/>
          </a:bodyPr>
          <a:lstStyle/>
          <a:p>
            <a:r>
              <a:rPr lang="ru-RU" altLang="ru-RU" sz="4400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Кроссворд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38350" y="1990725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з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9555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5200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2000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ц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1437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15252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60972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038350" y="24384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в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49555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95200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42000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609725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038350" y="28956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е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49555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95200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342000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2038350" y="33528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р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1609725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03835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49555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295200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2038350" y="3800475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и</a:t>
            </a:r>
          </a:p>
        </p:txBody>
      </p:sp>
      <p:sp>
        <p:nvSpPr>
          <p:cNvPr id="16409" name="TextBox 98"/>
          <p:cNvSpPr txBox="1">
            <a:spLocks noChangeArrowheads="1"/>
          </p:cNvSpPr>
          <p:nvPr/>
        </p:nvSpPr>
        <p:spPr bwMode="auto">
          <a:xfrm>
            <a:off x="1685925" y="20574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</a:t>
            </a:r>
          </a:p>
        </p:txBody>
      </p:sp>
      <p:sp>
        <p:nvSpPr>
          <p:cNvPr id="16410" name="TextBox 99"/>
          <p:cNvSpPr txBox="1">
            <a:spLocks noChangeArrowheads="1"/>
          </p:cNvSpPr>
          <p:nvPr/>
        </p:nvSpPr>
        <p:spPr bwMode="auto">
          <a:xfrm>
            <a:off x="401638" y="25257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</a:t>
            </a:r>
          </a:p>
        </p:txBody>
      </p:sp>
      <p:sp>
        <p:nvSpPr>
          <p:cNvPr id="16411" name="TextBox 100"/>
          <p:cNvSpPr txBox="1">
            <a:spLocks noChangeArrowheads="1"/>
          </p:cNvSpPr>
          <p:nvPr/>
        </p:nvSpPr>
        <p:spPr bwMode="auto">
          <a:xfrm>
            <a:off x="1235075" y="2940050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</a:t>
            </a:r>
          </a:p>
        </p:txBody>
      </p:sp>
      <p:sp>
        <p:nvSpPr>
          <p:cNvPr id="16412" name="TextBox 102"/>
          <p:cNvSpPr txBox="1">
            <a:spLocks noChangeArrowheads="1"/>
          </p:cNvSpPr>
          <p:nvPr/>
        </p:nvSpPr>
        <p:spPr bwMode="auto">
          <a:xfrm>
            <a:off x="1281113" y="3854450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</a:t>
            </a:r>
          </a:p>
        </p:txBody>
      </p:sp>
      <p:sp>
        <p:nvSpPr>
          <p:cNvPr id="104" name="Овал 1"/>
          <p:cNvSpPr/>
          <p:nvPr/>
        </p:nvSpPr>
        <p:spPr>
          <a:xfrm>
            <a:off x="2057400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5" name="Овал 2"/>
          <p:cNvSpPr/>
          <p:nvPr/>
        </p:nvSpPr>
        <p:spPr>
          <a:xfrm>
            <a:off x="260032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6" name="Овал 3"/>
          <p:cNvSpPr/>
          <p:nvPr/>
        </p:nvSpPr>
        <p:spPr>
          <a:xfrm>
            <a:off x="319087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7" name="Овал 4"/>
          <p:cNvSpPr/>
          <p:nvPr/>
        </p:nvSpPr>
        <p:spPr>
          <a:xfrm>
            <a:off x="364807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9" name="Управляющая кнопка: возврат 108">
            <a:hlinkClick r:id="rId3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0" name="5-конечная звезда 109"/>
          <p:cNvSpPr/>
          <p:nvPr/>
        </p:nvSpPr>
        <p:spPr>
          <a:xfrm>
            <a:off x="533400" y="5410200"/>
            <a:ext cx="360000" cy="360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1" name="5-конечная звезда 110"/>
          <p:cNvSpPr/>
          <p:nvPr/>
        </p:nvSpPr>
        <p:spPr>
          <a:xfrm>
            <a:off x="1195917" y="5410200"/>
            <a:ext cx="360000" cy="360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" name="5-конечная звезда 111"/>
          <p:cNvSpPr/>
          <p:nvPr/>
        </p:nvSpPr>
        <p:spPr>
          <a:xfrm>
            <a:off x="1885421" y="5419725"/>
            <a:ext cx="360000" cy="360000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3" name="5-конечная звезда 112"/>
          <p:cNvSpPr/>
          <p:nvPr/>
        </p:nvSpPr>
        <p:spPr>
          <a:xfrm>
            <a:off x="2528887" y="5410200"/>
            <a:ext cx="360000" cy="360000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4" name="Вертикальный свиток 113"/>
          <p:cNvSpPr/>
          <p:nvPr/>
        </p:nvSpPr>
        <p:spPr>
          <a:xfrm>
            <a:off x="3874231" y="989680"/>
            <a:ext cx="4876800" cy="3811840"/>
          </a:xfrm>
          <a:prstGeom prst="vertic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5" name="TextBox 114"/>
          <p:cNvSpPr txBox="1">
            <a:spLocks noChangeArrowheads="1"/>
          </p:cNvSpPr>
          <p:nvPr/>
        </p:nvSpPr>
        <p:spPr bwMode="auto">
          <a:xfrm>
            <a:off x="4801094" y="3745696"/>
            <a:ext cx="2819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dirty="0"/>
              <a:t>Серый, белый и</a:t>
            </a:r>
            <a:r>
              <a:rPr lang="en-US" altLang="ru-RU" sz="1600" dirty="0"/>
              <a:t> </a:t>
            </a:r>
            <a:r>
              <a:rPr lang="ru-RU" altLang="ru-RU" sz="1600" dirty="0"/>
              <a:t>косой, </a:t>
            </a:r>
            <a:br>
              <a:rPr lang="ru-RU" altLang="ru-RU" sz="1600" dirty="0"/>
            </a:br>
            <a:r>
              <a:rPr lang="ru-RU" altLang="ru-RU" sz="1600" dirty="0"/>
              <a:t>Кто скажите он такой </a:t>
            </a:r>
            <a:r>
              <a:rPr lang="ru-RU" altLang="ru-RU" sz="1600" dirty="0" smtClean="0"/>
              <a:t>...</a:t>
            </a:r>
            <a:endParaRPr lang="en-US" altLang="ru-RU" sz="1600" dirty="0" smtClean="0"/>
          </a:p>
          <a:p>
            <a:pPr eaLnBrk="1" hangingPunct="1"/>
            <a:endParaRPr lang="ru-RU" altLang="ru-RU" sz="2400" dirty="0"/>
          </a:p>
        </p:txBody>
      </p:sp>
      <p:sp>
        <p:nvSpPr>
          <p:cNvPr id="16424" name="TextBox 115"/>
          <p:cNvSpPr txBox="1">
            <a:spLocks noChangeArrowheads="1"/>
          </p:cNvSpPr>
          <p:nvPr/>
        </p:nvSpPr>
        <p:spPr bwMode="auto">
          <a:xfrm>
            <a:off x="4729657" y="2427288"/>
            <a:ext cx="29622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Всех зверей она хитрей,</a:t>
            </a:r>
          </a:p>
          <a:p>
            <a:r>
              <a:rPr lang="ru-RU" sz="1600" dirty="0"/>
              <a:t>Шубка рыжая на </a:t>
            </a:r>
            <a:r>
              <a:rPr lang="ru-RU" sz="1600" dirty="0" smtClean="0"/>
              <a:t>ней …</a:t>
            </a:r>
          </a:p>
          <a:p>
            <a:endParaRPr lang="ru-RU" sz="1600" dirty="0"/>
          </a:p>
          <a:p>
            <a:r>
              <a:rPr lang="ru-RU" sz="1600" dirty="0"/>
              <a:t> </a:t>
            </a:r>
          </a:p>
        </p:txBody>
      </p:sp>
      <p:sp>
        <p:nvSpPr>
          <p:cNvPr id="41" name="TextBox 115"/>
          <p:cNvSpPr txBox="1">
            <a:spLocks noChangeArrowheads="1"/>
          </p:cNvSpPr>
          <p:nvPr/>
        </p:nvSpPr>
        <p:spPr bwMode="auto">
          <a:xfrm>
            <a:off x="4833937" y="3058275"/>
            <a:ext cx="289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Зимой спит,</a:t>
            </a:r>
          </a:p>
          <a:p>
            <a:r>
              <a:rPr lang="ru-RU" sz="1600" dirty="0"/>
              <a:t>Летом - ульи </a:t>
            </a:r>
            <a:r>
              <a:rPr lang="ru-RU" sz="1600" dirty="0" smtClean="0"/>
              <a:t>ворошит</a:t>
            </a:r>
            <a:r>
              <a:rPr lang="en-US" sz="1600" dirty="0"/>
              <a:t> </a:t>
            </a:r>
            <a:r>
              <a:rPr lang="ru-RU" sz="1600" dirty="0" smtClean="0"/>
              <a:t>…</a:t>
            </a:r>
          </a:p>
          <a:p>
            <a:endParaRPr lang="ru-RU" sz="1600" dirty="0"/>
          </a:p>
        </p:txBody>
      </p:sp>
      <p:sp>
        <p:nvSpPr>
          <p:cNvPr id="42" name="TextBox 115"/>
          <p:cNvSpPr txBox="1">
            <a:spLocks noChangeArrowheads="1"/>
          </p:cNvSpPr>
          <p:nvPr/>
        </p:nvSpPr>
        <p:spPr bwMode="auto">
          <a:xfrm>
            <a:off x="4724399" y="1794301"/>
            <a:ext cx="2943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Я - веселенький зверек,</a:t>
            </a:r>
          </a:p>
          <a:p>
            <a:r>
              <a:rPr lang="ru-RU" sz="1600" dirty="0"/>
              <a:t>Прыг с елки на </a:t>
            </a:r>
            <a:r>
              <a:rPr lang="ru-RU" sz="1600" dirty="0" smtClean="0"/>
              <a:t>дубок</a:t>
            </a:r>
            <a:r>
              <a:rPr lang="ru-RU" sz="1600" dirty="0"/>
              <a:t> </a:t>
            </a:r>
            <a:r>
              <a:rPr lang="ru-RU" sz="1600" dirty="0" smtClean="0"/>
              <a:t>…</a:t>
            </a:r>
          </a:p>
          <a:p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115" grpId="0"/>
      <p:bldP spid="115" grpId="1"/>
      <p:bldP spid="16424" grpId="0"/>
      <p:bldP spid="16424" grpId="1"/>
      <p:bldP spid="41" grpId="0"/>
      <p:bldP spid="41" grpId="1"/>
      <p:bldP spid="42" grpId="0"/>
      <p:bldP spid="4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make.ua/catalog/07/children-0000284__1395757578__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Содержание:</a:t>
            </a:r>
          </a:p>
        </p:txBody>
      </p:sp>
      <p:sp>
        <p:nvSpPr>
          <p:cNvPr id="5123" name="Объект 1"/>
          <p:cNvSpPr>
            <a:spLocks noGrp="1"/>
          </p:cNvSpPr>
          <p:nvPr>
            <p:ph idx="1"/>
          </p:nvPr>
        </p:nvSpPr>
        <p:spPr>
          <a:xfrm>
            <a:off x="76200" y="1676400"/>
            <a:ext cx="6781800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/>
              <a:t>                                   </a:t>
            </a:r>
            <a:r>
              <a:rPr lang="ru-RU" alt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Животные</a:t>
            </a:r>
            <a:endParaRPr lang="ru-RU" altLang="ru-RU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Загадки</a:t>
            </a: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Кроссворд</a:t>
            </a: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6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2514600"/>
            <a:ext cx="24384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4419600" y="2209800"/>
            <a:ext cx="28194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</a:t>
            </a:r>
            <a:r>
              <a:rPr lang="ru-RU" altLang="ru-RU" sz="1600" dirty="0" smtClean="0"/>
              <a:t> - настоящая лесная красавица: атласная рыжая или с серебристым отливом шкурка, роскошный пушистый хвост, длина которого достигает 30 сантиметров.</a:t>
            </a:r>
            <a:endParaRPr lang="en-US" altLang="ru-RU" sz="1600" dirty="0" smtClean="0"/>
          </a:p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</a:t>
            </a:r>
            <a:r>
              <a:rPr lang="ru-RU" altLang="ru-RU" sz="1600" dirty="0" smtClean="0"/>
              <a:t> - зверек ловкий, подвижный. По прямой белки прыгают на 3-4 метра и 10-15 метров по нисходящей кривой. </a:t>
            </a:r>
            <a:endParaRPr lang="en-US" altLang="ru-RU" sz="1600" dirty="0" smtClean="0"/>
          </a:p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руля </a:t>
            </a:r>
            <a:r>
              <a:rPr lang="ru-RU" altLang="ru-RU" sz="1600" dirty="0" smtClean="0"/>
              <a:t>белки используют большой пушистый хвост.</a:t>
            </a:r>
          </a:p>
        </p:txBody>
      </p:sp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3" action="ppaction://hlinksldjump"/>
          </p:cNvPr>
          <p:cNvPicPr>
            <a:picLocks noChangeAspect="1"/>
          </p:cNvPicPr>
          <p:nvPr/>
        </p:nvPicPr>
        <p:blipFill rotWithShape="1">
          <a:blip r:embed="rId14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156" name="Группа 16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Управляющая кнопка: возврат 1">
            <a:hlinkClick r:id="rId20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Медведь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244" y="2478090"/>
            <a:ext cx="2438400" cy="1820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4287982" y="2209800"/>
            <a:ext cx="28194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b="1" i="1" dirty="0"/>
              <a:t>Медведь</a:t>
            </a:r>
            <a:r>
              <a:rPr lang="ru-RU" altLang="ru-RU" sz="1600" dirty="0"/>
              <a:t> живет в лесу, он большой и сильный. Густая теплая шуба темно - коричневого, бурого цвета. </a:t>
            </a:r>
            <a:r>
              <a:rPr lang="ru-RU" altLang="ru-RU" sz="1600" b="1" i="1" dirty="0"/>
              <a:t>Он герой </a:t>
            </a:r>
            <a:r>
              <a:rPr lang="ru-RU" altLang="ru-RU" sz="1600" dirty="0"/>
              <a:t>многих сказок, в которых его величают то Михаилом </a:t>
            </a:r>
            <a:r>
              <a:rPr lang="ru-RU" altLang="ru-RU" sz="1600" dirty="0" err="1"/>
              <a:t>Иванычем</a:t>
            </a:r>
            <a:r>
              <a:rPr lang="ru-RU" altLang="ru-RU" sz="1600" dirty="0"/>
              <a:t>, то Топтыгиным, то косолапым. </a:t>
            </a:r>
            <a:r>
              <a:rPr lang="ru-RU" altLang="ru-RU" sz="1600" b="1" i="1" dirty="0"/>
              <a:t>У многих </a:t>
            </a:r>
            <a:r>
              <a:rPr lang="ru-RU" altLang="ru-RU" sz="1600" dirty="0"/>
              <a:t>детей любимая игрушка - плюшевый медведь</a:t>
            </a:r>
            <a:r>
              <a:rPr lang="ru-RU" altLang="ru-RU" sz="1800" dirty="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80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73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Ежик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2518664"/>
            <a:ext cx="2362200" cy="1820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3200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b="1" i="1" dirty="0"/>
              <a:t>Колобок</a:t>
            </a:r>
            <a:r>
              <a:rPr lang="ru-RU" altLang="ru-RU" sz="1600" b="1" dirty="0"/>
              <a:t> </a:t>
            </a:r>
            <a:r>
              <a:rPr lang="ru-RU" altLang="ru-RU" sz="1600" dirty="0"/>
              <a:t>- колючий бок. Кто это такой? Правильно, ежик. У него на спине много колючих, острых иголок. А зачем ежику такая колючая шубка? Ими он защищается от врагов.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dirty="0"/>
              <a:t> </a:t>
            </a:r>
            <a:r>
              <a:rPr lang="ru-RU" altLang="ru-RU" sz="1600" b="1" i="1" dirty="0"/>
              <a:t>В случае </a:t>
            </a:r>
            <a:r>
              <a:rPr lang="ru-RU" altLang="ru-RU" sz="1600" dirty="0"/>
              <a:t>опасности сворачивается в клубок: мало найдется желающих уколоть нос</a:t>
            </a:r>
            <a:r>
              <a:rPr lang="en-US" altLang="ru-RU" sz="1600" dirty="0"/>
              <a:t>.</a:t>
            </a:r>
            <a:endParaRPr lang="ru-RU" altLang="ru-RU" sz="1600" dirty="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204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Управляющая кнопка: возврат 19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2667000"/>
            <a:ext cx="2286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2667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i="1"/>
              <a:t>Лиса </a:t>
            </a:r>
            <a:r>
              <a:rPr lang="ru-RU" altLang="ru-RU" sz="1800"/>
              <a:t>- настоящая красавица. У нее теплая рыжая шубка. </a:t>
            </a:r>
            <a:r>
              <a:rPr lang="ru-RU" altLang="ru-RU" sz="1800" b="1"/>
              <a:t>Узкая </a:t>
            </a:r>
            <a:r>
              <a:rPr lang="ru-RU" altLang="ru-RU" sz="1800"/>
              <a:t>любопытная мордочка. Ушки и лапки у нее черного цвета. Но гордится лиса своим хвостом - большим, пушистым.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80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9228" name="Группа 21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Управляющая кнопка: возврат 17">
            <a:hlinkClick r:id="rId20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667000"/>
            <a:ext cx="22098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2667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i="1" dirty="0"/>
              <a:t>Лоси</a:t>
            </a:r>
            <a:r>
              <a:rPr lang="ru-RU" altLang="ru-RU" sz="1800" dirty="0"/>
              <a:t> - сильные и смелые. Крепкие рога, удар копытом остановят врага - волка или медведя. </a:t>
            </a:r>
            <a:r>
              <a:rPr lang="ru-RU" altLang="ru-RU" sz="1800" b="1" i="1" dirty="0"/>
              <a:t>Удивительно</a:t>
            </a:r>
            <a:r>
              <a:rPr lang="ru-RU" altLang="ru-RU" sz="1800" dirty="0"/>
              <a:t>, но лесных великанов можно приручить! На лосиных фермах лосих доят, словно коров.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800" dirty="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252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729" y="2667000"/>
            <a:ext cx="2041071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4038600" y="2209800"/>
            <a:ext cx="28956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Волк</a:t>
            </a:r>
            <a:r>
              <a:rPr lang="ru-RU" altLang="ru-RU" sz="1600" i="1"/>
              <a:t> </a:t>
            </a:r>
            <a:r>
              <a:rPr lang="ru-RU" altLang="ru-RU" sz="1600"/>
              <a:t>крупнее собаки и свой хвост никогда не закручивает "в колечко". </a:t>
            </a:r>
            <a:r>
              <a:rPr lang="ru-RU" altLang="ru-RU" sz="1600" b="1" i="1"/>
              <a:t>Волчий мех </a:t>
            </a:r>
            <a:r>
              <a:rPr lang="ru-RU" altLang="ru-RU" sz="1600"/>
              <a:t>теплый, густой, серого или рыжевато - бурого цвета.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 отличие </a:t>
            </a:r>
            <a:r>
              <a:rPr lang="ru-RU" altLang="ru-RU" sz="1600"/>
              <a:t>от собак, волк не лает, а рычит или воет. </a:t>
            </a:r>
            <a:r>
              <a:rPr lang="ru-RU" altLang="ru-RU" sz="1600" b="1" i="1"/>
              <a:t>Волчий вой </a:t>
            </a:r>
            <a:r>
              <a:rPr lang="ru-RU" altLang="ru-RU" sz="1600"/>
              <a:t>- протяжный, тревожный. Становится не по себе, когда услышишь его в вечерних сумерках</a:t>
            </a:r>
            <a:r>
              <a:rPr lang="ru-RU" altLang="ru-RU" sz="180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276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729" y="2791165"/>
            <a:ext cx="2041071" cy="1275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4191000" y="2019300"/>
            <a:ext cx="30480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 природе </a:t>
            </a:r>
            <a:r>
              <a:rPr lang="ru-RU" altLang="ru-RU" sz="1600"/>
              <a:t>у зайца много врагов: волки, рыси, лисицы, совы и другие хищные птицы. </a:t>
            </a:r>
            <a:r>
              <a:rPr lang="ru-RU" altLang="ru-RU" sz="1600" b="1" i="1"/>
              <a:t>Опасность</a:t>
            </a:r>
            <a:r>
              <a:rPr lang="ru-RU" altLang="ru-RU" sz="1600"/>
              <a:t> подстерегает этого зверька практически на каждом шагу. Спасти зайца могут быстрые ноги да острый слух. </a:t>
            </a:r>
            <a:endParaRPr lang="en-US" altLang="ru-RU" sz="1600"/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Зрение</a:t>
            </a:r>
            <a:r>
              <a:rPr lang="ru-RU" altLang="ru-RU" sz="1600"/>
              <a:t> у зайцев тоже хорошее, они видят все вокруг. Убегая от преследователя, заяц часто смотрит не вперед, а старается не выпускать хищника из виду - косится в его сторону, - потому и прозвали зайца косым</a:t>
            </a:r>
            <a:r>
              <a:rPr lang="ru-RU" altLang="ru-RU" sz="140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300" name="Группа 25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Управляющая кнопка: возврат 17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587</Words>
  <Application>Microsoft Office PowerPoint</Application>
  <PresentationFormat>Экран (4:3)</PresentationFormat>
  <Paragraphs>93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Тема Office</vt:lpstr>
      <vt:lpstr>Главная</vt:lpstr>
      <vt:lpstr>Животные нашего леса</vt:lpstr>
      <vt:lpstr>Содержание:</vt:lpstr>
      <vt:lpstr>Белка</vt:lpstr>
      <vt:lpstr>Медведь</vt:lpstr>
      <vt:lpstr>Ежик</vt:lpstr>
      <vt:lpstr>Лиса</vt:lpstr>
      <vt:lpstr>Лось</vt:lpstr>
      <vt:lpstr>Волк</vt:lpstr>
      <vt:lpstr>Заяц</vt:lpstr>
      <vt:lpstr>Презентация PowerPoint</vt:lpstr>
      <vt:lpstr>Презентация PowerPoint</vt:lpstr>
      <vt:lpstr>Кроссворд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klass26</dc:creator>
  <cp:lastModifiedBy>Ramil</cp:lastModifiedBy>
  <cp:revision>73</cp:revision>
  <cp:lastPrinted>1601-01-01T00:00:00Z</cp:lastPrinted>
  <dcterms:created xsi:type="dcterms:W3CDTF">1601-01-01T00:00:00Z</dcterms:created>
  <dcterms:modified xsi:type="dcterms:W3CDTF">2019-10-12T20:24:21Z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