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4" r:id="rId4"/>
    <p:sldId id="261" r:id="rId5"/>
    <p:sldId id="258" r:id="rId6"/>
    <p:sldId id="259" r:id="rId7"/>
    <p:sldId id="260" r:id="rId8"/>
    <p:sldId id="262" r:id="rId9"/>
    <p:sldId id="263" r:id="rId10"/>
  </p:sldIdLst>
  <p:sldSz cx="9906000" cy="6858000" type="A4"/>
  <p:notesSz cx="7105650" cy="10239375"/>
  <p:defaultTextStyle>
    <a:defPPr>
      <a:defRPr lang="ru-RU"/>
    </a:defPPr>
    <a:lvl1pPr marL="0" algn="l" defTabSz="87268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36340" algn="l" defTabSz="87268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72685" algn="l" defTabSz="87268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309025" algn="l" defTabSz="87268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45368" algn="l" defTabSz="87268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181709" algn="l" defTabSz="87268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618052" algn="l" defTabSz="87268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054394" algn="l" defTabSz="87268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490736" algn="l" defTabSz="872685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350" y="-9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-4014" y="-108"/>
      </p:cViewPr>
      <p:guideLst>
        <p:guide orient="horz" pos="3225"/>
        <p:guide pos="22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9750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76ED62-F161-433E-A153-66122E98DF65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79463" y="768350"/>
            <a:ext cx="5546725" cy="3840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11200" y="4864100"/>
            <a:ext cx="5683250" cy="4606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725025"/>
            <a:ext cx="3079750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4313" y="9725025"/>
            <a:ext cx="3079750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01227-BE5B-418B-A29B-8400845458B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8726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36340" algn="l" defTabSz="8726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872685" algn="l" defTabSz="8726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09025" algn="l" defTabSz="8726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745368" algn="l" defTabSz="8726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181709" algn="l" defTabSz="8726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618052" algn="l" defTabSz="8726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054394" algn="l" defTabSz="8726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490736" algn="l" defTabSz="8726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79463" y="768350"/>
            <a:ext cx="5546725" cy="38401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67" tIns="43635" rIns="87267" bIns="43635"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70762" y="69762"/>
            <a:ext cx="9764485" cy="669219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7267" tIns="43635" rIns="87267" bIns="4363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403350" y="3200400"/>
            <a:ext cx="6934200" cy="1600200"/>
          </a:xfrm>
        </p:spPr>
        <p:txBody>
          <a:bodyPr/>
          <a:lstStyle>
            <a:lvl1pPr marL="0" indent="0" algn="ctr">
              <a:buNone/>
              <a:defRPr sz="2300">
                <a:solidFill>
                  <a:schemeClr val="tx2"/>
                </a:solidFill>
              </a:defRPr>
            </a:lvl1pPr>
            <a:lvl2pPr marL="436340" indent="0" algn="ctr">
              <a:buNone/>
            </a:lvl2pPr>
            <a:lvl3pPr marL="872685" indent="0" algn="ctr">
              <a:buNone/>
            </a:lvl3pPr>
            <a:lvl4pPr marL="1309025" indent="0" algn="ctr">
              <a:buNone/>
            </a:lvl4pPr>
            <a:lvl5pPr marL="1745368" indent="0" algn="ctr">
              <a:buNone/>
            </a:lvl5pPr>
            <a:lvl6pPr marL="2181709" indent="0" algn="ctr">
              <a:buNone/>
            </a:lvl6pPr>
            <a:lvl7pPr marL="2618052" indent="0" algn="ctr">
              <a:buNone/>
            </a:lvl7pPr>
            <a:lvl8pPr marL="3054394" indent="0" algn="ctr">
              <a:buNone/>
            </a:lvl8pPr>
            <a:lvl9pPr marL="3490736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38D4-E5EC-4FAB-AFB5-09ECF6C81CB2}" type="datetime1">
              <a:rPr lang="ru-RU" smtClean="0"/>
              <a:t>13.10.2019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A2299FB-1EBD-4304-9A7F-250F140E70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176" y="1449313"/>
            <a:ext cx="9773334" cy="1527353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7267" tIns="43635" rIns="87267" bIns="4363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8176" y="1396730"/>
            <a:ext cx="9773334" cy="120578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7267" tIns="43635" rIns="87267" bIns="4363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8176" y="2976648"/>
            <a:ext cx="9773334" cy="11053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7267" tIns="43635" rIns="87267" bIns="4363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95300" y="1505938"/>
            <a:ext cx="8915400" cy="1470023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ABBAE-86D5-4D7A-BB45-9EE0B1963FDC}" type="datetime1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99FB-1EBD-4304-9A7F-250F140E7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48"/>
            <a:ext cx="2179320" cy="585152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90600" y="274648"/>
            <a:ext cx="6026150" cy="585152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FEDD-4448-431C-BA66-08DE6F295182}" type="datetime1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99FB-1EBD-4304-9A7F-250F140E7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F5AAE-3006-4427-95A2-9974CC1DC112}" type="datetime1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99FB-1EBD-4304-9A7F-250F140E70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90600" y="1447800"/>
            <a:ext cx="84201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67" tIns="43635" rIns="87267" bIns="43635"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70762" y="69762"/>
            <a:ext cx="9764485" cy="669219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7267" tIns="43635" rIns="87267" bIns="4363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952503"/>
            <a:ext cx="8420100" cy="1362075"/>
          </a:xfrm>
        </p:spPr>
        <p:txBody>
          <a:bodyPr anchor="b" anchorCtr="0"/>
          <a:lstStyle>
            <a:lvl1pPr algn="l">
              <a:buNone/>
              <a:defRPr sz="39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547943"/>
            <a:ext cx="8420100" cy="1338263"/>
          </a:xfrm>
        </p:spPr>
        <p:txBody>
          <a:bodyPr anchor="t" anchorCtr="0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9F24-4A54-415B-9801-D83397CDCACA}" type="datetime1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66777" y="6172200"/>
            <a:ext cx="4333875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75201" y="2376833"/>
            <a:ext cx="9764641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7267" tIns="43635" rIns="87267" bIns="4363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4914" y="2341478"/>
            <a:ext cx="9764928" cy="4572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7267" tIns="43635" rIns="87267" bIns="4363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74000" y="2468880"/>
            <a:ext cx="9765838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7267" tIns="43635" rIns="87267" bIns="4363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58496" y="6208778"/>
            <a:ext cx="495300" cy="457200"/>
          </a:xfrm>
        </p:spPr>
        <p:txBody>
          <a:bodyPr/>
          <a:lstStyle/>
          <a:p>
            <a:fld id="{8A2299FB-1EBD-4304-9A7F-250F140E7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229E2-A12B-4699-885E-C12A814C3877}" type="datetime1">
              <a:rPr lang="ru-RU" smtClean="0"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99FB-1EBD-4304-9A7F-250F140E70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90600" y="1447800"/>
            <a:ext cx="406146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5345113" y="1447800"/>
            <a:ext cx="406146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73053"/>
            <a:ext cx="84201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90600" y="1447801"/>
            <a:ext cx="4044950" cy="762000"/>
          </a:xfrm>
          <a:noFill/>
          <a:ln w="12700" cap="sq" cmpd="sng" algn="ctr">
            <a:noFill/>
            <a:prstDash val="solid"/>
          </a:ln>
        </p:spPr>
        <p:txBody>
          <a:bodyPr lIns="87267" anchor="b" anchorCtr="0">
            <a:noAutofit/>
          </a:bodyPr>
          <a:lstStyle>
            <a:lvl1pPr marL="0" indent="0">
              <a:buNone/>
              <a:defRPr sz="23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1900" b="1"/>
            </a:lvl2pPr>
            <a:lvl3pPr>
              <a:buNone/>
              <a:defRPr sz="17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365750" y="1447801"/>
            <a:ext cx="4044950" cy="762000"/>
          </a:xfrm>
          <a:noFill/>
          <a:ln w="12700" cap="sq" cmpd="sng" algn="ctr">
            <a:noFill/>
            <a:prstDash val="solid"/>
          </a:ln>
        </p:spPr>
        <p:txBody>
          <a:bodyPr lIns="87267" anchor="b" anchorCtr="0">
            <a:noAutofit/>
          </a:bodyPr>
          <a:lstStyle>
            <a:lvl1pPr marL="0" indent="0">
              <a:buNone/>
              <a:defRPr sz="23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1900" b="1"/>
            </a:lvl2pPr>
            <a:lvl3pPr>
              <a:buNone/>
              <a:defRPr sz="17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AD40B-32C6-4EF6-A573-CD0A96EFAEC0}" type="datetime1">
              <a:rPr lang="ru-RU" smtClean="0"/>
              <a:t>13.10.2019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99FB-1EBD-4304-9A7F-250F140E70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90600" y="2247900"/>
            <a:ext cx="404495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5365750" y="2247900"/>
            <a:ext cx="404495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7C83C-49BF-4E1A-A722-000E3D9CD3BF}" type="datetime1">
              <a:rPr lang="ru-RU" smtClean="0"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99FB-1EBD-4304-9A7F-250F140E7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42EA0-889D-4D1D-A6B0-3DBACC5C17B6}" type="datetime1">
              <a:rPr lang="ru-RU" smtClean="0"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99FB-1EBD-4304-9A7F-250F140E7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7267" tIns="43635" rIns="87267" bIns="43635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9348" y="69761"/>
            <a:ext cx="9764485" cy="669340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7267" tIns="43635" rIns="87267" bIns="4363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73053"/>
            <a:ext cx="8420100" cy="1143000"/>
          </a:xfrm>
        </p:spPr>
        <p:txBody>
          <a:bodyPr anchor="b" anchorCtr="0"/>
          <a:lstStyle>
            <a:lvl1pPr algn="l">
              <a:buNone/>
              <a:defRPr sz="39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90600" y="1600200"/>
            <a:ext cx="2063750" cy="4495800"/>
          </a:xfrm>
        </p:spPr>
        <p:txBody>
          <a:bodyPr/>
          <a:lstStyle>
            <a:lvl1pPr marL="0" indent="0">
              <a:buNone/>
              <a:defRPr sz="17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800"/>
            </a:lvl4pPr>
            <a:lvl5pPr>
              <a:buNone/>
              <a:defRPr sz="8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26FEB-D381-4A83-8A8F-86248A16E1FF}" type="datetime1">
              <a:rPr lang="ru-RU" smtClean="0"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99FB-1EBD-4304-9A7F-250F140E70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3219450" y="1600200"/>
            <a:ext cx="619125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4900556"/>
            <a:ext cx="7924800" cy="522285"/>
          </a:xfrm>
        </p:spPr>
        <p:txBody>
          <a:bodyPr anchor="ctr">
            <a:noAutofit/>
          </a:bodyPr>
          <a:lstStyle>
            <a:lvl1pPr algn="l">
              <a:buNone/>
              <a:defRPr sz="25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90600" y="5445825"/>
            <a:ext cx="79248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800"/>
            </a:lvl4pPr>
            <a:lvl5pPr>
              <a:defRPr sz="8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1BAE-D023-4BC7-9AF4-74AC9D29443A}" type="datetime1">
              <a:rPr lang="ru-RU" smtClean="0"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90600" y="6172200"/>
            <a:ext cx="421005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58496" y="6208778"/>
            <a:ext cx="495300" cy="457200"/>
          </a:xfrm>
        </p:spPr>
        <p:txBody>
          <a:bodyPr/>
          <a:lstStyle/>
          <a:p>
            <a:fld id="{8A2299FB-1EBD-4304-9A7F-250F140E70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74000" y="4683555"/>
            <a:ext cx="975741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7267" tIns="43635" rIns="87267" bIns="4363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74221" y="4650473"/>
            <a:ext cx="9757192" cy="4572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7267" tIns="43635" rIns="87267" bIns="4363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74220" y="4773226"/>
            <a:ext cx="9757190" cy="4881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7267" tIns="43635" rIns="87267" bIns="4363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74006" y="66677"/>
            <a:ext cx="9752029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1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67" tIns="43635" rIns="87267" bIns="43635"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9348" y="69761"/>
            <a:ext cx="9764485" cy="669340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7267" tIns="43635" rIns="87267" bIns="43635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90600" y="274643"/>
            <a:ext cx="8420100" cy="1143000"/>
          </a:xfrm>
          <a:prstGeom prst="rect">
            <a:avLst/>
          </a:prstGeom>
        </p:spPr>
        <p:txBody>
          <a:bodyPr lIns="87267" tIns="43635" rIns="87267" bIns="87267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90600" y="1447800"/>
            <a:ext cx="8420100" cy="4572000"/>
          </a:xfrm>
          <a:prstGeom prst="rect">
            <a:avLst/>
          </a:prstGeom>
        </p:spPr>
        <p:txBody>
          <a:bodyPr lIns="87267" tIns="43635" rIns="87267" bIns="43635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686552" y="6191251"/>
            <a:ext cx="2682875" cy="476250"/>
          </a:xfrm>
          <a:prstGeom prst="rect">
            <a:avLst/>
          </a:prstGeom>
        </p:spPr>
        <p:txBody>
          <a:bodyPr lIns="87267" tIns="43635" rIns="87267" bIns="43635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5C19A47-5422-4E2C-A97E-9C4139FD365B}" type="datetime1">
              <a:rPr lang="ru-RU" smtClean="0"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90601" y="6172200"/>
            <a:ext cx="4292600" cy="457200"/>
          </a:xfrm>
          <a:prstGeom prst="rect">
            <a:avLst/>
          </a:prstGeom>
        </p:spPr>
        <p:txBody>
          <a:bodyPr lIns="87267" tIns="43635" rIns="87267" bIns="43635"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58496" y="6210300"/>
            <a:ext cx="4953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A2299FB-1EBD-4304-9A7F-250F140E7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9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61806" indent="-261806" algn="l" rtl="0" eaLnBrk="1" latinLnBrk="0" hangingPunct="1">
        <a:spcBef>
          <a:spcPts val="554"/>
        </a:spcBef>
        <a:buClr>
          <a:schemeClr val="accent1"/>
        </a:buClr>
        <a:buSzPct val="85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23611" indent="-218171" algn="l" rtl="0" eaLnBrk="1" latinLnBrk="0" hangingPunct="1">
        <a:spcBef>
          <a:spcPts val="352"/>
        </a:spcBef>
        <a:buClr>
          <a:schemeClr val="accent2"/>
        </a:buClr>
        <a:buSzPct val="85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785416" indent="-218171" algn="l" rtl="0" eaLnBrk="1" latinLnBrk="0" hangingPunct="1">
        <a:spcBef>
          <a:spcPts val="352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047219" indent="-218171" algn="l" rtl="0" eaLnBrk="1" latinLnBrk="0" hangingPunct="1">
        <a:spcBef>
          <a:spcPts val="352"/>
        </a:spcBef>
        <a:buClr>
          <a:schemeClr val="accent3"/>
        </a:buClr>
        <a:buSzPct val="80000"/>
        <a:buFont typeface="Wingdings 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09025" indent="-218171" algn="l" rtl="0" eaLnBrk="1" latinLnBrk="0" hangingPunct="1">
        <a:spcBef>
          <a:spcPts val="352"/>
        </a:spcBef>
        <a:buClr>
          <a:schemeClr val="accent3"/>
        </a:buClr>
        <a:buFontTx/>
        <a:buChar char="o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570832" indent="-218171" algn="l" rtl="0" eaLnBrk="1" latinLnBrk="0" hangingPunct="1">
        <a:spcBef>
          <a:spcPts val="352"/>
        </a:spcBef>
        <a:buClr>
          <a:schemeClr val="accent3"/>
        </a:buClr>
        <a:buChar char="•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832636" indent="-218171" algn="l" rtl="0" eaLnBrk="1" latinLnBrk="0" hangingPunct="1">
        <a:spcBef>
          <a:spcPts val="352"/>
        </a:spcBef>
        <a:buClr>
          <a:schemeClr val="accent2"/>
        </a:buClr>
        <a:buChar char="•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094441" indent="-218171" algn="l" rtl="0" eaLnBrk="1" latinLnBrk="0" hangingPunct="1">
        <a:spcBef>
          <a:spcPts val="352"/>
        </a:spcBef>
        <a:buClr>
          <a:schemeClr val="accent1">
            <a:tint val="60000"/>
          </a:schemeClr>
        </a:buClr>
        <a:buChar char="•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2356247" indent="-218171" algn="l" rtl="0" eaLnBrk="1" latinLnBrk="0" hangingPunct="1">
        <a:spcBef>
          <a:spcPts val="352"/>
        </a:spcBef>
        <a:buClr>
          <a:schemeClr val="accent2">
            <a:tint val="60000"/>
          </a:schemeClr>
        </a:buClr>
        <a:buChar char="•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363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8726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090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7453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1817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61805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05439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49073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542" y="3212979"/>
            <a:ext cx="8420100" cy="1362075"/>
          </a:xfrm>
        </p:spPr>
        <p:txBody>
          <a:bodyPr>
            <a:noAutofit/>
          </a:bodyPr>
          <a:lstStyle/>
          <a:p>
            <a:pPr algn="ctr"/>
            <a:r>
              <a:rPr lang="ru-RU" sz="5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Автоматизация звука «</a:t>
            </a:r>
            <a:r>
              <a:rPr lang="ru-RU" sz="51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51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в словах</a:t>
            </a:r>
            <a:endParaRPr lang="ru-RU" sz="51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52432" y="5157200"/>
            <a:ext cx="1877409" cy="611342"/>
          </a:xfrm>
          <a:prstGeom prst="rect">
            <a:avLst/>
          </a:prstGeom>
          <a:noFill/>
        </p:spPr>
        <p:txBody>
          <a:bodyPr wrap="none" lIns="87267" tIns="43635" rIns="87267" bIns="43635" rtlCol="0">
            <a:spAutoFit/>
          </a:bodyPr>
          <a:lstStyle/>
          <a:p>
            <a:pPr algn="r"/>
            <a:r>
              <a:rPr lang="ru-RU" dirty="0" smtClean="0">
                <a:solidFill>
                  <a:schemeClr val="tx2"/>
                </a:solidFill>
              </a:rPr>
              <a:t>Учитель-логопед</a:t>
            </a:r>
          </a:p>
          <a:p>
            <a:pPr algn="r"/>
            <a:r>
              <a:rPr lang="ru-RU" dirty="0" err="1" smtClean="0">
                <a:solidFill>
                  <a:schemeClr val="tx2"/>
                </a:solidFill>
              </a:rPr>
              <a:t>Аникеенко</a:t>
            </a:r>
            <a:r>
              <a:rPr lang="ru-RU" dirty="0" smtClean="0">
                <a:solidFill>
                  <a:schemeClr val="tx2"/>
                </a:solidFill>
              </a:rPr>
              <a:t> Н.А.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64602" y="720003"/>
            <a:ext cx="7722859" cy="1073007"/>
          </a:xfrm>
          <a:prstGeom prst="rect">
            <a:avLst/>
          </a:prstGeom>
          <a:noFill/>
        </p:spPr>
        <p:txBody>
          <a:bodyPr wrap="square" lIns="87267" tIns="43635" rIns="87267" bIns="43635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tx2"/>
                </a:solidFill>
              </a:rPr>
              <a:t>Государственное бюджетное дошкольное образовательное учреждение детский сад №79 компенсирующего вида </a:t>
            </a:r>
          </a:p>
          <a:p>
            <a:pPr algn="ctr"/>
            <a:r>
              <a:rPr lang="ru-RU" sz="1600" dirty="0" smtClean="0">
                <a:solidFill>
                  <a:schemeClr val="tx2"/>
                </a:solidFill>
              </a:rPr>
              <a:t>Фрунзенского района г. Санкт-Петербурга </a:t>
            </a:r>
          </a:p>
          <a:p>
            <a:pPr algn="ctr"/>
            <a:r>
              <a:rPr lang="ru-RU" sz="1600" dirty="0" smtClean="0">
                <a:solidFill>
                  <a:schemeClr val="tx2"/>
                </a:solidFill>
              </a:rPr>
              <a:t>«</a:t>
            </a:r>
            <a:r>
              <a:rPr lang="ru-RU" sz="1600" dirty="0" err="1" smtClean="0">
                <a:solidFill>
                  <a:schemeClr val="tx2"/>
                </a:solidFill>
              </a:rPr>
              <a:t>Семицветик</a:t>
            </a:r>
            <a:r>
              <a:rPr lang="ru-RU" sz="1600" dirty="0" smtClean="0">
                <a:solidFill>
                  <a:schemeClr val="tx2"/>
                </a:solidFill>
              </a:rPr>
              <a:t>»</a:t>
            </a:r>
            <a:endParaRPr lang="ru-RU" sz="1600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8425" y="6211675"/>
            <a:ext cx="1491086" cy="519009"/>
          </a:xfrm>
          <a:prstGeom prst="rect">
            <a:avLst/>
          </a:prstGeom>
          <a:noFill/>
        </p:spPr>
        <p:txBody>
          <a:bodyPr wrap="none" lIns="87267" tIns="43635" rIns="87267" bIns="43635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Санкт-Петербург</a:t>
            </a:r>
          </a:p>
          <a:p>
            <a:pPr algn="ctr"/>
            <a:r>
              <a:rPr lang="ru-RU" sz="1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201</a:t>
            </a:r>
            <a:r>
              <a:rPr lang="en-US" sz="1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1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6507" y="720000"/>
            <a:ext cx="8089900" cy="634080"/>
          </a:xfrm>
        </p:spPr>
        <p:txBody>
          <a:bodyPr>
            <a:normAutofit/>
          </a:bodyPr>
          <a:lstStyle/>
          <a:p>
            <a:r>
              <a:rPr lang="ru-RU" sz="2500" i="1" spc="76" dirty="0" smtClean="0">
                <a:latin typeface="Times New Roman" pitchFamily="18" charset="0"/>
                <a:cs typeface="Times New Roman" pitchFamily="18" charset="0"/>
              </a:rPr>
              <a:t>Автоматизация звука «</a:t>
            </a:r>
            <a:r>
              <a:rPr lang="ru-RU" sz="2500" i="1" spc="76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500" i="1" spc="76" dirty="0" smtClean="0">
                <a:latin typeface="Times New Roman" pitchFamily="18" charset="0"/>
                <a:cs typeface="Times New Roman" pitchFamily="18" charset="0"/>
              </a:rPr>
              <a:t>» в словах</a:t>
            </a:r>
            <a:endParaRPr lang="ru-RU" sz="2500" i="1" spc="76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50490" y="1628803"/>
            <a:ext cx="9555511" cy="72008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700" dirty="0" smtClean="0"/>
              <a:t>Цели</a:t>
            </a:r>
            <a:endParaRPr lang="ru-RU" sz="4700" b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1" name="Содержимое 4"/>
          <p:cNvSpPr txBox="1">
            <a:spLocks/>
          </p:cNvSpPr>
          <p:nvPr/>
        </p:nvSpPr>
        <p:spPr>
          <a:xfrm>
            <a:off x="428500" y="2780928"/>
            <a:ext cx="8892989" cy="2808315"/>
          </a:xfrm>
          <a:prstGeom prst="rect">
            <a:avLst/>
          </a:prstGeom>
        </p:spPr>
        <p:txBody>
          <a:bodyPr vert="horz" lIns="87267" tIns="43635" rIns="87267" bIns="43635">
            <a:noAutofit/>
          </a:bodyPr>
          <a:lstStyle/>
          <a:p>
            <a:pPr marL="327256" indent="-327256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q"/>
              <a:defRPr/>
            </a:pPr>
            <a:r>
              <a:rPr lang="ru-RU" sz="2500" dirty="0" smtClean="0">
                <a:solidFill>
                  <a:schemeClr val="tx2"/>
                </a:solidFill>
              </a:rPr>
              <a:t>Закрепление навыка правильного произношения звука «</a:t>
            </a:r>
            <a:r>
              <a:rPr lang="ru-RU" sz="2500" dirty="0" smtClean="0">
                <a:solidFill>
                  <a:srgbClr val="FF0000"/>
                </a:solidFill>
              </a:rPr>
              <a:t>Р</a:t>
            </a:r>
            <a:r>
              <a:rPr lang="ru-RU" sz="2500" dirty="0" smtClean="0">
                <a:solidFill>
                  <a:schemeClr val="tx2"/>
                </a:solidFill>
              </a:rPr>
              <a:t>»</a:t>
            </a:r>
          </a:p>
          <a:p>
            <a:pPr marL="327256" indent="-327256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q"/>
              <a:defRPr/>
            </a:pPr>
            <a:r>
              <a:rPr lang="ru-RU" sz="2500" dirty="0" smtClean="0">
                <a:solidFill>
                  <a:schemeClr val="tx2"/>
                </a:solidFill>
              </a:rPr>
              <a:t>Развитие фонематического слуха</a:t>
            </a:r>
          </a:p>
          <a:p>
            <a:pPr marL="327256" indent="-327256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q"/>
              <a:defRPr/>
            </a:pPr>
            <a:r>
              <a:rPr lang="ru-RU" sz="2500" dirty="0" smtClean="0">
                <a:solidFill>
                  <a:schemeClr val="tx2"/>
                </a:solidFill>
              </a:rPr>
              <a:t>Развитие внимания, памяти, мышления</a:t>
            </a:r>
          </a:p>
          <a:p>
            <a:pPr marL="327256" indent="-327256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q"/>
              <a:defRPr/>
            </a:pPr>
            <a:r>
              <a:rPr lang="ru-RU" sz="2500" dirty="0" smtClean="0">
                <a:solidFill>
                  <a:schemeClr val="tx2"/>
                </a:solidFill>
              </a:rPr>
              <a:t>Развитие навыка речевого самоконтроля</a:t>
            </a:r>
            <a:endParaRPr lang="en-US" sz="2500" dirty="0" smtClean="0">
              <a:solidFill>
                <a:schemeClr val="tx2"/>
              </a:solidFill>
            </a:endParaRPr>
          </a:p>
          <a:p>
            <a:pPr marL="327256" indent="-327256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q"/>
              <a:defRPr/>
            </a:pPr>
            <a:r>
              <a:rPr lang="ru-RU" sz="2500" dirty="0" smtClean="0">
                <a:solidFill>
                  <a:schemeClr val="tx2"/>
                </a:solidFill>
              </a:rPr>
              <a:t>Развитие чувства рифмы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0492" y="6093301"/>
            <a:ext cx="1577648" cy="519009"/>
          </a:xfrm>
          <a:prstGeom prst="rect">
            <a:avLst/>
          </a:prstGeom>
          <a:noFill/>
        </p:spPr>
        <p:txBody>
          <a:bodyPr wrap="none" lIns="87267" tIns="43635" rIns="87267" bIns="43635" rtlCol="0">
            <a:spAutoFit/>
          </a:bodyPr>
          <a:lstStyle/>
          <a:p>
            <a:r>
              <a:rPr lang="ru-RU" sz="1400" dirty="0" smtClean="0">
                <a:solidFill>
                  <a:schemeClr val="tx2"/>
                </a:solidFill>
              </a:rPr>
              <a:t>Учитель-логопед</a:t>
            </a:r>
          </a:p>
          <a:p>
            <a:r>
              <a:rPr lang="ru-RU" sz="1400" dirty="0" err="1" smtClean="0">
                <a:solidFill>
                  <a:schemeClr val="tx2"/>
                </a:solidFill>
              </a:rPr>
              <a:t>Аникеенко</a:t>
            </a:r>
            <a:r>
              <a:rPr lang="ru-RU" sz="1400" dirty="0" smtClean="0">
                <a:solidFill>
                  <a:schemeClr val="tx2"/>
                </a:solidFill>
              </a:rPr>
              <a:t> Н.А.</a:t>
            </a:r>
            <a:endParaRPr lang="ru-RU" sz="1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95300" y="720000"/>
            <a:ext cx="8089900" cy="634080"/>
          </a:xfrm>
        </p:spPr>
        <p:txBody>
          <a:bodyPr>
            <a:normAutofit/>
          </a:bodyPr>
          <a:lstStyle/>
          <a:p>
            <a:r>
              <a:rPr lang="ru-RU" sz="2500" i="1" spc="76" dirty="0" smtClean="0">
                <a:latin typeface="Times New Roman" pitchFamily="18" charset="0"/>
                <a:cs typeface="Times New Roman" pitchFamily="18" charset="0"/>
              </a:rPr>
              <a:t>Автоматизация звука «</a:t>
            </a:r>
            <a:r>
              <a:rPr lang="ru-RU" sz="2500" i="1" spc="76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500" i="1" spc="76" dirty="0" smtClean="0">
                <a:latin typeface="Times New Roman" pitchFamily="18" charset="0"/>
                <a:cs typeface="Times New Roman" pitchFamily="18" charset="0"/>
              </a:rPr>
              <a:t>» в словах</a:t>
            </a:r>
            <a:endParaRPr lang="ru-RU" sz="2500" i="1" spc="76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50490" y="1620006"/>
            <a:ext cx="9555511" cy="72008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700" dirty="0" smtClean="0"/>
              <a:t>Сосчитай, сколько рыбок?</a:t>
            </a:r>
            <a:endParaRPr lang="ru-RU" sz="4700" b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50492" y="6093301"/>
            <a:ext cx="1577648" cy="519009"/>
          </a:xfrm>
          <a:prstGeom prst="rect">
            <a:avLst/>
          </a:prstGeom>
          <a:noFill/>
        </p:spPr>
        <p:txBody>
          <a:bodyPr wrap="none" lIns="87267" tIns="43635" rIns="87267" bIns="43635" rtlCol="0">
            <a:spAutoFit/>
          </a:bodyPr>
          <a:lstStyle/>
          <a:p>
            <a:r>
              <a:rPr lang="ru-RU" sz="1400" dirty="0" smtClean="0">
                <a:solidFill>
                  <a:schemeClr val="tx2"/>
                </a:solidFill>
              </a:rPr>
              <a:t>Учитель-логопед</a:t>
            </a:r>
          </a:p>
          <a:p>
            <a:r>
              <a:rPr lang="ru-RU" sz="1400" dirty="0" err="1" smtClean="0">
                <a:solidFill>
                  <a:schemeClr val="tx2"/>
                </a:solidFill>
              </a:rPr>
              <a:t>Аникеенко</a:t>
            </a:r>
            <a:r>
              <a:rPr lang="ru-RU" sz="1400" dirty="0" smtClean="0">
                <a:solidFill>
                  <a:schemeClr val="tx2"/>
                </a:solidFill>
              </a:rPr>
              <a:t> Н.А.</a:t>
            </a:r>
            <a:endParaRPr lang="ru-RU" sz="1400" dirty="0">
              <a:solidFill>
                <a:schemeClr val="tx2"/>
              </a:solidFill>
            </a:endParaRPr>
          </a:p>
        </p:txBody>
      </p:sp>
      <p:pic>
        <p:nvPicPr>
          <p:cNvPr id="3074" name="Picture 2" descr="C:\Users\Alex\Downloads\рыбки_2_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638" y="2492896"/>
            <a:ext cx="6240693" cy="35283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95300" y="720000"/>
            <a:ext cx="8089900" cy="634080"/>
          </a:xfrm>
        </p:spPr>
        <p:txBody>
          <a:bodyPr>
            <a:normAutofit/>
          </a:bodyPr>
          <a:lstStyle/>
          <a:p>
            <a:r>
              <a:rPr lang="ru-RU" sz="2500" i="1" spc="76" dirty="0" smtClean="0">
                <a:latin typeface="Times New Roman" pitchFamily="18" charset="0"/>
                <a:cs typeface="Times New Roman" pitchFamily="18" charset="0"/>
              </a:rPr>
              <a:t>Автоматизация звука «</a:t>
            </a:r>
            <a:r>
              <a:rPr lang="ru-RU" sz="2500" i="1" spc="76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500" i="1" spc="76" dirty="0" smtClean="0">
                <a:latin typeface="Times New Roman" pitchFamily="18" charset="0"/>
                <a:cs typeface="Times New Roman" pitchFamily="18" charset="0"/>
              </a:rPr>
              <a:t>» в словах</a:t>
            </a:r>
            <a:endParaRPr lang="ru-RU" sz="2500" i="1" spc="76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50490" y="1628803"/>
            <a:ext cx="9555511" cy="72008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700" dirty="0" smtClean="0"/>
              <a:t>Есть слова со слогом </a:t>
            </a:r>
            <a:r>
              <a:rPr lang="ru-RU" sz="4700" b="1" dirty="0" err="1" smtClean="0">
                <a:solidFill>
                  <a:srgbClr val="FF0000"/>
                </a:solidFill>
              </a:rPr>
              <a:t>ра</a:t>
            </a:r>
            <a:endParaRPr lang="ru-RU" sz="47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C:\Users\Alex\Documents\Logos\С инета\Презентация\information_items_2935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80796" y="2708918"/>
            <a:ext cx="4179787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Alex\Documents\Logos\С инета\Презентация\0_a02b9_7ff233db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37243" y="2708918"/>
            <a:ext cx="234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Alex\Documents\Logos\С инета\Презентация\1216905170_capture6_copy-250x187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6466" y="2708918"/>
            <a:ext cx="3115454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4"/>
          <p:cNvSpPr txBox="1">
            <a:spLocks/>
          </p:cNvSpPr>
          <p:nvPr/>
        </p:nvSpPr>
        <p:spPr>
          <a:xfrm>
            <a:off x="3704861" y="4797156"/>
            <a:ext cx="3053544" cy="720083"/>
          </a:xfrm>
          <a:prstGeom prst="rect">
            <a:avLst/>
          </a:prstGeom>
        </p:spPr>
        <p:txBody>
          <a:bodyPr vert="horz" lIns="87267" tIns="43635" rIns="87267" bIns="43635">
            <a:normAutofit/>
          </a:bodyPr>
          <a:lstStyle/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3100" dirty="0" smtClean="0">
                <a:solidFill>
                  <a:schemeClr val="tx2"/>
                </a:solidFill>
              </a:rPr>
              <a:t>к</a:t>
            </a:r>
            <a:r>
              <a:rPr lang="ru-RU" sz="3100" b="1" dirty="0" smtClean="0">
                <a:solidFill>
                  <a:srgbClr val="FF0000"/>
                </a:solidFill>
              </a:rPr>
              <a:t>ра</a:t>
            </a:r>
            <a:r>
              <a:rPr lang="ru-RU" sz="3100" dirty="0" smtClean="0">
                <a:solidFill>
                  <a:schemeClr val="tx2"/>
                </a:solidFill>
              </a:rPr>
              <a:t>ски</a:t>
            </a:r>
            <a:endParaRPr lang="ru-RU" sz="3100" b="1" dirty="0" smtClean="0">
              <a:solidFill>
                <a:schemeClr val="tx2"/>
              </a:solidFill>
            </a:endParaRPr>
          </a:p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sz="3100" dirty="0" smtClean="0">
              <a:solidFill>
                <a:schemeClr val="tx2"/>
              </a:solidFill>
            </a:endParaRPr>
          </a:p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endParaRPr lang="ru-RU" sz="3100" dirty="0">
              <a:solidFill>
                <a:schemeClr val="tx2"/>
              </a:solidFill>
            </a:endParaRPr>
          </a:p>
        </p:txBody>
      </p:sp>
      <p:sp>
        <p:nvSpPr>
          <p:cNvPr id="11" name="Содержимое 4"/>
          <p:cNvSpPr txBox="1">
            <a:spLocks/>
          </p:cNvSpPr>
          <p:nvPr/>
        </p:nvSpPr>
        <p:spPr>
          <a:xfrm>
            <a:off x="272480" y="4797156"/>
            <a:ext cx="2886324" cy="720083"/>
          </a:xfrm>
          <a:prstGeom prst="rect">
            <a:avLst/>
          </a:prstGeom>
        </p:spPr>
        <p:txBody>
          <a:bodyPr vert="horz" lIns="87267" tIns="43635" rIns="87267" bIns="43635">
            <a:normAutofit/>
          </a:bodyPr>
          <a:lstStyle/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3100" b="1" dirty="0" smtClean="0">
                <a:solidFill>
                  <a:srgbClr val="FF0000"/>
                </a:solidFill>
              </a:rPr>
              <a:t>ра</a:t>
            </a:r>
            <a:r>
              <a:rPr lang="ru-RU" sz="3100" dirty="0" smtClean="0">
                <a:solidFill>
                  <a:schemeClr val="tx2"/>
                </a:solidFill>
              </a:rPr>
              <a:t>кета</a:t>
            </a:r>
            <a:endParaRPr lang="ru-RU" sz="3100" b="1" dirty="0" smtClean="0">
              <a:solidFill>
                <a:schemeClr val="tx2"/>
              </a:solidFill>
            </a:endParaRPr>
          </a:p>
        </p:txBody>
      </p:sp>
      <p:sp>
        <p:nvSpPr>
          <p:cNvPr id="12" name="Содержимое 4"/>
          <p:cNvSpPr txBox="1">
            <a:spLocks/>
          </p:cNvSpPr>
          <p:nvPr/>
        </p:nvSpPr>
        <p:spPr>
          <a:xfrm>
            <a:off x="6825208" y="4797156"/>
            <a:ext cx="2703055" cy="720083"/>
          </a:xfrm>
          <a:prstGeom prst="rect">
            <a:avLst/>
          </a:prstGeom>
        </p:spPr>
        <p:txBody>
          <a:bodyPr vert="horz" lIns="87267" tIns="43635" rIns="87267" bIns="43635">
            <a:normAutofit/>
          </a:bodyPr>
          <a:lstStyle/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3100" dirty="0" smtClean="0">
                <a:solidFill>
                  <a:schemeClr val="tx2"/>
                </a:solidFill>
              </a:rPr>
              <a:t>кону</a:t>
            </a:r>
            <a:r>
              <a:rPr lang="ru-RU" sz="3100" b="1" dirty="0" smtClean="0">
                <a:solidFill>
                  <a:srgbClr val="FF0000"/>
                </a:solidFill>
              </a:rPr>
              <a:t>ра</a:t>
            </a:r>
            <a:endParaRPr lang="ru-RU" sz="3100" b="1" dirty="0" smtClean="0">
              <a:solidFill>
                <a:schemeClr val="tx2"/>
              </a:solidFill>
            </a:endParaRPr>
          </a:p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sz="3100" dirty="0" smtClean="0">
              <a:solidFill>
                <a:schemeClr val="tx2"/>
              </a:solidFill>
            </a:endParaRPr>
          </a:p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endParaRPr lang="ru-RU" sz="3100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0492" y="6093301"/>
            <a:ext cx="1577648" cy="519009"/>
          </a:xfrm>
          <a:prstGeom prst="rect">
            <a:avLst/>
          </a:prstGeom>
          <a:noFill/>
        </p:spPr>
        <p:txBody>
          <a:bodyPr wrap="none" lIns="87267" tIns="43635" rIns="87267" bIns="43635" rtlCol="0">
            <a:spAutoFit/>
          </a:bodyPr>
          <a:lstStyle/>
          <a:p>
            <a:r>
              <a:rPr lang="ru-RU" sz="1400" dirty="0" smtClean="0">
                <a:solidFill>
                  <a:schemeClr val="tx2"/>
                </a:solidFill>
              </a:rPr>
              <a:t>Учитель-логопед</a:t>
            </a:r>
          </a:p>
          <a:p>
            <a:r>
              <a:rPr lang="ru-RU" sz="1400" dirty="0" err="1" smtClean="0">
                <a:solidFill>
                  <a:schemeClr val="tx2"/>
                </a:solidFill>
              </a:rPr>
              <a:t>Аникеенко</a:t>
            </a:r>
            <a:r>
              <a:rPr lang="ru-RU" sz="1400" dirty="0" smtClean="0">
                <a:solidFill>
                  <a:schemeClr val="tx2"/>
                </a:solidFill>
              </a:rPr>
              <a:t> Н.А.</a:t>
            </a:r>
            <a:endParaRPr lang="ru-RU" sz="1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3"/>
          <p:cNvSpPr>
            <a:spLocks noGrp="1"/>
          </p:cNvSpPr>
          <p:nvPr>
            <p:ph type="title"/>
          </p:nvPr>
        </p:nvSpPr>
        <p:spPr>
          <a:xfrm>
            <a:off x="495300" y="720000"/>
            <a:ext cx="8089900" cy="634080"/>
          </a:xfrm>
        </p:spPr>
        <p:txBody>
          <a:bodyPr>
            <a:normAutofit/>
          </a:bodyPr>
          <a:lstStyle/>
          <a:p>
            <a:r>
              <a:rPr lang="ru-RU" sz="2500" i="1" spc="76" dirty="0" smtClean="0">
                <a:latin typeface="Times New Roman" pitchFamily="18" charset="0"/>
                <a:cs typeface="Times New Roman" pitchFamily="18" charset="0"/>
              </a:rPr>
              <a:t>Автоматизация звука «</a:t>
            </a:r>
            <a:r>
              <a:rPr lang="ru-RU" sz="2500" i="1" spc="76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500" i="1" spc="76" dirty="0" smtClean="0">
                <a:latin typeface="Times New Roman" pitchFamily="18" charset="0"/>
                <a:cs typeface="Times New Roman" pitchFamily="18" charset="0"/>
              </a:rPr>
              <a:t>» в словах</a:t>
            </a:r>
            <a:endParaRPr lang="ru-RU" sz="2500" i="1" spc="76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50490" y="1628803"/>
            <a:ext cx="9555511" cy="72008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700" dirty="0" smtClean="0"/>
              <a:t>Есть слова со слогом </a:t>
            </a:r>
            <a:r>
              <a:rPr lang="ru-RU" sz="4700" b="1" dirty="0" err="1" smtClean="0">
                <a:solidFill>
                  <a:srgbClr val="FF0000"/>
                </a:solidFill>
              </a:rPr>
              <a:t>ро</a:t>
            </a:r>
            <a:endParaRPr lang="ru-RU" sz="47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10" name="Содержимое 4"/>
          <p:cNvSpPr txBox="1">
            <a:spLocks/>
          </p:cNvSpPr>
          <p:nvPr/>
        </p:nvSpPr>
        <p:spPr>
          <a:xfrm>
            <a:off x="3392828" y="4797156"/>
            <a:ext cx="3053544" cy="720083"/>
          </a:xfrm>
          <a:prstGeom prst="rect">
            <a:avLst/>
          </a:prstGeom>
        </p:spPr>
        <p:txBody>
          <a:bodyPr vert="horz" lIns="87267" tIns="43635" rIns="87267" bIns="43635">
            <a:normAutofit/>
          </a:bodyPr>
          <a:lstStyle/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3100" dirty="0" smtClean="0">
                <a:solidFill>
                  <a:schemeClr val="tx2"/>
                </a:solidFill>
              </a:rPr>
              <a:t>ко</a:t>
            </a:r>
            <a:r>
              <a:rPr lang="ru-RU" sz="3100" b="1" dirty="0" smtClean="0">
                <a:solidFill>
                  <a:srgbClr val="FF0000"/>
                </a:solidFill>
              </a:rPr>
              <a:t>ро</a:t>
            </a:r>
            <a:r>
              <a:rPr lang="ru-RU" sz="3100" dirty="0" smtClean="0">
                <a:solidFill>
                  <a:schemeClr val="tx2"/>
                </a:solidFill>
              </a:rPr>
              <a:t>ва</a:t>
            </a:r>
            <a:endParaRPr lang="ru-RU" sz="3100" b="1" dirty="0" smtClean="0">
              <a:solidFill>
                <a:schemeClr val="tx2"/>
              </a:solidFill>
            </a:endParaRPr>
          </a:p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sz="3100" dirty="0" smtClean="0">
              <a:solidFill>
                <a:schemeClr val="tx2"/>
              </a:solidFill>
            </a:endParaRPr>
          </a:p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endParaRPr lang="ru-RU" sz="3100" dirty="0">
              <a:solidFill>
                <a:schemeClr val="tx2"/>
              </a:solidFill>
            </a:endParaRPr>
          </a:p>
        </p:txBody>
      </p:sp>
      <p:sp>
        <p:nvSpPr>
          <p:cNvPr id="11" name="Содержимое 4"/>
          <p:cNvSpPr txBox="1">
            <a:spLocks/>
          </p:cNvSpPr>
          <p:nvPr/>
        </p:nvSpPr>
        <p:spPr>
          <a:xfrm>
            <a:off x="272480" y="4797156"/>
            <a:ext cx="2886324" cy="720083"/>
          </a:xfrm>
          <a:prstGeom prst="rect">
            <a:avLst/>
          </a:prstGeom>
        </p:spPr>
        <p:txBody>
          <a:bodyPr vert="horz" lIns="87267" tIns="43635" rIns="87267" bIns="43635">
            <a:normAutofit/>
          </a:bodyPr>
          <a:lstStyle/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3100" b="1" dirty="0" smtClean="0">
                <a:solidFill>
                  <a:srgbClr val="FF0000"/>
                </a:solidFill>
              </a:rPr>
              <a:t>ро</a:t>
            </a:r>
            <a:r>
              <a:rPr lang="ru-RU" sz="3100" dirty="0" smtClean="0">
                <a:solidFill>
                  <a:schemeClr val="tx2"/>
                </a:solidFill>
              </a:rPr>
              <a:t>за</a:t>
            </a:r>
            <a:endParaRPr lang="ru-RU" sz="3100" b="1" dirty="0" smtClean="0">
              <a:solidFill>
                <a:schemeClr val="tx2"/>
              </a:solidFill>
            </a:endParaRPr>
          </a:p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sz="3100" dirty="0" smtClean="0">
              <a:solidFill>
                <a:schemeClr val="tx2"/>
              </a:solidFill>
            </a:endParaRPr>
          </a:p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endParaRPr lang="ru-RU" sz="3100" dirty="0">
              <a:solidFill>
                <a:schemeClr val="tx2"/>
              </a:solidFill>
            </a:endParaRPr>
          </a:p>
        </p:txBody>
      </p:sp>
      <p:sp>
        <p:nvSpPr>
          <p:cNvPr id="12" name="Содержимое 4"/>
          <p:cNvSpPr txBox="1">
            <a:spLocks/>
          </p:cNvSpPr>
          <p:nvPr/>
        </p:nvSpPr>
        <p:spPr>
          <a:xfrm>
            <a:off x="6669192" y="4797156"/>
            <a:ext cx="2703055" cy="720083"/>
          </a:xfrm>
          <a:prstGeom prst="rect">
            <a:avLst/>
          </a:prstGeom>
        </p:spPr>
        <p:txBody>
          <a:bodyPr vert="horz" lIns="87267" tIns="43635" rIns="87267" bIns="43635">
            <a:normAutofit/>
          </a:bodyPr>
          <a:lstStyle/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3100" dirty="0" smtClean="0">
                <a:solidFill>
                  <a:schemeClr val="tx2"/>
                </a:solidFill>
              </a:rPr>
              <a:t>пе</a:t>
            </a:r>
            <a:r>
              <a:rPr lang="ru-RU" sz="3100" b="1" dirty="0" smtClean="0">
                <a:solidFill>
                  <a:srgbClr val="FF0000"/>
                </a:solidFill>
              </a:rPr>
              <a:t>ро</a:t>
            </a:r>
            <a:endParaRPr lang="ru-RU" sz="3100" b="1" dirty="0" smtClean="0">
              <a:solidFill>
                <a:schemeClr val="tx2"/>
              </a:solidFill>
            </a:endParaRPr>
          </a:p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sz="3100" dirty="0" smtClean="0">
              <a:solidFill>
                <a:schemeClr val="tx2"/>
              </a:solidFill>
            </a:endParaRPr>
          </a:p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endParaRPr lang="ru-RU" sz="3100" dirty="0">
              <a:solidFill>
                <a:schemeClr val="tx2"/>
              </a:solidFill>
            </a:endParaRPr>
          </a:p>
        </p:txBody>
      </p:sp>
      <p:pic>
        <p:nvPicPr>
          <p:cNvPr id="1026" name="Picture 2" descr="C:\Users\Alex\Documents\Logos\С инета\Презентация\resizeFit_800_600___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37243" y="2564903"/>
            <a:ext cx="2347800" cy="2160000"/>
          </a:xfrm>
          <a:prstGeom prst="rect">
            <a:avLst/>
          </a:prstGeom>
          <a:noFill/>
        </p:spPr>
      </p:pic>
      <p:pic>
        <p:nvPicPr>
          <p:cNvPr id="1027" name="Picture 3" descr="C:\Users\Alex\Documents\Logos\С инета\Презентация\6_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4865" y="2564903"/>
            <a:ext cx="2256302" cy="2160000"/>
          </a:xfrm>
          <a:prstGeom prst="rect">
            <a:avLst/>
          </a:prstGeom>
          <a:noFill/>
        </p:spPr>
      </p:pic>
      <p:pic>
        <p:nvPicPr>
          <p:cNvPr id="1028" name="Picture 4" descr="C:\Users\Alex\Documents\Logos\С инета\Презентация\red-rose-game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02" y="2492895"/>
            <a:ext cx="2294444" cy="2160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50492" y="6093301"/>
            <a:ext cx="1577648" cy="519009"/>
          </a:xfrm>
          <a:prstGeom prst="rect">
            <a:avLst/>
          </a:prstGeom>
          <a:noFill/>
        </p:spPr>
        <p:txBody>
          <a:bodyPr wrap="none" lIns="87267" tIns="43635" rIns="87267" bIns="43635" rtlCol="0">
            <a:spAutoFit/>
          </a:bodyPr>
          <a:lstStyle/>
          <a:p>
            <a:r>
              <a:rPr lang="ru-RU" sz="1400" dirty="0" smtClean="0">
                <a:solidFill>
                  <a:schemeClr val="tx2"/>
                </a:solidFill>
              </a:rPr>
              <a:t>Учитель-логопед</a:t>
            </a:r>
          </a:p>
          <a:p>
            <a:r>
              <a:rPr lang="ru-RU" sz="1400" dirty="0" err="1" smtClean="0">
                <a:solidFill>
                  <a:schemeClr val="tx2"/>
                </a:solidFill>
              </a:rPr>
              <a:t>Аникеенко</a:t>
            </a:r>
            <a:r>
              <a:rPr lang="ru-RU" sz="1400" dirty="0" smtClean="0">
                <a:solidFill>
                  <a:schemeClr val="tx2"/>
                </a:solidFill>
              </a:rPr>
              <a:t> Н.А.</a:t>
            </a:r>
            <a:endParaRPr lang="ru-RU" sz="1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3"/>
          <p:cNvSpPr>
            <a:spLocks noGrp="1"/>
          </p:cNvSpPr>
          <p:nvPr>
            <p:ph type="title"/>
          </p:nvPr>
        </p:nvSpPr>
        <p:spPr>
          <a:xfrm>
            <a:off x="495300" y="720000"/>
            <a:ext cx="8089900" cy="634080"/>
          </a:xfrm>
        </p:spPr>
        <p:txBody>
          <a:bodyPr>
            <a:normAutofit/>
          </a:bodyPr>
          <a:lstStyle/>
          <a:p>
            <a:r>
              <a:rPr lang="ru-RU" sz="2500" i="1" spc="76" dirty="0" smtClean="0">
                <a:latin typeface="Times New Roman" pitchFamily="18" charset="0"/>
                <a:cs typeface="Times New Roman" pitchFamily="18" charset="0"/>
              </a:rPr>
              <a:t>Автоматизация звука «</a:t>
            </a:r>
            <a:r>
              <a:rPr lang="ru-RU" sz="2500" i="1" spc="76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500" i="1" spc="76" dirty="0" smtClean="0">
                <a:latin typeface="Times New Roman" pitchFamily="18" charset="0"/>
                <a:cs typeface="Times New Roman" pitchFamily="18" charset="0"/>
              </a:rPr>
              <a:t>» в словах</a:t>
            </a:r>
            <a:endParaRPr lang="ru-RU" sz="2500" i="1" spc="76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50490" y="1628803"/>
            <a:ext cx="9555511" cy="72008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700" dirty="0" smtClean="0"/>
              <a:t>Есть слова со слогом </a:t>
            </a:r>
            <a:r>
              <a:rPr lang="ru-RU" sz="4700" b="1" dirty="0" err="1" smtClean="0">
                <a:solidFill>
                  <a:srgbClr val="FF0000"/>
                </a:solidFill>
              </a:rPr>
              <a:t>ру</a:t>
            </a:r>
            <a:endParaRPr lang="ru-RU" sz="47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10" name="Содержимое 4"/>
          <p:cNvSpPr txBox="1">
            <a:spLocks/>
          </p:cNvSpPr>
          <p:nvPr/>
        </p:nvSpPr>
        <p:spPr>
          <a:xfrm>
            <a:off x="3392828" y="4797156"/>
            <a:ext cx="3053544" cy="720083"/>
          </a:xfrm>
          <a:prstGeom prst="rect">
            <a:avLst/>
          </a:prstGeom>
        </p:spPr>
        <p:txBody>
          <a:bodyPr vert="horz" lIns="87267" tIns="43635" rIns="87267" bIns="43635">
            <a:normAutofit/>
          </a:bodyPr>
          <a:lstStyle/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3100" dirty="0" smtClean="0">
                <a:solidFill>
                  <a:schemeClr val="tx2"/>
                </a:solidFill>
              </a:rPr>
              <a:t>г</a:t>
            </a:r>
            <a:r>
              <a:rPr lang="ru-RU" sz="3100" b="1" dirty="0" smtClean="0">
                <a:solidFill>
                  <a:srgbClr val="FF0000"/>
                </a:solidFill>
              </a:rPr>
              <a:t>ру</a:t>
            </a:r>
            <a:r>
              <a:rPr lang="ru-RU" sz="3100" dirty="0" smtClean="0">
                <a:solidFill>
                  <a:schemeClr val="tx2"/>
                </a:solidFill>
              </a:rPr>
              <a:t>ша</a:t>
            </a:r>
            <a:endParaRPr lang="ru-RU" sz="3100" b="1" dirty="0" smtClean="0">
              <a:solidFill>
                <a:schemeClr val="tx2"/>
              </a:solidFill>
            </a:endParaRPr>
          </a:p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sz="3100" dirty="0" smtClean="0">
              <a:solidFill>
                <a:schemeClr val="tx2"/>
              </a:solidFill>
            </a:endParaRPr>
          </a:p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endParaRPr lang="ru-RU" sz="3100" dirty="0">
              <a:solidFill>
                <a:schemeClr val="tx2"/>
              </a:solidFill>
            </a:endParaRPr>
          </a:p>
        </p:txBody>
      </p:sp>
      <p:sp>
        <p:nvSpPr>
          <p:cNvPr id="11" name="Содержимое 4"/>
          <p:cNvSpPr txBox="1">
            <a:spLocks/>
          </p:cNvSpPr>
          <p:nvPr/>
        </p:nvSpPr>
        <p:spPr>
          <a:xfrm>
            <a:off x="272480" y="4797156"/>
            <a:ext cx="2886324" cy="720083"/>
          </a:xfrm>
          <a:prstGeom prst="rect">
            <a:avLst/>
          </a:prstGeom>
        </p:spPr>
        <p:txBody>
          <a:bodyPr vert="horz" lIns="87267" tIns="43635" rIns="87267" bIns="43635">
            <a:normAutofit/>
          </a:bodyPr>
          <a:lstStyle/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3100" b="1" dirty="0" smtClean="0">
                <a:solidFill>
                  <a:srgbClr val="FF0000"/>
                </a:solidFill>
              </a:rPr>
              <a:t>ру</a:t>
            </a:r>
            <a:r>
              <a:rPr lang="ru-RU" sz="3100" dirty="0" smtClean="0">
                <a:solidFill>
                  <a:schemeClr val="tx2"/>
                </a:solidFill>
              </a:rPr>
              <a:t>чка</a:t>
            </a:r>
            <a:endParaRPr lang="ru-RU" sz="3100" b="1" dirty="0" smtClean="0">
              <a:solidFill>
                <a:schemeClr val="tx2"/>
              </a:solidFill>
            </a:endParaRPr>
          </a:p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sz="3100" dirty="0" smtClean="0">
              <a:solidFill>
                <a:schemeClr val="tx2"/>
              </a:solidFill>
            </a:endParaRPr>
          </a:p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endParaRPr lang="ru-RU" sz="3100" dirty="0">
              <a:solidFill>
                <a:schemeClr val="tx2"/>
              </a:solidFill>
            </a:endParaRPr>
          </a:p>
        </p:txBody>
      </p:sp>
      <p:sp>
        <p:nvSpPr>
          <p:cNvPr id="12" name="Содержимое 4"/>
          <p:cNvSpPr txBox="1">
            <a:spLocks/>
          </p:cNvSpPr>
          <p:nvPr/>
        </p:nvSpPr>
        <p:spPr>
          <a:xfrm>
            <a:off x="6591185" y="4797156"/>
            <a:ext cx="2703055" cy="720083"/>
          </a:xfrm>
          <a:prstGeom prst="rect">
            <a:avLst/>
          </a:prstGeom>
        </p:spPr>
        <p:txBody>
          <a:bodyPr vert="horz" lIns="87267" tIns="43635" rIns="87267" bIns="43635">
            <a:normAutofit/>
          </a:bodyPr>
          <a:lstStyle/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3100" dirty="0" err="1" smtClean="0">
                <a:solidFill>
                  <a:schemeClr val="tx2"/>
                </a:solidFill>
              </a:rPr>
              <a:t>кенгу</a:t>
            </a:r>
            <a:r>
              <a:rPr lang="ru-RU" sz="3100" b="1" dirty="0" err="1" smtClean="0">
                <a:solidFill>
                  <a:srgbClr val="FF0000"/>
                </a:solidFill>
              </a:rPr>
              <a:t>ру</a:t>
            </a:r>
            <a:endParaRPr lang="ru-RU" sz="3100" b="1" dirty="0" smtClean="0">
              <a:solidFill>
                <a:schemeClr val="tx2"/>
              </a:solidFill>
            </a:endParaRPr>
          </a:p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sz="3100" dirty="0" smtClean="0">
              <a:solidFill>
                <a:schemeClr val="tx2"/>
              </a:solidFill>
            </a:endParaRPr>
          </a:p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endParaRPr lang="ru-RU" sz="3100" dirty="0">
              <a:solidFill>
                <a:schemeClr val="tx2"/>
              </a:solidFill>
            </a:endParaRPr>
          </a:p>
        </p:txBody>
      </p:sp>
      <p:pic>
        <p:nvPicPr>
          <p:cNvPr id="2050" name="Picture 2" descr="C:\Users\Alex\Documents\Logos\С инета\Презентация\1261076303_berry-3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656"/>
          <a:stretch>
            <a:fillRect/>
          </a:stretch>
        </p:blipFill>
        <p:spPr bwMode="auto">
          <a:xfrm>
            <a:off x="3080792" y="2564906"/>
            <a:ext cx="3120000" cy="2016225"/>
          </a:xfrm>
          <a:prstGeom prst="rect">
            <a:avLst/>
          </a:prstGeom>
          <a:noFill/>
        </p:spPr>
      </p:pic>
      <p:pic>
        <p:nvPicPr>
          <p:cNvPr id="2051" name="Picture 3" descr="C:\Users\Alex\Documents\Logos\С инета\Презентация\file0LgyUb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158332">
            <a:off x="267451" y="3151286"/>
            <a:ext cx="2894789" cy="1613955"/>
          </a:xfrm>
          <a:prstGeom prst="rect">
            <a:avLst/>
          </a:prstGeom>
          <a:noFill/>
        </p:spPr>
      </p:pic>
      <p:pic>
        <p:nvPicPr>
          <p:cNvPr id="2052" name="Picture 4" descr="C:\Users\Alex\Documents\Logos\С инета\Презентация\b_50023_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715" t="10001" r="19991" b="6656"/>
          <a:stretch>
            <a:fillRect/>
          </a:stretch>
        </p:blipFill>
        <p:spPr bwMode="auto">
          <a:xfrm>
            <a:off x="6591182" y="2564903"/>
            <a:ext cx="2433600" cy="2160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50492" y="6093301"/>
            <a:ext cx="1577648" cy="519009"/>
          </a:xfrm>
          <a:prstGeom prst="rect">
            <a:avLst/>
          </a:prstGeom>
          <a:noFill/>
        </p:spPr>
        <p:txBody>
          <a:bodyPr wrap="none" lIns="87267" tIns="43635" rIns="87267" bIns="43635" rtlCol="0">
            <a:spAutoFit/>
          </a:bodyPr>
          <a:lstStyle/>
          <a:p>
            <a:r>
              <a:rPr lang="ru-RU" sz="1400" dirty="0" smtClean="0">
                <a:solidFill>
                  <a:schemeClr val="tx2"/>
                </a:solidFill>
              </a:rPr>
              <a:t>Учитель-логопед</a:t>
            </a:r>
          </a:p>
          <a:p>
            <a:r>
              <a:rPr lang="ru-RU" sz="1400" dirty="0" err="1" smtClean="0">
                <a:solidFill>
                  <a:schemeClr val="tx2"/>
                </a:solidFill>
              </a:rPr>
              <a:t>Аникеенко</a:t>
            </a:r>
            <a:r>
              <a:rPr lang="ru-RU" sz="1400" dirty="0" smtClean="0">
                <a:solidFill>
                  <a:schemeClr val="tx2"/>
                </a:solidFill>
              </a:rPr>
              <a:t> Н.А.</a:t>
            </a:r>
            <a:endParaRPr lang="ru-RU" sz="1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3"/>
          <p:cNvSpPr>
            <a:spLocks noGrp="1"/>
          </p:cNvSpPr>
          <p:nvPr>
            <p:ph type="title"/>
          </p:nvPr>
        </p:nvSpPr>
        <p:spPr>
          <a:xfrm>
            <a:off x="495300" y="720000"/>
            <a:ext cx="8089900" cy="634080"/>
          </a:xfrm>
        </p:spPr>
        <p:txBody>
          <a:bodyPr>
            <a:normAutofit/>
          </a:bodyPr>
          <a:lstStyle/>
          <a:p>
            <a:r>
              <a:rPr lang="ru-RU" sz="2500" i="1" spc="76" dirty="0" smtClean="0">
                <a:latin typeface="Times New Roman" pitchFamily="18" charset="0"/>
                <a:cs typeface="Times New Roman" pitchFamily="18" charset="0"/>
              </a:rPr>
              <a:t>Автоматизация звука «</a:t>
            </a:r>
            <a:r>
              <a:rPr lang="ru-RU" sz="2500" i="1" spc="76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500" i="1" spc="76" dirty="0" smtClean="0">
                <a:latin typeface="Times New Roman" pitchFamily="18" charset="0"/>
                <a:cs typeface="Times New Roman" pitchFamily="18" charset="0"/>
              </a:rPr>
              <a:t>» в словах</a:t>
            </a:r>
            <a:endParaRPr lang="ru-RU" sz="2500" i="1" spc="76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50490" y="1628803"/>
            <a:ext cx="9555511" cy="72008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700" dirty="0" smtClean="0"/>
              <a:t>Есть слова со слогом </a:t>
            </a:r>
            <a:r>
              <a:rPr lang="ru-RU" sz="4700" b="1" dirty="0" err="1" smtClean="0">
                <a:solidFill>
                  <a:srgbClr val="FF0000"/>
                </a:solidFill>
              </a:rPr>
              <a:t>ры</a:t>
            </a:r>
            <a:endParaRPr lang="ru-RU" sz="47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10" name="Содержимое 4"/>
          <p:cNvSpPr txBox="1">
            <a:spLocks/>
          </p:cNvSpPr>
          <p:nvPr/>
        </p:nvSpPr>
        <p:spPr>
          <a:xfrm>
            <a:off x="3392828" y="4797156"/>
            <a:ext cx="3053544" cy="720083"/>
          </a:xfrm>
          <a:prstGeom prst="rect">
            <a:avLst/>
          </a:prstGeom>
        </p:spPr>
        <p:txBody>
          <a:bodyPr vert="horz" lIns="87267" tIns="43635" rIns="87267" bIns="43635">
            <a:normAutofit/>
          </a:bodyPr>
          <a:lstStyle/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3100" dirty="0" smtClean="0">
                <a:solidFill>
                  <a:schemeClr val="tx2"/>
                </a:solidFill>
              </a:rPr>
              <a:t>к</a:t>
            </a:r>
            <a:r>
              <a:rPr lang="ru-RU" sz="3100" b="1" dirty="0" err="1" smtClean="0">
                <a:solidFill>
                  <a:srgbClr val="FF0000"/>
                </a:solidFill>
              </a:rPr>
              <a:t>ры</a:t>
            </a:r>
            <a:r>
              <a:rPr lang="ru-RU" sz="3100" dirty="0" err="1" smtClean="0">
                <a:solidFill>
                  <a:schemeClr val="tx2"/>
                </a:solidFill>
              </a:rPr>
              <a:t>шка</a:t>
            </a:r>
            <a:endParaRPr lang="ru-RU" sz="3100" b="1" dirty="0" smtClean="0">
              <a:solidFill>
                <a:schemeClr val="tx2"/>
              </a:solidFill>
            </a:endParaRPr>
          </a:p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sz="3100" dirty="0" smtClean="0">
              <a:solidFill>
                <a:schemeClr val="tx2"/>
              </a:solidFill>
            </a:endParaRPr>
          </a:p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endParaRPr lang="ru-RU" sz="3100" dirty="0">
              <a:solidFill>
                <a:schemeClr val="tx2"/>
              </a:solidFill>
            </a:endParaRPr>
          </a:p>
        </p:txBody>
      </p:sp>
      <p:sp>
        <p:nvSpPr>
          <p:cNvPr id="11" name="Содержимое 4"/>
          <p:cNvSpPr txBox="1">
            <a:spLocks/>
          </p:cNvSpPr>
          <p:nvPr/>
        </p:nvSpPr>
        <p:spPr>
          <a:xfrm>
            <a:off x="272480" y="4797156"/>
            <a:ext cx="2886324" cy="720083"/>
          </a:xfrm>
          <a:prstGeom prst="rect">
            <a:avLst/>
          </a:prstGeom>
        </p:spPr>
        <p:txBody>
          <a:bodyPr vert="horz" lIns="87267" tIns="43635" rIns="87267" bIns="43635">
            <a:normAutofit/>
          </a:bodyPr>
          <a:lstStyle/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3100" b="1" dirty="0" smtClean="0">
                <a:solidFill>
                  <a:srgbClr val="FF0000"/>
                </a:solidFill>
              </a:rPr>
              <a:t>ры</a:t>
            </a:r>
            <a:r>
              <a:rPr lang="ru-RU" sz="3100" dirty="0" smtClean="0">
                <a:solidFill>
                  <a:schemeClr val="tx2"/>
                </a:solidFill>
              </a:rPr>
              <a:t>бка</a:t>
            </a:r>
            <a:endParaRPr lang="ru-RU" sz="3100" b="1" dirty="0" smtClean="0">
              <a:solidFill>
                <a:schemeClr val="tx2"/>
              </a:solidFill>
            </a:endParaRPr>
          </a:p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sz="3100" dirty="0" smtClean="0">
              <a:solidFill>
                <a:schemeClr val="tx2"/>
              </a:solidFill>
            </a:endParaRPr>
          </a:p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endParaRPr lang="ru-RU" sz="3100" dirty="0">
              <a:solidFill>
                <a:schemeClr val="tx2"/>
              </a:solidFill>
            </a:endParaRPr>
          </a:p>
        </p:txBody>
      </p:sp>
      <p:sp>
        <p:nvSpPr>
          <p:cNvPr id="12" name="Содержимое 4"/>
          <p:cNvSpPr txBox="1">
            <a:spLocks/>
          </p:cNvSpPr>
          <p:nvPr/>
        </p:nvSpPr>
        <p:spPr>
          <a:xfrm>
            <a:off x="6591185" y="4797156"/>
            <a:ext cx="2703055" cy="720083"/>
          </a:xfrm>
          <a:prstGeom prst="rect">
            <a:avLst/>
          </a:prstGeom>
        </p:spPr>
        <p:txBody>
          <a:bodyPr vert="horz" lIns="87267" tIns="43635" rIns="87267" bIns="43635">
            <a:normAutofit/>
          </a:bodyPr>
          <a:lstStyle/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3100" dirty="0" smtClean="0">
                <a:solidFill>
                  <a:schemeClr val="tx2"/>
                </a:solidFill>
              </a:rPr>
              <a:t>ша</a:t>
            </a:r>
            <a:r>
              <a:rPr lang="ru-RU" sz="3100" b="1" dirty="0" err="1" smtClean="0">
                <a:solidFill>
                  <a:srgbClr val="FF0000"/>
                </a:solidFill>
              </a:rPr>
              <a:t>ры</a:t>
            </a:r>
            <a:endParaRPr lang="ru-RU" sz="3100" b="1" dirty="0" smtClean="0">
              <a:solidFill>
                <a:schemeClr val="tx2"/>
              </a:solidFill>
            </a:endParaRPr>
          </a:p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sz="3100" dirty="0" smtClean="0">
              <a:solidFill>
                <a:schemeClr val="tx2"/>
              </a:solidFill>
            </a:endParaRPr>
          </a:p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endParaRPr lang="ru-RU" sz="3100" dirty="0">
              <a:solidFill>
                <a:schemeClr val="tx2"/>
              </a:solidFill>
            </a:endParaRPr>
          </a:p>
        </p:txBody>
      </p:sp>
      <p:pic>
        <p:nvPicPr>
          <p:cNvPr id="3075" name="Picture 3" descr="C:\Users\Alex\Documents\Logos\С инета\Презентация\3d-1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47199" y="2564903"/>
            <a:ext cx="2429700" cy="2160000"/>
          </a:xfrm>
          <a:prstGeom prst="rect">
            <a:avLst/>
          </a:prstGeom>
          <a:noFill/>
        </p:spPr>
      </p:pic>
      <p:pic>
        <p:nvPicPr>
          <p:cNvPr id="3076" name="Picture 4" descr="C:\Users\Alex\Documents\Logos\С инета\Презентация\704754_v01_b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60881" y="2564903"/>
            <a:ext cx="2160001" cy="2160000"/>
          </a:xfrm>
          <a:prstGeom prst="rect">
            <a:avLst/>
          </a:prstGeom>
          <a:noFill/>
        </p:spPr>
      </p:pic>
      <p:pic>
        <p:nvPicPr>
          <p:cNvPr id="3078" name="Picture 6" descr="C:\Users\Alex\Documents\Logos\С инета\Презентация\goldfish_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52814">
            <a:off x="896555" y="2564903"/>
            <a:ext cx="2410591" cy="21600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50492" y="6093301"/>
            <a:ext cx="1577648" cy="519009"/>
          </a:xfrm>
          <a:prstGeom prst="rect">
            <a:avLst/>
          </a:prstGeom>
          <a:noFill/>
        </p:spPr>
        <p:txBody>
          <a:bodyPr wrap="none" lIns="87267" tIns="43635" rIns="87267" bIns="43635" rtlCol="0">
            <a:spAutoFit/>
          </a:bodyPr>
          <a:lstStyle/>
          <a:p>
            <a:r>
              <a:rPr lang="ru-RU" sz="1400" dirty="0" smtClean="0">
                <a:solidFill>
                  <a:schemeClr val="tx2"/>
                </a:solidFill>
              </a:rPr>
              <a:t>Учитель-логопед</a:t>
            </a:r>
          </a:p>
          <a:p>
            <a:r>
              <a:rPr lang="ru-RU" sz="1400" dirty="0" err="1" smtClean="0">
                <a:solidFill>
                  <a:schemeClr val="tx2"/>
                </a:solidFill>
              </a:rPr>
              <a:t>Аникеенко</a:t>
            </a:r>
            <a:r>
              <a:rPr lang="ru-RU" sz="1400" dirty="0" smtClean="0">
                <a:solidFill>
                  <a:schemeClr val="tx2"/>
                </a:solidFill>
              </a:rPr>
              <a:t> Н.А.</a:t>
            </a:r>
            <a:endParaRPr lang="ru-RU" sz="1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3"/>
          <p:cNvSpPr>
            <a:spLocks noGrp="1"/>
          </p:cNvSpPr>
          <p:nvPr>
            <p:ph type="title"/>
          </p:nvPr>
        </p:nvSpPr>
        <p:spPr>
          <a:xfrm>
            <a:off x="495300" y="720000"/>
            <a:ext cx="8089900" cy="634080"/>
          </a:xfrm>
        </p:spPr>
        <p:txBody>
          <a:bodyPr>
            <a:normAutofit/>
          </a:bodyPr>
          <a:lstStyle/>
          <a:p>
            <a:r>
              <a:rPr lang="ru-RU" sz="2500" i="1" spc="76" dirty="0" smtClean="0">
                <a:latin typeface="Times New Roman" pitchFamily="18" charset="0"/>
                <a:cs typeface="Times New Roman" pitchFamily="18" charset="0"/>
              </a:rPr>
              <a:t>Автоматизация звука «</a:t>
            </a:r>
            <a:r>
              <a:rPr lang="ru-RU" sz="2500" i="1" spc="76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500" i="1" spc="76" dirty="0" smtClean="0">
                <a:latin typeface="Times New Roman" pitchFamily="18" charset="0"/>
                <a:cs typeface="Times New Roman" pitchFamily="18" charset="0"/>
              </a:rPr>
              <a:t>» в словах</a:t>
            </a:r>
            <a:endParaRPr lang="ru-RU" sz="2500" i="1" spc="76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50490" y="1628803"/>
            <a:ext cx="9555511" cy="72008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700" dirty="0" smtClean="0"/>
              <a:t>Отгадай загадку</a:t>
            </a:r>
            <a:endParaRPr lang="ru-RU" sz="47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10" name="Содержимое 4"/>
          <p:cNvSpPr txBox="1">
            <a:spLocks/>
          </p:cNvSpPr>
          <p:nvPr/>
        </p:nvSpPr>
        <p:spPr>
          <a:xfrm>
            <a:off x="662523" y="2492897"/>
            <a:ext cx="6396714" cy="2304255"/>
          </a:xfrm>
          <a:prstGeom prst="rect">
            <a:avLst/>
          </a:prstGeom>
        </p:spPr>
        <p:txBody>
          <a:bodyPr vert="horz" lIns="87267" tIns="43635" rIns="87267" bIns="43635">
            <a:normAutofit/>
          </a:bodyPr>
          <a:lstStyle/>
          <a:p>
            <a:pPr marL="327256" indent="-327256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3100" dirty="0" smtClean="0">
                <a:solidFill>
                  <a:schemeClr val="tx2"/>
                </a:solidFill>
              </a:rPr>
              <a:t>Кто на грядке норку вырыл?</a:t>
            </a:r>
          </a:p>
          <a:p>
            <a:pPr marL="327256" indent="-327256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3100" dirty="0" smtClean="0">
                <a:solidFill>
                  <a:schemeClr val="tx2"/>
                </a:solidFill>
              </a:rPr>
              <a:t>Кто попортил огород?</a:t>
            </a:r>
          </a:p>
          <a:p>
            <a:pPr marL="327256" indent="-327256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3100" dirty="0" smtClean="0">
                <a:solidFill>
                  <a:schemeClr val="tx2"/>
                </a:solidFill>
              </a:rPr>
              <a:t>Землекопа мы поймали!</a:t>
            </a:r>
          </a:p>
          <a:p>
            <a:pPr marL="327256" indent="-327256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3100" dirty="0" smtClean="0">
                <a:solidFill>
                  <a:schemeClr val="tx2"/>
                </a:solidFill>
              </a:rPr>
              <a:t>Оказалось это …</a:t>
            </a:r>
          </a:p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sz="3100" dirty="0" smtClean="0">
              <a:solidFill>
                <a:schemeClr val="tx2"/>
              </a:solidFill>
            </a:endParaRPr>
          </a:p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endParaRPr lang="ru-RU" sz="3100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0492" y="6093301"/>
            <a:ext cx="1577648" cy="519009"/>
          </a:xfrm>
          <a:prstGeom prst="rect">
            <a:avLst/>
          </a:prstGeom>
          <a:noFill/>
        </p:spPr>
        <p:txBody>
          <a:bodyPr wrap="none" lIns="87267" tIns="43635" rIns="87267" bIns="43635" rtlCol="0">
            <a:spAutoFit/>
          </a:bodyPr>
          <a:lstStyle/>
          <a:p>
            <a:r>
              <a:rPr lang="ru-RU" sz="1400" dirty="0" smtClean="0">
                <a:solidFill>
                  <a:schemeClr val="tx2"/>
                </a:solidFill>
              </a:rPr>
              <a:t>Учитель-логопед</a:t>
            </a:r>
          </a:p>
          <a:p>
            <a:r>
              <a:rPr lang="ru-RU" sz="1400" dirty="0" err="1" smtClean="0">
                <a:solidFill>
                  <a:schemeClr val="tx2"/>
                </a:solidFill>
              </a:rPr>
              <a:t>Аникеенко</a:t>
            </a:r>
            <a:r>
              <a:rPr lang="ru-RU" sz="1400" dirty="0" smtClean="0">
                <a:solidFill>
                  <a:schemeClr val="tx2"/>
                </a:solidFill>
              </a:rPr>
              <a:t> Н.А.</a:t>
            </a:r>
            <a:endParaRPr lang="ru-RU" sz="1400" dirty="0">
              <a:solidFill>
                <a:schemeClr val="tx2"/>
              </a:solidFill>
            </a:endParaRPr>
          </a:p>
        </p:txBody>
      </p:sp>
      <p:pic>
        <p:nvPicPr>
          <p:cNvPr id="1026" name="Picture 2" descr="C:\Users\Alex\Documents\Logos\С инета\krtek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460" t="8421" r="9681" b="17240"/>
          <a:stretch>
            <a:fillRect/>
          </a:stretch>
        </p:blipFill>
        <p:spPr bwMode="auto">
          <a:xfrm>
            <a:off x="5343043" y="3429000"/>
            <a:ext cx="3276364" cy="29251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3"/>
          <p:cNvSpPr>
            <a:spLocks noGrp="1"/>
          </p:cNvSpPr>
          <p:nvPr>
            <p:ph type="title"/>
          </p:nvPr>
        </p:nvSpPr>
        <p:spPr>
          <a:xfrm>
            <a:off x="495300" y="720000"/>
            <a:ext cx="8089900" cy="634080"/>
          </a:xfrm>
        </p:spPr>
        <p:txBody>
          <a:bodyPr>
            <a:normAutofit/>
          </a:bodyPr>
          <a:lstStyle/>
          <a:p>
            <a:r>
              <a:rPr lang="ru-RU" sz="2500" i="1" spc="76" dirty="0" smtClean="0">
                <a:latin typeface="Times New Roman" pitchFamily="18" charset="0"/>
                <a:cs typeface="Times New Roman" pitchFamily="18" charset="0"/>
              </a:rPr>
              <a:t>Автоматизация звука «</a:t>
            </a:r>
            <a:r>
              <a:rPr lang="ru-RU" sz="2500" i="1" spc="76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500" i="1" spc="76" dirty="0" smtClean="0">
                <a:latin typeface="Times New Roman" pitchFamily="18" charset="0"/>
                <a:cs typeface="Times New Roman" pitchFamily="18" charset="0"/>
              </a:rPr>
              <a:t>» в словах</a:t>
            </a:r>
            <a:endParaRPr lang="ru-RU" sz="2500" i="1" spc="76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50490" y="1628803"/>
            <a:ext cx="9555511" cy="72008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700" dirty="0" smtClean="0"/>
              <a:t>Рифмовки про крота</a:t>
            </a:r>
            <a:endParaRPr lang="ru-RU" sz="47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10" name="Содержимое 4"/>
          <p:cNvSpPr txBox="1">
            <a:spLocks/>
          </p:cNvSpPr>
          <p:nvPr/>
        </p:nvSpPr>
        <p:spPr>
          <a:xfrm>
            <a:off x="662523" y="3068965"/>
            <a:ext cx="8190910" cy="2304255"/>
          </a:xfrm>
          <a:prstGeom prst="rect">
            <a:avLst/>
          </a:prstGeom>
        </p:spPr>
        <p:txBody>
          <a:bodyPr vert="horz" lIns="87267" tIns="43635" rIns="87267" bIns="43635">
            <a:noAutofit/>
          </a:bodyPr>
          <a:lstStyle/>
          <a:p>
            <a:pPr marL="327256" indent="-327256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3100" dirty="0" err="1" smtClean="0">
                <a:solidFill>
                  <a:schemeClr val="tx2"/>
                </a:solidFill>
              </a:rPr>
              <a:t>Ра-ра-ра</a:t>
            </a:r>
            <a:r>
              <a:rPr lang="ru-RU" sz="3100" dirty="0" smtClean="0">
                <a:solidFill>
                  <a:schemeClr val="tx2"/>
                </a:solidFill>
              </a:rPr>
              <a:t> роет крот нору с утра</a:t>
            </a:r>
          </a:p>
          <a:p>
            <a:pPr marL="327256" indent="-327256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3100" dirty="0" err="1" smtClean="0">
                <a:solidFill>
                  <a:schemeClr val="tx2"/>
                </a:solidFill>
              </a:rPr>
              <a:t>Ру-ру-ру</a:t>
            </a:r>
            <a:r>
              <a:rPr lang="ru-RU" sz="3100" dirty="0" smtClean="0">
                <a:solidFill>
                  <a:schemeClr val="tx2"/>
                </a:solidFill>
              </a:rPr>
              <a:t> любит крот свою нору</a:t>
            </a:r>
          </a:p>
          <a:p>
            <a:pPr marL="327256" indent="-327256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3100" dirty="0" err="1" smtClean="0">
                <a:solidFill>
                  <a:schemeClr val="tx2"/>
                </a:solidFill>
              </a:rPr>
              <a:t>Ро-ро-ро</a:t>
            </a:r>
            <a:r>
              <a:rPr lang="ru-RU" sz="3100" dirty="0" smtClean="0">
                <a:solidFill>
                  <a:schemeClr val="tx2"/>
                </a:solidFill>
              </a:rPr>
              <a:t> у крота свое метро</a:t>
            </a:r>
          </a:p>
          <a:p>
            <a:pPr marL="327256" indent="-327256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3100" dirty="0" err="1" smtClean="0">
                <a:solidFill>
                  <a:schemeClr val="tx2"/>
                </a:solidFill>
              </a:rPr>
              <a:t>Ры-ры-ры</a:t>
            </a:r>
            <a:r>
              <a:rPr lang="ru-RU" sz="3100" dirty="0" smtClean="0">
                <a:solidFill>
                  <a:schemeClr val="tx2"/>
                </a:solidFill>
              </a:rPr>
              <a:t> крот пророет две норы</a:t>
            </a:r>
          </a:p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sz="3100" dirty="0" smtClean="0">
              <a:solidFill>
                <a:schemeClr val="tx2"/>
              </a:solidFill>
            </a:endParaRPr>
          </a:p>
          <a:p>
            <a:pPr marL="327256" indent="-327256" algn="ctr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endParaRPr lang="ru-RU" sz="3100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0492" y="6093301"/>
            <a:ext cx="1577648" cy="519009"/>
          </a:xfrm>
          <a:prstGeom prst="rect">
            <a:avLst/>
          </a:prstGeom>
          <a:noFill/>
        </p:spPr>
        <p:txBody>
          <a:bodyPr wrap="none" lIns="87267" tIns="43635" rIns="87267" bIns="43635" rtlCol="0">
            <a:spAutoFit/>
          </a:bodyPr>
          <a:lstStyle/>
          <a:p>
            <a:r>
              <a:rPr lang="ru-RU" sz="1400" dirty="0" smtClean="0">
                <a:solidFill>
                  <a:schemeClr val="tx2"/>
                </a:solidFill>
              </a:rPr>
              <a:t>Учитель-логопед</a:t>
            </a:r>
          </a:p>
          <a:p>
            <a:r>
              <a:rPr lang="ru-RU" sz="1400" dirty="0" err="1" smtClean="0">
                <a:solidFill>
                  <a:schemeClr val="tx2"/>
                </a:solidFill>
              </a:rPr>
              <a:t>Аникеенко</a:t>
            </a:r>
            <a:r>
              <a:rPr lang="ru-RU" sz="1400" dirty="0" smtClean="0">
                <a:solidFill>
                  <a:schemeClr val="tx2"/>
                </a:solidFill>
              </a:rPr>
              <a:t> Н.А.</a:t>
            </a:r>
            <a:endParaRPr lang="ru-RU" sz="1400" dirty="0">
              <a:solidFill>
                <a:schemeClr val="tx2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93263" y="2564908"/>
            <a:ext cx="1794199" cy="2419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265</TotalTime>
  <Words>226</Words>
  <Application>Microsoft Office PowerPoint</Application>
  <PresentationFormat>Лист A4 (210x297 мм)</PresentationFormat>
  <Paragraphs>65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Автоматизация звука «Р» в словах</vt:lpstr>
      <vt:lpstr>Автоматизация звука «Р» в словах</vt:lpstr>
      <vt:lpstr>Автоматизация звука «Р» в словах</vt:lpstr>
      <vt:lpstr>Автоматизация звука «Р» в словах</vt:lpstr>
      <vt:lpstr>Автоматизация звука «Р» в словах</vt:lpstr>
      <vt:lpstr>Автоматизация звука «Р» в словах</vt:lpstr>
      <vt:lpstr>Автоматизация звука «Р» в словах</vt:lpstr>
      <vt:lpstr>Автоматизация звука «Р» в словах</vt:lpstr>
      <vt:lpstr>Автоматизация звука «Р» в словах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</dc:creator>
  <cp:lastModifiedBy>Alex</cp:lastModifiedBy>
  <cp:revision>28</cp:revision>
  <dcterms:created xsi:type="dcterms:W3CDTF">2014-08-26T14:18:02Z</dcterms:created>
  <dcterms:modified xsi:type="dcterms:W3CDTF">2019-10-13T16:23:09Z</dcterms:modified>
</cp:coreProperties>
</file>