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60" r:id="rId3"/>
    <p:sldId id="262" r:id="rId4"/>
    <p:sldId id="261" r:id="rId5"/>
  </p:sldIdLst>
  <p:sldSz cx="7561263" cy="10693400"/>
  <p:notesSz cx="6858000" cy="9144000"/>
  <p:defaultTextStyle>
    <a:defPPr>
      <a:defRPr lang="ru-RU"/>
    </a:defPPr>
    <a:lvl1pPr marL="0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21528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43056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564584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086112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07640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129168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650696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172224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2076" y="-1524"/>
      </p:cViewPr>
      <p:guideLst>
        <p:guide orient="horz" pos="3368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081DCE-3DAD-4CA9-BB88-7650B12B671D}" type="datetimeFigureOut">
              <a:rPr lang="ru-RU" smtClean="0"/>
              <a:t>18.10.2018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AF7E1A-97A0-4E08-BD04-F457E4547B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2634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F7E1A-97A0-4E08-BD04-F457E4547B5F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01155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67095" y="3321887"/>
            <a:ext cx="6427074" cy="22921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34190" y="6059593"/>
            <a:ext cx="5292884" cy="273275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22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481916" y="428234"/>
            <a:ext cx="1701284" cy="91240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78063" y="428234"/>
            <a:ext cx="4977831" cy="91240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7288" y="6871500"/>
            <a:ext cx="6427074" cy="2123828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97288" y="4532321"/>
            <a:ext cx="6427074" cy="2339180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1528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305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458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611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76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916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5069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7222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78063" y="2495129"/>
            <a:ext cx="3339558" cy="7057149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843642" y="2495129"/>
            <a:ext cx="3339558" cy="7057149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78064" y="2393639"/>
            <a:ext cx="3340871" cy="99755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528" indent="0">
              <a:buNone/>
              <a:defRPr sz="2300" b="1"/>
            </a:lvl2pPr>
            <a:lvl3pPr marL="1043056" indent="0">
              <a:buNone/>
              <a:defRPr sz="2100" b="1"/>
            </a:lvl3pPr>
            <a:lvl4pPr marL="1564584" indent="0">
              <a:buNone/>
              <a:defRPr sz="1800" b="1"/>
            </a:lvl4pPr>
            <a:lvl5pPr marL="2086112" indent="0">
              <a:buNone/>
              <a:defRPr sz="1800" b="1"/>
            </a:lvl5pPr>
            <a:lvl6pPr marL="2607640" indent="0">
              <a:buNone/>
              <a:defRPr sz="1800" b="1"/>
            </a:lvl6pPr>
            <a:lvl7pPr marL="3129168" indent="0">
              <a:buNone/>
              <a:defRPr sz="1800" b="1"/>
            </a:lvl7pPr>
            <a:lvl8pPr marL="3650696" indent="0">
              <a:buNone/>
              <a:defRPr sz="1800" b="1"/>
            </a:lvl8pPr>
            <a:lvl9pPr marL="4172224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78064" y="3391194"/>
            <a:ext cx="3340871" cy="6161082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841017" y="2393639"/>
            <a:ext cx="3342183" cy="99755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528" indent="0">
              <a:buNone/>
              <a:defRPr sz="2300" b="1"/>
            </a:lvl2pPr>
            <a:lvl3pPr marL="1043056" indent="0">
              <a:buNone/>
              <a:defRPr sz="2100" b="1"/>
            </a:lvl3pPr>
            <a:lvl4pPr marL="1564584" indent="0">
              <a:buNone/>
              <a:defRPr sz="1800" b="1"/>
            </a:lvl4pPr>
            <a:lvl5pPr marL="2086112" indent="0">
              <a:buNone/>
              <a:defRPr sz="1800" b="1"/>
            </a:lvl5pPr>
            <a:lvl6pPr marL="2607640" indent="0">
              <a:buNone/>
              <a:defRPr sz="1800" b="1"/>
            </a:lvl6pPr>
            <a:lvl7pPr marL="3129168" indent="0">
              <a:buNone/>
              <a:defRPr sz="1800" b="1"/>
            </a:lvl7pPr>
            <a:lvl8pPr marL="3650696" indent="0">
              <a:buNone/>
              <a:defRPr sz="1800" b="1"/>
            </a:lvl8pPr>
            <a:lvl9pPr marL="4172224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841017" y="3391194"/>
            <a:ext cx="3342183" cy="6161082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8064" y="425756"/>
            <a:ext cx="2487604" cy="1811937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956244" y="425757"/>
            <a:ext cx="4226957" cy="9126521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78064" y="2237694"/>
            <a:ext cx="2487604" cy="7314584"/>
          </a:xfrm>
        </p:spPr>
        <p:txBody>
          <a:bodyPr/>
          <a:lstStyle>
            <a:lvl1pPr marL="0" indent="0">
              <a:buNone/>
              <a:defRPr sz="1600"/>
            </a:lvl1pPr>
            <a:lvl2pPr marL="521528" indent="0">
              <a:buNone/>
              <a:defRPr sz="1400"/>
            </a:lvl2pPr>
            <a:lvl3pPr marL="1043056" indent="0">
              <a:buNone/>
              <a:defRPr sz="1100"/>
            </a:lvl3pPr>
            <a:lvl4pPr marL="1564584" indent="0">
              <a:buNone/>
              <a:defRPr sz="1000"/>
            </a:lvl4pPr>
            <a:lvl5pPr marL="2086112" indent="0">
              <a:buNone/>
              <a:defRPr sz="1000"/>
            </a:lvl5pPr>
            <a:lvl6pPr marL="2607640" indent="0">
              <a:buNone/>
              <a:defRPr sz="1000"/>
            </a:lvl6pPr>
            <a:lvl7pPr marL="3129168" indent="0">
              <a:buNone/>
              <a:defRPr sz="1000"/>
            </a:lvl7pPr>
            <a:lvl8pPr marL="3650696" indent="0">
              <a:buNone/>
              <a:defRPr sz="1000"/>
            </a:lvl8pPr>
            <a:lvl9pPr marL="4172224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2060" y="7485381"/>
            <a:ext cx="4536758" cy="883692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482060" y="955475"/>
            <a:ext cx="4536758" cy="6416040"/>
          </a:xfrm>
        </p:spPr>
        <p:txBody>
          <a:bodyPr/>
          <a:lstStyle>
            <a:lvl1pPr marL="0" indent="0">
              <a:buNone/>
              <a:defRPr sz="3700"/>
            </a:lvl1pPr>
            <a:lvl2pPr marL="521528" indent="0">
              <a:buNone/>
              <a:defRPr sz="3200"/>
            </a:lvl2pPr>
            <a:lvl3pPr marL="1043056" indent="0">
              <a:buNone/>
              <a:defRPr sz="2700"/>
            </a:lvl3pPr>
            <a:lvl4pPr marL="1564584" indent="0">
              <a:buNone/>
              <a:defRPr sz="2300"/>
            </a:lvl4pPr>
            <a:lvl5pPr marL="2086112" indent="0">
              <a:buNone/>
              <a:defRPr sz="2300"/>
            </a:lvl5pPr>
            <a:lvl6pPr marL="2607640" indent="0">
              <a:buNone/>
              <a:defRPr sz="2300"/>
            </a:lvl6pPr>
            <a:lvl7pPr marL="3129168" indent="0">
              <a:buNone/>
              <a:defRPr sz="2300"/>
            </a:lvl7pPr>
            <a:lvl8pPr marL="3650696" indent="0">
              <a:buNone/>
              <a:defRPr sz="2300"/>
            </a:lvl8pPr>
            <a:lvl9pPr marL="4172224" indent="0">
              <a:buNone/>
              <a:defRPr sz="23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482060" y="8369073"/>
            <a:ext cx="4536758" cy="1254988"/>
          </a:xfrm>
        </p:spPr>
        <p:txBody>
          <a:bodyPr/>
          <a:lstStyle>
            <a:lvl1pPr marL="0" indent="0">
              <a:buNone/>
              <a:defRPr sz="1600"/>
            </a:lvl1pPr>
            <a:lvl2pPr marL="521528" indent="0">
              <a:buNone/>
              <a:defRPr sz="1400"/>
            </a:lvl2pPr>
            <a:lvl3pPr marL="1043056" indent="0">
              <a:buNone/>
              <a:defRPr sz="1100"/>
            </a:lvl3pPr>
            <a:lvl4pPr marL="1564584" indent="0">
              <a:buNone/>
              <a:defRPr sz="1000"/>
            </a:lvl4pPr>
            <a:lvl5pPr marL="2086112" indent="0">
              <a:buNone/>
              <a:defRPr sz="1000"/>
            </a:lvl5pPr>
            <a:lvl6pPr marL="2607640" indent="0">
              <a:buNone/>
              <a:defRPr sz="1000"/>
            </a:lvl6pPr>
            <a:lvl7pPr marL="3129168" indent="0">
              <a:buNone/>
              <a:defRPr sz="1000"/>
            </a:lvl7pPr>
            <a:lvl8pPr marL="3650696" indent="0">
              <a:buNone/>
              <a:defRPr sz="1000"/>
            </a:lvl8pPr>
            <a:lvl9pPr marL="4172224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8063" y="428232"/>
            <a:ext cx="6805137" cy="1782233"/>
          </a:xfrm>
          <a:prstGeom prst="rect">
            <a:avLst/>
          </a:prstGeom>
        </p:spPr>
        <p:txBody>
          <a:bodyPr vert="horz" lIns="104306" tIns="52153" rIns="104306" bIns="52153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78063" y="2495129"/>
            <a:ext cx="6805137" cy="7057149"/>
          </a:xfrm>
          <a:prstGeom prst="rect">
            <a:avLst/>
          </a:prstGeom>
        </p:spPr>
        <p:txBody>
          <a:bodyPr vert="horz" lIns="104306" tIns="52153" rIns="104306" bIns="52153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78063" y="9911199"/>
            <a:ext cx="1764295" cy="569324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583432" y="9911199"/>
            <a:ext cx="2394400" cy="569324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5418905" y="9911199"/>
            <a:ext cx="1764295" cy="569324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43056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146" indent="-391146" algn="l" defTabSz="1043056" rtl="0" eaLnBrk="1" latinLnBrk="0" hangingPunct="1">
        <a:spcBef>
          <a:spcPct val="20000"/>
        </a:spcBef>
        <a:buFont typeface="Arial" pitchFamily="34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47483" indent="-325955" algn="l" defTabSz="1043056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820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348" indent="-260764" algn="l" defTabSz="1043056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876" indent="-260764" algn="l" defTabSz="1043056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8404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932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1460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988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52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305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58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6112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64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16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69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222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1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Relationship Id="rId9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ИЗО\img1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7561263" cy="10693400"/>
          </a:xfrm>
          <a:prstGeom prst="rect">
            <a:avLst/>
          </a:prstGeom>
          <a:noFill/>
        </p:spPr>
      </p:pic>
      <p:pic>
        <p:nvPicPr>
          <p:cNvPr id="6" name="Picture 2" descr="C:\Documents and Settings\User\Рабочий стол\ИЗО\57583e2b5fe0d15530b2d98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4549" y="631792"/>
            <a:ext cx="2756730" cy="2746785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852069" y="846106"/>
            <a:ext cx="3150548" cy="1921206"/>
          </a:xfrm>
          <a:prstGeom prst="rect">
            <a:avLst/>
          </a:prstGeom>
          <a:noFill/>
        </p:spPr>
        <p:txBody>
          <a:bodyPr wrap="square" lIns="104306" tIns="52153" rIns="104306" bIns="52153" rtlCol="0">
            <a:spAutoFit/>
          </a:bodyPr>
          <a:lstStyle/>
          <a:p>
            <a:pPr algn="ctr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Горошенкина </a:t>
            </a:r>
          </a:p>
          <a:p>
            <a:pPr algn="ctr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Светлана Геннадьевна</a:t>
            </a:r>
          </a:p>
          <a:p>
            <a:pPr algn="ctr"/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воспитатель 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МБДОУ «Детский сад №4», 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первая квалификационная категория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Documents and Settings\User\Рабочий стол\1024px-Blank_woman_placeholder.sv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51739" y="988982"/>
            <a:ext cx="1732802" cy="1837941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/>
          <p:cNvSpPr txBox="1"/>
          <p:nvPr/>
        </p:nvSpPr>
        <p:spPr>
          <a:xfrm>
            <a:off x="1260351" y="3425537"/>
            <a:ext cx="5429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Рисование на камнях.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16335" y="3959669"/>
            <a:ext cx="6000792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– это особый мир. Чаще всего дети рисуют на плоскости, карандашами или красками на бумаге, мелками на асфальте, палочками на песке. Плоскостное изображение домов, машин, животных на бумаге – это привычное дело, а вот создание объемных собственных творений – это нечто иное и необычное. Большой интерес у детей вызывает рисование на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камнях.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занятие можно проводить в любое время года как дома, так и на улице: в теплое время года можно на даче, на пикнике, на берегу моря. Детям нравится эта нетрадиционная техника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рисования,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где они учатся фантазировать и передавать свои фантазии в процессе рисования.    Рисунки на камнях, выполненные своими руками, выглядят очень необычно. Раскрасить гладкие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камушки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просто, и сложно одновременно. Все будет зависеть от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выбранного детьми рисунка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К тому же эти красивые камни можно использовать в качестве сувениров, украшения интерьера или дачного участка.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общем, полет фантазии может быть неограниченным. Выполняя несложные правила можно смастерить из камешков веселую божью коровку, лягушку, черепашку, забавных животных и птиц и многое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другое. Роспись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камнях сегодня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очень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популярна.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рекрасное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занятие не только для детей,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 и 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всех, кто любит рисовать, от малышей до взрослых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росписи по камню нам необходимы следующие материалы: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камушек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нужного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размера (лучше выбирать гладкий на него краска ложится ровнее).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Карандаши для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нанесения эскиза. Для светлых камней – черный карандаш, для темных – белый. Ластик. Различные виды красок: акриловые, гуашь, акварель. Различные гели и фломастеры для декорирования, для создания специальных эффектов. Кисти различного размера. Для акриловой краски - кисти из щетины. Жидкость для снятия лака с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ацетоном. Вата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или ватные палочки. Лак для покрытия поделок. 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6178" y="1089522"/>
            <a:ext cx="1522697" cy="18584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ИЗО\img1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00" y="0"/>
            <a:ext cx="7561263" cy="106934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351739" y="354373"/>
            <a:ext cx="5857916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Как рисовать на камнях? </a:t>
            </a:r>
            <a:endParaRPr lang="ru-RU" sz="1800" dirty="0" smtClean="0"/>
          </a:p>
          <a:p>
            <a:pPr fontAlgn="base"/>
            <a:endParaRPr lang="ru-RU" sz="1400" dirty="0" smtClean="0"/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49449" y="657564"/>
            <a:ext cx="5929354" cy="45089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Шаг первый: 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грунтуем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камни. Промыть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высушить камни. Покрыть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белой гуашью, и снова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просушить.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Шаг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второй: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рисуем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фон. Наложить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базовый фон (например, красный для клубники, синий для рыбки, зелёный для лягушки и так далее; для многоцветных композиций базовым будет тот, который в будущем займёт больше места на фигурке). 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После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наложения основного фона следует просушить его в течение 10-15 минут, которые можно потратить на работу со следующим экземпляром, если таковой имеется. В нашем случае рисунки выполняются на базовом белом фоне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Шаг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третий: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выполнить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набросок "простым"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карандашом. Сделать набросок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тонким мягким «простым» карандашом — на каменной заготовке. </a:t>
            </a:r>
          </a:p>
          <a:p>
            <a:pPr algn="just"/>
            <a:r>
              <a:rPr lang="ru-RU" sz="1400" dirty="0"/>
              <a:t/>
            </a:r>
            <a:br>
              <a:rPr lang="ru-RU" sz="1400" dirty="0"/>
            </a:br>
            <a:endParaRPr lang="ru-RU" sz="1400" dirty="0"/>
          </a:p>
          <a:p>
            <a:pPr algn="just" fontAlgn="base"/>
            <a:endParaRPr lang="ru-RU" dirty="0" smtClean="0"/>
          </a:p>
          <a:p>
            <a:pPr algn="just" fontAlgn="base"/>
            <a:endParaRPr lang="ru-RU" dirty="0" smtClean="0"/>
          </a:p>
          <a:p>
            <a:pPr algn="just" fontAlgn="base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149887" y="5829592"/>
            <a:ext cx="374378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Шаг четвёртый: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рисуем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красками.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смело приступать к окрашиванию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Шаг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пятый: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сушим камни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Шаг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шестой: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защитный. Покрыть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высушенные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камни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прозрачным лаком, который придаст яркость цвета и защитит краску от повреждения.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Шаг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седьмой: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композицию. 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Выбрать основу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будущей композиции. Теперь можно смело расставить ожившие и «заигравшие» камни на выбранной основе.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Дополнить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композицию веточками и пластмассовыми елочками. </a:t>
            </a:r>
          </a:p>
          <a:p>
            <a:r>
              <a:rPr lang="ru-RU" sz="1400" dirty="0"/>
              <a:t/>
            </a:r>
            <a:br>
              <a:rPr lang="ru-RU" sz="1400" dirty="0"/>
            </a:b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3540" y="3694877"/>
            <a:ext cx="2846287" cy="213471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1739" y="3698512"/>
            <a:ext cx="2529633" cy="210857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535428">
            <a:off x="4928617" y="8303007"/>
            <a:ext cx="2069163" cy="155187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8829" y="5918471"/>
            <a:ext cx="1699199" cy="1896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ИЗО\img1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84572" y="23396"/>
            <a:ext cx="7561263" cy="106934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351739" y="631792"/>
            <a:ext cx="10990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343189" y="1464340"/>
            <a:ext cx="365188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351739" y="5590436"/>
            <a:ext cx="566925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981333" y="4914652"/>
            <a:ext cx="3377637" cy="3323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«Найди цвет»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 smtClean="0">
                <a:solidFill>
                  <a:srgbClr val="44444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Достать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из волшебной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коробочки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цветной камень и найти в </a:t>
            </a: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комнате, или в том месте, где он находится,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 5 предметов такого же цвета или похожего оттенка.</a:t>
            </a:r>
            <a:r>
              <a:rPr lang="ru-RU" sz="1400" b="1" dirty="0" smtClean="0">
                <a:solidFill>
                  <a:srgbClr val="21212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400" b="1" dirty="0" smtClean="0">
              <a:solidFill>
                <a:srgbClr val="21212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21212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21212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400" b="1" dirty="0">
                <a:solidFill>
                  <a:srgbClr val="21212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Буквы»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>
                <a:solidFill>
                  <a:srgbClr val="44444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помощью </a:t>
            </a:r>
            <a:r>
              <a:rPr lang="ru-RU" sz="1400" dirty="0" smtClean="0">
                <a:solidFill>
                  <a:srgbClr val="44444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камней учим </a:t>
            </a:r>
            <a:r>
              <a:rPr lang="ru-RU" sz="1400" dirty="0">
                <a:solidFill>
                  <a:srgbClr val="44444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алфавит или же </a:t>
            </a:r>
            <a:r>
              <a:rPr lang="ru-RU" sz="1400" dirty="0" smtClean="0">
                <a:solidFill>
                  <a:srgbClr val="44444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составляем </a:t>
            </a:r>
            <a:r>
              <a:rPr lang="ru-RU" sz="1400" dirty="0">
                <a:solidFill>
                  <a:srgbClr val="44444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слова и предложения. </a:t>
            </a:r>
            <a:endParaRPr lang="en-US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Придумай сказку»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Придумать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самостоятельно небольшую сказку из вытащенных из мешочка камней.  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62906" y="569350"/>
            <a:ext cx="4095442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u="sng" dirty="0">
                <a:latin typeface="Times New Roman" pitchFamily="18" charset="0"/>
                <a:cs typeface="Times New Roman" pitchFamily="18" charset="0"/>
              </a:rPr>
              <a:t>Рисование по трафарету: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Взять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гладкий камень нужного размера. Приготовить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трафарет,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мы выбрали бабочку. Делаем набросок бабочки на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бумаге,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сложенный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пополам,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а затем вырезаем по контору и обводим его на каменной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заготовке,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прорисовав карандашом все детали. Положив вырезанную бабочку на камень, можно приступить к раскрашиванию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Божья коровка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Камни раскрашенные в виде божьих коровок смотрятся очень оригинально и являются хорошим украшением дачи или сада. Жуков можно сделать большими или совсем маленькими.</a:t>
            </a:r>
          </a:p>
          <a:p>
            <a:pPr algn="just"/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981333" y="4028425"/>
            <a:ext cx="588764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с камнями оказывают положительное влияние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психику ребенка. Даже простое перебирание  камешков, рассматривание, поиск самого красивого делает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 спокойным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уравновешенным, воспитывает любознательность</a:t>
            </a:r>
            <a:endParaRPr lang="en-US" sz="1400" b="1" u="sng" dirty="0">
              <a:solidFill>
                <a:srgbClr val="444444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387111" y="5285801"/>
            <a:ext cx="2858801" cy="214410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4231" y="2344226"/>
            <a:ext cx="2027800" cy="152085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637462" y="8013631"/>
            <a:ext cx="2304869" cy="204672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8220" y="7884559"/>
            <a:ext cx="3073160" cy="230487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271439" y="673529"/>
            <a:ext cx="1795687" cy="1351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9203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ИЗО\img1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7561263" cy="106934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1260351" y="666180"/>
            <a:ext cx="5669252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>
                <a:latin typeface="Times New Roman" panose="02020603050405020304" pitchFamily="18" charset="0"/>
                <a:cs typeface="Times New Roman" pitchFamily="18" charset="0"/>
              </a:rPr>
              <a:t>Как использовать эту технику педагог может решить самостоятельно. Роспись на камнях можно </a:t>
            </a:r>
            <a:r>
              <a:rPr lang="ru-RU" sz="1400" dirty="0" smtClean="0">
                <a:latin typeface="Times New Roman" panose="02020603050405020304" pitchFamily="18" charset="0"/>
                <a:cs typeface="Times New Roman" pitchFamily="18" charset="0"/>
              </a:rPr>
              <a:t>использовать, </a:t>
            </a:r>
            <a:r>
              <a:rPr lang="ru-RU" sz="1400" dirty="0">
                <a:latin typeface="Times New Roman" panose="02020603050405020304" pitchFamily="18" charset="0"/>
                <a:cs typeface="Times New Roman" pitchFamily="18" charset="0"/>
              </a:rPr>
              <a:t>как фрагмент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ООД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по познавательному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развитию,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как отдельную образовательную деятельность по художественно эстетическому развитию.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Детям очень нравятся нетрадиционные способы рисования, это способствует развитию творческого мышления, воображения, креативности, расширению представлений об окружающем мире и как обычное рисование тренирует мышцы кисти руки, готовит руку к письму. </a:t>
            </a:r>
          </a:p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Обобщая свой опыт, хочу сказать, что сегодня роспись по камню вполне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самостоятельное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искусство.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 этом деле нет ни жестких правил, ни какой- то одной определенной техники, ни четких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инструкций. Даже обыкновенный камушек можно превратить во что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угодно, если есть фантазия 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желание. </a:t>
            </a:r>
          </a:p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А 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вот что получилось из обычных камушков у наших детей: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2559" y="6500414"/>
            <a:ext cx="2407798" cy="180584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029881">
            <a:off x="5093353" y="4478622"/>
            <a:ext cx="2040166" cy="153012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403825">
            <a:off x="1136888" y="4582273"/>
            <a:ext cx="1763765" cy="132282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240841" y="7183065"/>
            <a:ext cx="2030956" cy="152321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9463" y="8590926"/>
            <a:ext cx="2082656" cy="156199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5831" y="4304196"/>
            <a:ext cx="2078291" cy="193231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543578" y="6950664"/>
            <a:ext cx="2115663" cy="15867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546</TotalTime>
  <Words>268</Words>
  <Application>Microsoft Office PowerPoint</Application>
  <PresentationFormat>Произвольный</PresentationFormat>
  <Paragraphs>54</Paragraphs>
  <Slides>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Алексей Горошенкин</cp:lastModifiedBy>
  <cp:revision>66</cp:revision>
  <dcterms:modified xsi:type="dcterms:W3CDTF">2018-10-18T19:03:55Z</dcterms:modified>
</cp:coreProperties>
</file>