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5" r:id="rId5"/>
    <p:sldId id="267" r:id="rId6"/>
    <p:sldId id="26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5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6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6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3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8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69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39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1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0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6C7D-D16C-4C14-AD01-BA1F03855DFC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A97A-3D33-4B38-8675-05CB28464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89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4785" y="474162"/>
            <a:ext cx="11122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аппаратно-программного комплекса «Экватор» как составляющая </a:t>
            </a:r>
            <a:r>
              <a:rPr lang="ru-RU" sz="2400" b="1" dirty="0" err="1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здоровьесберегающей</a:t>
            </a:r>
            <a:r>
              <a:rPr lang="ru-RU" sz="2400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технологии в работе педагога-психолога ДОУ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26118" y="4384772"/>
            <a:ext cx="2771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23351" y="1773859"/>
            <a:ext cx="1077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</a:rPr>
              <a:t>БОС - это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477" y="2578058"/>
            <a:ext cx="539554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/>
              <a:t>Уникальная технология, основанная на применении электронной и компьютерной аппаратуры</a:t>
            </a:r>
          </a:p>
          <a:p>
            <a:pPr>
              <a:defRPr/>
            </a:pPr>
            <a:r>
              <a:rPr lang="ru-RU" b="1" dirty="0"/>
              <a:t>Современный высокоэффективный немедикаментозный метод реабилитации</a:t>
            </a:r>
          </a:p>
          <a:p>
            <a:pPr>
              <a:defRPr/>
            </a:pPr>
            <a:r>
              <a:rPr lang="ru-RU" b="1" dirty="0"/>
              <a:t>Метод, обеспечивающий совершенную работу организма и защищающий от болезней</a:t>
            </a:r>
          </a:p>
          <a:p>
            <a:pPr>
              <a:defRPr/>
            </a:pPr>
            <a:r>
              <a:rPr lang="ru-RU" b="1" dirty="0"/>
              <a:t>Избавление от чувства тревожности, нервозности, эмоциональной нестабильности, стресса и депрессии</a:t>
            </a:r>
          </a:p>
          <a:p>
            <a:pPr>
              <a:defRPr/>
            </a:pPr>
            <a:r>
              <a:rPr lang="ru-RU" b="1" dirty="0"/>
              <a:t>Овладение навыками </a:t>
            </a:r>
            <a:r>
              <a:rPr lang="ru-RU" b="1" dirty="0" err="1"/>
              <a:t>саморегуляции</a:t>
            </a:r>
            <a:endParaRPr lang="ru-RU" b="1" dirty="0"/>
          </a:p>
          <a:p>
            <a:pPr>
              <a:defRPr/>
            </a:pPr>
            <a:endParaRPr lang="ru-RU" b="1" dirty="0"/>
          </a:p>
          <a:p>
            <a:pPr algn="ctr">
              <a:defRPr/>
            </a:pPr>
            <a:r>
              <a:rPr lang="ru-RU" sz="2000" b="1" i="1" dirty="0">
                <a:solidFill>
                  <a:srgbClr val="C00000"/>
                </a:solidFill>
              </a:rPr>
              <a:t>Метод БОС – это Ваш шанс изменить жизнь 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C00000"/>
                </a:solidFill>
              </a:rPr>
              <a:t>к лучшему!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725" y="3482516"/>
            <a:ext cx="1885950" cy="2543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738447" y="2712070"/>
            <a:ext cx="5858800" cy="4659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C00000"/>
                </a:solidFill>
                <a:latin typeface="+mn-lt"/>
              </a:rPr>
              <a:t>Сметанкин Александр Афанасьевич, </a:t>
            </a:r>
            <a:br>
              <a:rPr lang="ru-RU" sz="2000" b="1" smtClean="0">
                <a:solidFill>
                  <a:srgbClr val="C00000"/>
                </a:solidFill>
                <a:latin typeface="+mn-lt"/>
              </a:rPr>
            </a:br>
            <a:r>
              <a:rPr lang="ru-RU" sz="2000" b="1" smtClean="0">
                <a:solidFill>
                  <a:srgbClr val="C00000"/>
                </a:solidFill>
                <a:latin typeface="+mn-lt"/>
              </a:rPr>
              <a:t>учёный-физиолог, </a:t>
            </a:r>
            <a:br>
              <a:rPr lang="ru-RU" sz="2000" b="1" smtClean="0">
                <a:solidFill>
                  <a:srgbClr val="C00000"/>
                </a:solidFill>
                <a:latin typeface="+mn-lt"/>
              </a:rPr>
            </a:br>
            <a:r>
              <a:rPr lang="ru-RU" sz="2000" b="1" smtClean="0">
                <a:solidFill>
                  <a:srgbClr val="C00000"/>
                </a:solidFill>
                <a:latin typeface="+mn-lt"/>
              </a:rPr>
              <a:t>президент Российской ассоциации </a:t>
            </a:r>
            <a:br>
              <a:rPr lang="ru-RU" sz="2000" b="1" smtClean="0">
                <a:solidFill>
                  <a:srgbClr val="C00000"/>
                </a:solidFill>
                <a:latin typeface="+mn-lt"/>
              </a:rPr>
            </a:br>
            <a:r>
              <a:rPr lang="ru-RU" sz="2000" b="1" smtClean="0">
                <a:solidFill>
                  <a:srgbClr val="C00000"/>
                </a:solidFill>
                <a:latin typeface="+mn-lt"/>
              </a:rPr>
              <a:t>Биологической обратной связи</a:t>
            </a:r>
            <a:endParaRPr lang="ru-RU" sz="20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065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9768" y="-297"/>
            <a:ext cx="9642231" cy="1325563"/>
          </a:xfrm>
        </p:spPr>
        <p:txBody>
          <a:bodyPr>
            <a:normAutofit/>
          </a:bodyPr>
          <a:lstStyle/>
          <a:p>
            <a:r>
              <a:rPr lang="ru-RU" sz="1400" b="1" dirty="0">
                <a:latin typeface="+mn-lt"/>
              </a:rPr>
              <a:t>Аппаратно-программный комплекс «Экватор»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726" y="611786"/>
            <a:ext cx="1388451" cy="14269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82516" y="931986"/>
            <a:ext cx="91791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индикаторный комплекс для обучения навыкам психофизиологической </a:t>
            </a:r>
            <a:r>
              <a:rPr lang="ru-RU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саморегуляции</a:t>
            </a: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 периферической температуре по методу БОС в составе:</a:t>
            </a:r>
            <a:b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«Индикатор компьютерный слабых низкочастотных сигналов «Терм-01»</a:t>
            </a:r>
            <a:b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Программное обеспечение «Экватор».</a:t>
            </a:r>
            <a:b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7539" y="2101537"/>
            <a:ext cx="888022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Противопоказания к работе системы «Экватор</a:t>
            </a:r>
            <a:r>
              <a:rPr lang="ru-RU" sz="1400" b="1" dirty="0" smtClean="0"/>
              <a:t>»:</a:t>
            </a:r>
          </a:p>
          <a:p>
            <a:endParaRPr lang="ru-RU" sz="1400" b="1" dirty="0"/>
          </a:p>
          <a:p>
            <a:r>
              <a:rPr lang="ru-RU" sz="1400" b="1" dirty="0"/>
              <a:t>-возраст младше 4 лет (связано с тем, что младше дети могут не понимать принцип действия, задачи, а также инструкции);</a:t>
            </a:r>
          </a:p>
          <a:p>
            <a:r>
              <a:rPr lang="ru-RU" sz="1400" b="1" dirty="0"/>
              <a:t>- грубое нарушение интеллекта, выраженное слабоумие;</a:t>
            </a:r>
            <a:br>
              <a:rPr lang="ru-RU" sz="1400" b="1" dirty="0"/>
            </a:br>
            <a:r>
              <a:rPr lang="ru-RU" sz="1400" b="1" dirty="0"/>
              <a:t>- судорожные состояния, </a:t>
            </a:r>
            <a:r>
              <a:rPr lang="ru-RU" sz="1400" b="1" dirty="0" err="1"/>
              <a:t>эпиготовность</a:t>
            </a:r>
            <a:r>
              <a:rPr lang="ru-RU" sz="1400" b="1" dirty="0"/>
              <a:t>;</a:t>
            </a:r>
          </a:p>
          <a:p>
            <a:r>
              <a:rPr lang="ru-RU" sz="1400" b="1" dirty="0"/>
              <a:t>- соматические и эндокринные заболевания в стадии обострения;</a:t>
            </a:r>
          </a:p>
          <a:p>
            <a:r>
              <a:rPr lang="ru-RU" sz="1400" b="1" dirty="0"/>
              <a:t>- злокачественные образования;</a:t>
            </a:r>
          </a:p>
          <a:p>
            <a:r>
              <a:rPr lang="ru-RU" sz="1400" b="1" dirty="0"/>
              <a:t>-ожирение 3 степени;</a:t>
            </a:r>
          </a:p>
          <a:p>
            <a:r>
              <a:rPr lang="ru-RU" sz="1400" b="1" dirty="0"/>
              <a:t>- лихорадочные состояния (острая форма);</a:t>
            </a:r>
          </a:p>
          <a:p>
            <a:r>
              <a:rPr lang="ru-RU" sz="1400" b="1" dirty="0"/>
              <a:t>- раны кожи в месте крепления датчиков.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083" y="3033523"/>
            <a:ext cx="1515206" cy="1220455"/>
          </a:xfrm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527538" y="4852335"/>
            <a:ext cx="11465169" cy="1717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b="1" dirty="0" smtClean="0"/>
              <a:t>Программное обеспечение «Экватор» обеспечивает прием и обработку цифрового сигнала периферической температуры пальца руки, регистрируемого индикатором компьютерным «Терм – 1». Он представляет собой термодатчик, размещаемый на подушечке пальца ведущей руки и закрепляемый с помощью «липучки».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400" b="1" dirty="0" smtClean="0"/>
              <a:t>Обратную связь организм получает 2 видов: зрительную - в виде графика – режим «График», в виде заполнения столбика – «Столбик», в виде проявления картинки – «Калейдоскоп», появления новых цветов – «Радуга», звуковую – виде музыки. При установления значения «Пороговая музыка»  - понижение температуры – затихает, повышение температуры – усиливается.</a:t>
            </a:r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8938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912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+mn-lt"/>
              </a:rPr>
              <a:t>Программа позволяет работать в нескольких режимах:</a:t>
            </a:r>
            <a:br>
              <a:rPr lang="ru-RU" sz="2000" b="1" dirty="0">
                <a:latin typeface="+mn-lt"/>
              </a:rPr>
            </a:br>
            <a:endParaRPr lang="ru-RU" sz="2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831" y="759207"/>
            <a:ext cx="5518639" cy="1243684"/>
          </a:xfrm>
        </p:spPr>
        <p:txBody>
          <a:bodyPr/>
          <a:lstStyle/>
          <a:p>
            <a:pPr marL="0" indent="0">
              <a:buNone/>
            </a:pPr>
            <a:r>
              <a:rPr lang="ru-RU" sz="1800" b="1" u="sng" dirty="0"/>
              <a:t>Режим «Диагностика»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Основной целью режима «Диагностика» является определение исходного психоэмоционального состояния и проверка эффективности обучения.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5831" y="2244548"/>
            <a:ext cx="6124780" cy="207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u="sng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Режим «Столбик»</a:t>
            </a:r>
            <a:endParaRPr lang="ru-RU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Это уже режим рабочий, используемый для формирования навыка. В нём во время сеанса изменения температуры отражаются в виде заполнения столбика цветом.</a:t>
            </a:r>
            <a:endParaRPr lang="ru-RU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Задача ребёнка – поднять столбик индикатора выше установленной черты.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5477" y="464399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/>
              <a:t>Режим «График»</a:t>
            </a:r>
          </a:p>
          <a:p>
            <a:r>
              <a:rPr lang="ru-RU" dirty="0"/>
              <a:t>В этом режиме на экране выводится график реальных значений температуры. Задача обучающегося – добиться прогрессивного движения температурной кривой при постоянном повышении значений.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623" y="756420"/>
            <a:ext cx="2240940" cy="15276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971" y="2675357"/>
            <a:ext cx="2307994" cy="17295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413" y="4879731"/>
            <a:ext cx="2228484" cy="163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6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3931" y="151505"/>
            <a:ext cx="5920154" cy="187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Режим «Калейдоскоп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ea typeface="Calibri" panose="020F0502020204030204" pitchFamily="34" charset="0"/>
              </a:rPr>
              <a:t>Рабочее окно разделено на 8 частей по горизонтали и 6 по вертикали. За ними – скрытые изображения. Задача – отрыть как можно больше новых изображений в горизонтальном ряду и ряду вертикальном- при пересечении температурной границы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07023" y="2073311"/>
            <a:ext cx="6096000" cy="15799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Режим «Радуга»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При каждом повышении температуры на 0,5  выделенный диапазон закрашивается цветом от точки пересечения до границы рабочего стола. При ухудшении результатов зоны теряют свою окраску.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932" y="3653231"/>
            <a:ext cx="8417168" cy="2870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b="1" u="sng" dirty="0"/>
              <a:t>Режим «Солнышко»</a:t>
            </a:r>
          </a:p>
          <a:p>
            <a:r>
              <a:rPr lang="ru-RU" dirty="0"/>
              <a:t>Целью режима «Солнышко» является тренировка и закрепление навыка снятия напряжения по параметру температуры с использованием анимации в виде обратной связи.</a:t>
            </a:r>
          </a:p>
          <a:p>
            <a:r>
              <a:rPr lang="ru-RU" dirty="0"/>
              <a:t>Этот режим представляет собой мультфильм, в котором движение персонажей зависит от выполнения обучающимся задачи сеанса. К примеру, для того чтобы солнышко улыбнулось или завертелось, необходимо повысить значение периферической температуры.</a:t>
            </a:r>
          </a:p>
          <a:p>
            <a:r>
              <a:rPr lang="ru-RU" dirty="0"/>
              <a:t>Режим автономный, никаких дополнительных настроек не требует, что позволяет проводить самостоятельную (в отсутствии специалиста) тренировку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81" y="414352"/>
            <a:ext cx="2051173" cy="16589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291" y="2487663"/>
            <a:ext cx="2277575" cy="17039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4844264"/>
            <a:ext cx="1947602" cy="167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15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979985" cy="95372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+mn-lt"/>
              </a:rPr>
              <a:t>БОС-Экватор -  элемент системы психолого-педагогического сопровождения детей дошкольного возраста, в том числе, и детей с ОВЗ</a:t>
            </a:r>
            <a:endParaRPr lang="ru-RU" sz="1800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528" y="5188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Участники реализации технологии БОС</a:t>
            </a:r>
            <a:br>
              <a:rPr lang="ru-RU" b="1" dirty="0"/>
            </a:br>
            <a:r>
              <a:rPr lang="ru-RU" b="1" dirty="0" smtClean="0"/>
              <a:t>                в </a:t>
            </a:r>
            <a:r>
              <a:rPr lang="ru-RU" b="1" dirty="0"/>
              <a:t>МБДОУ «ДС «Звёздочка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4375023" y="1685111"/>
            <a:ext cx="3151191" cy="1172389"/>
          </a:xfrm>
          <a:prstGeom prst="flowChartTerminator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CCFF"/>
              </a:gs>
            </a:gsLst>
            <a:lin ang="5400000" scaled="1"/>
            <a:tileRect/>
          </a:gradFill>
          <a:ln w="38100">
            <a:solidFill>
              <a:srgbClr val="00CC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Дети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«группы риска»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5-7 лет - 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участники «Групп развития» 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6531532" y="2998185"/>
            <a:ext cx="3992859" cy="1090237"/>
          </a:xfrm>
          <a:prstGeom prst="flowChartTerminator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CCFF"/>
              </a:gs>
            </a:gsLst>
            <a:lin ang="5400000" scaled="1"/>
            <a:tileRect/>
          </a:gradFill>
          <a:ln w="38100">
            <a:solidFill>
              <a:srgbClr val="00CCFF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Дети, состоящие 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на психолого-педагогическом 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с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опровождении в ДОУ, 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 том числе дети  с ОВЗ 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8215007" y="1549716"/>
            <a:ext cx="3441072" cy="1192692"/>
          </a:xfrm>
          <a:prstGeom prst="flowChartTerminator">
            <a:avLst/>
          </a:prstGeom>
          <a:gradFill rotWithShape="1">
            <a:gsLst>
              <a:gs pos="0">
                <a:srgbClr val="FFFF00"/>
              </a:gs>
              <a:gs pos="50000">
                <a:srgbClr val="FFFFCC"/>
              </a:gs>
              <a:gs pos="100000">
                <a:srgbClr val="FFCCFF"/>
              </a:gs>
            </a:gsLst>
            <a:lin ang="5400000" scaled="1"/>
          </a:gradFill>
          <a:ln w="38100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Желающие сотрудники </a:t>
            </a:r>
          </a:p>
          <a:p>
            <a:pPr algn="ctr" eaLnBrk="1" hangingPunct="1"/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учреждения</a:t>
            </a:r>
            <a:endParaRPr lang="ru-RU" alt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2551194">
            <a:off x="5597956" y="1039543"/>
            <a:ext cx="330786" cy="633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678558" y="1305835"/>
            <a:ext cx="459983" cy="1538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223679">
            <a:off x="10065313" y="941900"/>
            <a:ext cx="358821" cy="563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7" y="2602523"/>
            <a:ext cx="3146756" cy="2343871"/>
          </a:xfrm>
        </p:spPr>
      </p:pic>
    </p:spTree>
    <p:extLst>
      <p:ext uri="{BB962C8B-B14F-4D97-AF65-F5344CB8AC3E}">
        <p14:creationId xmlns:p14="http://schemas.microsoft.com/office/powerpoint/2010/main" val="272704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38" y="0"/>
            <a:ext cx="122623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3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Эффективность программы: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016" y="1170528"/>
            <a:ext cx="10515600" cy="338821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b="1" dirty="0"/>
              <a:t>Программа «Экватор» обеспечивает:</a:t>
            </a:r>
          </a:p>
          <a:p>
            <a:pPr lvl="0"/>
            <a:r>
              <a:rPr lang="ru-RU" sz="4000" b="1" dirty="0"/>
              <a:t>Повышение адаптационных возможностей и антистрессовую подготовку</a:t>
            </a:r>
          </a:p>
          <a:p>
            <a:pPr lvl="0"/>
            <a:r>
              <a:rPr lang="ru-RU" sz="4000" b="1" dirty="0"/>
              <a:t>Обеспечение процесса психологической разгрузки</a:t>
            </a:r>
          </a:p>
          <a:p>
            <a:pPr lvl="0"/>
            <a:r>
              <a:rPr lang="ru-RU" sz="4000" b="1" dirty="0"/>
              <a:t>Снижение мышечного тонуса</a:t>
            </a:r>
          </a:p>
          <a:p>
            <a:pPr lvl="0"/>
            <a:r>
              <a:rPr lang="ru-RU" sz="4000" b="1" dirty="0"/>
              <a:t>Нормализацию  психоэмоционального  состояния</a:t>
            </a:r>
          </a:p>
          <a:p>
            <a:pPr lvl="0"/>
            <a:r>
              <a:rPr lang="ru-RU" sz="4000" b="1" dirty="0"/>
              <a:t>Реабилитацию </a:t>
            </a:r>
            <a:r>
              <a:rPr lang="ru-RU" sz="4000" b="1" dirty="0" err="1"/>
              <a:t>постстрессовых</a:t>
            </a:r>
            <a:r>
              <a:rPr lang="ru-RU" sz="4000" b="1" dirty="0"/>
              <a:t> состояний</a:t>
            </a:r>
          </a:p>
          <a:p>
            <a:pPr lvl="0"/>
            <a:r>
              <a:rPr lang="ru-RU" sz="4000" b="1" dirty="0" smtClean="0"/>
              <a:t>Создание</a:t>
            </a:r>
            <a:r>
              <a:rPr lang="ru-RU" sz="4000" b="1" dirty="0"/>
              <a:t> благоприятных условий для нервно-психического развития воспитанников</a:t>
            </a:r>
          </a:p>
          <a:p>
            <a:pPr lvl="0"/>
            <a:r>
              <a:rPr lang="ru-RU" sz="4000" b="1" dirty="0"/>
              <a:t>Формирование произвольности реакций (эмоциональных, поведенческих, речевых)</a:t>
            </a:r>
          </a:p>
          <a:p>
            <a:pPr lvl="0"/>
            <a:r>
              <a:rPr lang="ru-RU" sz="4000" b="1" dirty="0"/>
              <a:t>Коррекцию заикания и </a:t>
            </a:r>
            <a:r>
              <a:rPr lang="ru-RU" sz="4000" b="1" dirty="0" err="1"/>
              <a:t>логоневрозов</a:t>
            </a:r>
            <a:endParaRPr lang="ru-RU" sz="4000" b="1" dirty="0"/>
          </a:p>
          <a:p>
            <a:pPr lvl="0"/>
            <a:r>
              <a:rPr lang="ru-RU" sz="4000" b="1" dirty="0"/>
              <a:t>Формирование ценностного отношения к своему здоровью, здорового образа </a:t>
            </a:r>
            <a:r>
              <a:rPr lang="ru-RU" sz="4000" b="1" dirty="0" smtClean="0"/>
              <a:t>жизни</a:t>
            </a:r>
          </a:p>
          <a:p>
            <a:pPr marL="0" lvl="0" indent="0">
              <a:buNone/>
            </a:pPr>
            <a:r>
              <a:rPr lang="ru-RU" sz="4000" b="1" dirty="0" smtClean="0"/>
              <a:t>Программное </a:t>
            </a:r>
            <a:r>
              <a:rPr lang="ru-RU" sz="4000" b="1" dirty="0"/>
              <a:t>обеспечение позволяет вести индивидуальные карты обучающихся с результатами всех проведенных тренировок. Результаты в виде количественных показателей и наглядных графиков удобно смотреть в динамике изменения психофизиологического и психоэмоционального состояния.</a:t>
            </a:r>
          </a:p>
          <a:p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62200" y="522430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347279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567</Words>
  <Application>Microsoft Office PowerPoint</Application>
  <PresentationFormat>Широкоэкранный</PresentationFormat>
  <Paragraphs>67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Аппаратно-программный комплекс «Экватор» </vt:lpstr>
      <vt:lpstr>Программа позволяет работать в нескольких режимах: </vt:lpstr>
      <vt:lpstr>Презентация PowerPoint</vt:lpstr>
      <vt:lpstr>БОС-Экватор -  элемент системы психолого-педагогического сопровождения детей дошкольного возраста, в том числе, и детей с ОВЗ</vt:lpstr>
      <vt:lpstr>Эффективность программы: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18</cp:revision>
  <dcterms:created xsi:type="dcterms:W3CDTF">2019-10-10T18:56:03Z</dcterms:created>
  <dcterms:modified xsi:type="dcterms:W3CDTF">2019-10-13T12:05:19Z</dcterms:modified>
</cp:coreProperties>
</file>