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sldIdLst>
    <p:sldId id="256" r:id="rId2"/>
    <p:sldId id="290" r:id="rId3"/>
    <p:sldId id="291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7" r:id="rId14"/>
    <p:sldId id="279" r:id="rId15"/>
    <p:sldId id="282" r:id="rId16"/>
    <p:sldId id="286" r:id="rId17"/>
    <p:sldId id="288" r:id="rId18"/>
    <p:sldId id="28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253E4-2293-4A69-9F74-B75017821243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4BD592-0928-4EE3-AB7B-99E7DCAC5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937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BD592-0928-4EE3-AB7B-99E7DCAC56E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334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60CB-2144-42A3-AFF1-42BC681A5DF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8C84-CE62-4A78-99BD-F68A260D02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60CB-2144-42A3-AFF1-42BC681A5DF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8C84-CE62-4A78-99BD-F68A260D02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60CB-2144-42A3-AFF1-42BC681A5DF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8C84-CE62-4A78-99BD-F68A260D02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60CB-2144-42A3-AFF1-42BC681A5DF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8C84-CE62-4A78-99BD-F68A260D02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60CB-2144-42A3-AFF1-42BC681A5DF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8C84-CE62-4A78-99BD-F68A260D02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60CB-2144-42A3-AFF1-42BC681A5DF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8C84-CE62-4A78-99BD-F68A260D02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60CB-2144-42A3-AFF1-42BC681A5DF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8C84-CE62-4A78-99BD-F68A260D02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60CB-2144-42A3-AFF1-42BC681A5DF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8C84-CE62-4A78-99BD-F68A260D02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60CB-2144-42A3-AFF1-42BC681A5DF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8C84-CE62-4A78-99BD-F68A260D02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60CB-2144-42A3-AFF1-42BC681A5DF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8C84-CE62-4A78-99BD-F68A260D02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60CB-2144-42A3-AFF1-42BC681A5DF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8C84-CE62-4A78-99BD-F68A260D022B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DAF60CB-2144-42A3-AFF1-42BC681A5DF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9DA8C84-CE62-4A78-99BD-F68A260D022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0801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ЛЕПБУК В ДЕТСКОМ САДУ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924944"/>
            <a:ext cx="7083014" cy="266429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ЧТО МЫ ЗНАЕМ О ТЕАТРЕ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9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8892480" cy="659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885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Windows\system32\config\systemprofile\Desktop\театр\2019-04-01 14-20-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34026"/>
            <a:ext cx="8676456" cy="6507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94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Windows\system32\config\systemprofile\Desktop\театр\2019-04-01 14-21-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1632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Windows\system32\config\systemprofile\Desktop\театр\2019-04-01 14-21-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496825"/>
            <a:ext cx="291632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Windows\system32\config\systemprofile\Desktop\театр\2019-04-01 14-20-3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780928"/>
            <a:ext cx="291632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58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Windows\system32\config\systemprofile\Desktop\театр\2019-04-01 14-19-36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617590"/>
            <a:ext cx="4320547" cy="3240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Windows\system32\config\systemprofile\Desktop\театр\2019-04-01 14-20-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13" y="182166"/>
            <a:ext cx="4320547" cy="3240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Windows\system32\config\systemprofile\Desktop\театр\2019-04-01 14-23-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548680"/>
            <a:ext cx="4310844" cy="574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64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Windows\system32\config\systemprofile\Desktop\театр\2019-04-01 14-20-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951" y="113153"/>
            <a:ext cx="2745966" cy="36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Windows\system32\config\systemprofile\Desktop\театр\2019-04-01 14-23-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7299" y="260648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Windows\system32\config\systemprofile\Desktop\театр\2019-04-01 14-24-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536" y="3861048"/>
            <a:ext cx="3710381" cy="2782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Windows\system32\config\systemprofile\Desktop\театр\2019-04-01 14-22-4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5911" y="3212976"/>
            <a:ext cx="2633269" cy="3511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28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2953215" cy="3937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636912"/>
            <a:ext cx="3079229" cy="4105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3226" y="182780"/>
            <a:ext cx="2376264" cy="386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260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29881" y="1115251"/>
            <a:ext cx="3725217" cy="3984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0471" y="3760281"/>
            <a:ext cx="5611341" cy="3068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9128" y="0"/>
            <a:ext cx="5524872" cy="3107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455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372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161950"/>
            <a:ext cx="9144000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u="sng" dirty="0" smtClean="0">
                <a:effectLst/>
                <a:latin typeface="Times New Roman"/>
                <a:ea typeface="Calibri"/>
                <a:cs typeface="Times New Roman"/>
              </a:rPr>
              <a:t>Татьяна Григорьева «Волшебный мир театра»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>Театра мир откроет нам свои кулисы,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>И мы увидим чудеса и сказки.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>Там Буратино, Кто </a:t>
            </a:r>
            <a:r>
              <a:rPr lang="ru-RU" sz="2000" b="1" i="1" dirty="0" err="1" smtClean="0">
                <a:effectLst/>
                <a:latin typeface="Times New Roman"/>
                <a:ea typeface="Calibri"/>
                <a:cs typeface="Times New Roman"/>
              </a:rPr>
              <a:t>Базилио</a:t>
            </a: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>, Алиса.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>Легко меняются герои, маски.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>Волшебный мир игры и приключений,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>Любой малыш здесь хочет побывать.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>Вдруг превратиться в Золушку иль в принца,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>И всем свои таланты показать.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>Театр, словно чародей, волшебник,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>Своею палочкой волшебной проведя,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>И вот ребёнок, скромный и застенчивый,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>Сегодня вдруг играет короля.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>Пусть детство будет словно сказка,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>Пусть чудеса творятся каждый миг,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>И мир вокруг пусть добрым станет, ласковым,</a:t>
            </a:r>
            <a:endParaRPr lang="ru-RU" sz="20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>Добро над злом опять пусть победит!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6341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8269393" cy="5596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15000"/>
              </a:lnSpc>
              <a:spcAft>
                <a:spcPts val="0"/>
              </a:spcAft>
            </a:pPr>
            <a:r>
              <a:rPr lang="ru-RU" sz="3600" b="1" i="1" u="sng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Блиц опрос «Что мы знаем о театре»</a:t>
            </a:r>
          </a:p>
          <a:p>
            <a:pPr marL="228600" algn="ctr">
              <a:lnSpc>
                <a:spcPct val="115000"/>
              </a:lnSpc>
              <a:spcAft>
                <a:spcPts val="0"/>
              </a:spcAft>
            </a:pPr>
            <a:endParaRPr lang="ru-RU" sz="2800" b="1" i="1" u="sng" dirty="0" smtClean="0">
              <a:latin typeface="Times New Roman"/>
              <a:ea typeface="Calibri"/>
              <a:cs typeface="Times New Roman"/>
            </a:endParaRPr>
          </a:p>
          <a:p>
            <a:pPr marL="228600" algn="ctr">
              <a:lnSpc>
                <a:spcPct val="115000"/>
              </a:lnSpc>
              <a:spcAft>
                <a:spcPts val="0"/>
              </a:spcAft>
            </a:pPr>
            <a:endParaRPr lang="ru-RU" sz="2800" b="1" i="1" u="sng" dirty="0">
              <a:latin typeface="Times New Roman"/>
              <a:ea typeface="Calibri"/>
              <a:cs typeface="Times New Roman"/>
            </a:endParaRPr>
          </a:p>
          <a:p>
            <a:pPr marL="6858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ru-RU" sz="2800" b="1" i="1" u="sng" dirty="0" smtClean="0">
                <a:effectLst/>
                <a:latin typeface="Times New Roman"/>
                <a:ea typeface="Calibri"/>
                <a:cs typeface="Times New Roman"/>
              </a:rPr>
              <a:t>Вопросы об устройстве театра</a:t>
            </a: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endParaRPr lang="ru-RU" sz="2800" b="1" i="1" u="sng" dirty="0" smtClean="0">
              <a:latin typeface="Times New Roman"/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endParaRPr lang="ru-RU" sz="2800" b="1" i="1" u="sng" dirty="0">
              <a:latin typeface="Times New Roman"/>
              <a:ea typeface="Calibri"/>
              <a:cs typeface="Times New Roman"/>
            </a:endParaRPr>
          </a:p>
          <a:p>
            <a:pPr marL="6858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ru-RU" sz="2800" b="1" i="1" u="sng" dirty="0" smtClean="0">
                <a:effectLst/>
                <a:latin typeface="Times New Roman"/>
                <a:ea typeface="Calibri"/>
                <a:cs typeface="Times New Roman"/>
              </a:rPr>
              <a:t>Вопросы о театральных профессиях</a:t>
            </a:r>
            <a:endParaRPr lang="ru-RU" sz="28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endParaRPr lang="ru-RU" sz="28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endParaRPr lang="ru-RU" sz="28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marL="6858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ru-RU" sz="2800" b="1" i="1" u="sng" dirty="0" smtClean="0">
                <a:effectLst/>
                <a:latin typeface="Times New Roman"/>
                <a:ea typeface="Calibri"/>
                <a:cs typeface="Times New Roman"/>
              </a:rPr>
              <a:t>Вопросы об истории театра</a:t>
            </a:r>
            <a:endParaRPr lang="ru-RU" sz="28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endParaRPr lang="ru-RU" sz="1100" dirty="0" smtClean="0">
              <a:effectLst/>
              <a:latin typeface="Calibri"/>
              <a:ea typeface="Calibri"/>
              <a:cs typeface="Times New Roman"/>
            </a:endParaRPr>
          </a:p>
          <a:p>
            <a:pPr marL="228600" algn="ctr">
              <a:lnSpc>
                <a:spcPct val="115000"/>
              </a:lnSpc>
              <a:spcAft>
                <a:spcPts val="0"/>
              </a:spcAft>
            </a:pP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4612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206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15000"/>
              </a:lnSpc>
              <a:spcAft>
                <a:spcPts val="0"/>
              </a:spcAft>
            </a:pPr>
            <a:r>
              <a:rPr lang="ru-RU" sz="3600" b="1" i="1" u="sng" dirty="0" smtClean="0">
                <a:effectLst/>
                <a:latin typeface="Times New Roman"/>
                <a:ea typeface="Calibri"/>
                <a:cs typeface="Times New Roman"/>
              </a:rPr>
              <a:t>Афоризмы о театре</a:t>
            </a:r>
          </a:p>
          <a:p>
            <a:pPr marL="228600" algn="ctr">
              <a:lnSpc>
                <a:spcPct val="115000"/>
              </a:lnSpc>
              <a:spcAft>
                <a:spcPts val="0"/>
              </a:spcAft>
            </a:pPr>
            <a:endParaRPr lang="ru-RU" sz="3600" i="1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400" b="1" i="1" dirty="0" smtClean="0">
                <a:effectLst/>
                <a:latin typeface="Times New Roman"/>
                <a:ea typeface="Calibri"/>
                <a:cs typeface="Times New Roman"/>
              </a:rPr>
              <a:t>«Жизнь-это театр, а люди в нём актёры» Б. Шоу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24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400" b="1" i="1" dirty="0" smtClean="0">
                <a:effectLst/>
                <a:latin typeface="Times New Roman"/>
                <a:ea typeface="Calibri"/>
                <a:cs typeface="Times New Roman"/>
              </a:rPr>
              <a:t>«Театр-не отображающее зеркало, а увеличительное стекло» В. В. Маяковский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24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400" b="1" i="1" dirty="0" smtClean="0">
                <a:effectLst/>
                <a:latin typeface="Times New Roman"/>
                <a:ea typeface="Calibri"/>
                <a:cs typeface="Times New Roman"/>
              </a:rPr>
              <a:t>«Театр поучает так, как это не сделать толстой книге» Вольтер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24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400" b="1" i="1" dirty="0" smtClean="0">
                <a:effectLst/>
                <a:latin typeface="Times New Roman"/>
                <a:ea typeface="Calibri"/>
                <a:cs typeface="Times New Roman"/>
              </a:rPr>
              <a:t>«Театр-высшая инстанция для решения жизненных вопросов» А. Герцен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24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400" b="1" i="1" dirty="0" smtClean="0">
                <a:effectLst/>
                <a:latin typeface="Times New Roman"/>
                <a:ea typeface="Calibri"/>
                <a:cs typeface="Times New Roman"/>
              </a:rPr>
              <a:t>«Театр-это такая кафедра, с которой можно много сказать миру добра» Н. Гоголь</a:t>
            </a:r>
            <a:endParaRPr lang="ru-RU" sz="2400" b="1" i="1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5901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7709" y="41564"/>
            <a:ext cx="9171709" cy="624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F43DC3"/>
                </a:solidFill>
                <a:effectLst/>
                <a:latin typeface="Times New Roman"/>
                <a:ea typeface="Times New Roman"/>
                <a:cs typeface="Times New Roman"/>
              </a:rPr>
              <a:t>Социально-коммуникативное развитие</a:t>
            </a:r>
            <a:endParaRPr lang="ru-RU" sz="3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формирование положительных взаимоотношений между детьми в процессе совместной деятельности;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воспитание культуры познания взрослых и детей (эмоциональные состояния, личностные качества, оценка поступков и пр.);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воспитание у ребенка уважения к себе, сознательного отношения к своей деятельности;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развитие эмоций;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воспитание этически ценных способов общения в соответствии с нормами и правилами жизни в обществе.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655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742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000" dirty="0" smtClean="0">
              <a:solidFill>
                <a:srgbClr val="F43DC3"/>
              </a:solidFill>
              <a:effectLst/>
              <a:latin typeface="Arial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F43DC3"/>
                </a:solidFill>
                <a:effectLst/>
                <a:latin typeface="Arial"/>
                <a:ea typeface="Times New Roman"/>
                <a:cs typeface="Times New Roman"/>
              </a:rPr>
              <a:t>Познавательное развитие</a:t>
            </a:r>
            <a:endParaRPr lang="ru-RU" sz="3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развитие разносторонних представлений о действительности (разные виды театра, профессии людей, создающих спектакль);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наблюдение за явлениями природы, поведением животных (для передачи символическими средствами в игре–драматизации);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обеспечение взаимосвязи конструирования с театрализованной игрой для развития динамических пространственных представлений;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развитие памяти, обучение умению планировать свои действия для достижения результата.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3882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55418"/>
            <a:ext cx="9143999" cy="5539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F43DC3"/>
                </a:solidFill>
                <a:effectLst/>
                <a:latin typeface="Arial"/>
                <a:ea typeface="Times New Roman"/>
                <a:cs typeface="Times New Roman"/>
              </a:rPr>
              <a:t>Речевое развитие</a:t>
            </a:r>
            <a:endParaRPr lang="ru-RU" sz="3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содействие развитию монологической и диалогической речи;</a:t>
            </a:r>
          </a:p>
          <a:p>
            <a:pPr lvl="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обогащение словаря: образных выражений, сравнений, эпитетов, синонимов, антонимов и пр. ;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овладение выразительными средствами общения: словесными (регулированием темпа, громкости, произнесения, интонации и др.) и невербальными (мимикой, пантомимикой, позами, жестами);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2426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036496" cy="6528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F43DC3"/>
                </a:solidFill>
                <a:effectLst/>
                <a:latin typeface="Arial"/>
                <a:ea typeface="Times New Roman"/>
                <a:cs typeface="Times New Roman"/>
              </a:rPr>
              <a:t>Художественно-эстетическое развитие</a:t>
            </a:r>
            <a:endParaRPr lang="ru-RU" sz="3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приобщение к высокохудожественной литературе, музыке, фольклору;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развитие воображения;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приобщение к совместной дизайн-деятельности по моделированию элементов костюма, декораций, атрибутов;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создание выразительного художественного образа;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формирование элементарных представлений о видах искусства;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реализация самостоятельной творческой деятельности детей.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6863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10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F43DC3"/>
                </a:solidFill>
                <a:effectLst/>
                <a:latin typeface="Arial"/>
                <a:ea typeface="Times New Roman"/>
                <a:cs typeface="Times New Roman"/>
              </a:rPr>
              <a:t>Физическое развитие</a:t>
            </a:r>
            <a:endParaRPr lang="ru-RU" sz="36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согласование действий и сопровождающей их речи; </a:t>
            </a:r>
          </a:p>
          <a:p>
            <a:pPr lvl="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умение воплощать в творческом движении настроение, характер и процесс развития образа;</a:t>
            </a:r>
          </a:p>
          <a:p>
            <a:pPr lvl="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выразительность исполнения основных видов движений;</a:t>
            </a:r>
          </a:p>
          <a:p>
            <a:pPr lvl="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Wingdings"/>
              <a:buChar char=""/>
            </a:pPr>
            <a:r>
              <a:rPr lang="ru-RU" sz="2400" b="1" i="1" dirty="0" smtClean="0">
                <a:solidFill>
                  <a:srgbClr val="111111"/>
                </a:solidFill>
                <a:effectLst/>
                <a:latin typeface="Times New Roman"/>
                <a:ea typeface="Times New Roman"/>
                <a:cs typeface="Times New Roman"/>
              </a:rPr>
              <a:t>развитие общей и мелкой моторики: координации движений, мелкой моторики руки, снятие мышечного напряжения, формирование правильной осанки.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8040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5" y="198726"/>
            <a:ext cx="9865096" cy="30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836712"/>
            <a:ext cx="89644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b="1" i="1" dirty="0" smtClean="0"/>
              <a:t>Роли героев исполняют игрушки или их заместители</a:t>
            </a:r>
          </a:p>
          <a:p>
            <a:endParaRPr lang="ru-RU" b="1" i="1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b="1" i="1" dirty="0" smtClean="0"/>
              <a:t>Роли героев исполняет ребёнок</a:t>
            </a:r>
          </a:p>
          <a:p>
            <a:endParaRPr lang="ru-RU" b="1" i="1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b="1" i="1" dirty="0" smtClean="0"/>
              <a:t>Содержание игры придумывает ребёнок, сам организует игру, управляет игрушками-артистами</a:t>
            </a:r>
          </a:p>
          <a:p>
            <a:endParaRPr lang="ru-RU" b="1" i="1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b="1" i="1" dirty="0" smtClean="0"/>
              <a:t>Содержание игры определяет литературное произведение</a:t>
            </a:r>
          </a:p>
          <a:p>
            <a:endParaRPr lang="ru-RU" b="1" i="1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b="1" i="1" dirty="0" smtClean="0"/>
              <a:t>Ребёнок комментирует сюжет и озвучивает героев с помощью разных средств вербальной выразительности</a:t>
            </a:r>
          </a:p>
          <a:p>
            <a:endParaRPr lang="ru-RU" b="1" i="1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b="1" i="1" dirty="0" smtClean="0"/>
              <a:t>Ребёнок воссоздаёт образ своего героя с помощью средств вербальной и невербальной выразительности, элементов костюма, атрибутов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235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150</TotalTime>
  <Words>469</Words>
  <Application>Microsoft Office PowerPoint</Application>
  <PresentationFormat>Экран (4:3)</PresentationFormat>
  <Paragraphs>86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Spring</vt:lpstr>
      <vt:lpstr>ЛЕПБУК В ДЕТСКОМ САДУ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ЛЕПБУК В ДЕТСКОМ САДУ</dc:title>
  <dc:creator>Юлия</dc:creator>
  <cp:lastModifiedBy>Дом</cp:lastModifiedBy>
  <cp:revision>15</cp:revision>
  <dcterms:created xsi:type="dcterms:W3CDTF">2019-03-14T06:32:51Z</dcterms:created>
  <dcterms:modified xsi:type="dcterms:W3CDTF">2019-10-13T14:08:36Z</dcterms:modified>
</cp:coreProperties>
</file>