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67" r:id="rId2"/>
    <p:sldId id="256" r:id="rId3"/>
    <p:sldId id="257" r:id="rId4"/>
    <p:sldId id="258" r:id="rId5"/>
    <p:sldId id="259" r:id="rId6"/>
    <p:sldId id="260" r:id="rId7"/>
    <p:sldId id="261" r:id="rId8"/>
    <p:sldId id="262" r:id="rId9"/>
    <p:sldId id="263" r:id="rId10"/>
    <p:sldId id="264" r:id="rId11"/>
    <p:sldId id="268" r:id="rId12"/>
    <p:sldId id="269" r:id="rId13"/>
    <p:sldId id="270" r:id="rId14"/>
    <p:sldId id="271" r:id="rId15"/>
    <p:sldId id="272" r:id="rId16"/>
    <p:sldId id="273" r:id="rId17"/>
    <p:sldId id="295" r:id="rId18"/>
    <p:sldId id="274" r:id="rId19"/>
    <p:sldId id="275" r:id="rId20"/>
    <p:sldId id="276" r:id="rId21"/>
    <p:sldId id="277" r:id="rId22"/>
    <p:sldId id="296" r:id="rId23"/>
    <p:sldId id="278" r:id="rId24"/>
    <p:sldId id="281" r:id="rId25"/>
    <p:sldId id="279" r:id="rId26"/>
    <p:sldId id="280" r:id="rId27"/>
    <p:sldId id="282" r:id="rId28"/>
    <p:sldId id="283" r:id="rId29"/>
    <p:sldId id="286" r:id="rId30"/>
    <p:sldId id="287" r:id="rId31"/>
    <p:sldId id="284" r:id="rId32"/>
    <p:sldId id="288" r:id="rId33"/>
    <p:sldId id="297" r:id="rId34"/>
    <p:sldId id="289" r:id="rId35"/>
    <p:sldId id="291" r:id="rId36"/>
    <p:sldId id="292" r:id="rId37"/>
    <p:sldId id="293" r:id="rId38"/>
    <p:sldId id="29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71DE6004-C0C6-4726-8549-ACCBBA69EA08}" type="datetimeFigureOut">
              <a:rPr lang="en-US" smtClean="0"/>
              <a:pPr/>
              <a:t>1/11/2017</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0BC382A-B956-4867-A6A0-8AD3789B967C}" type="slidenum">
              <a:rPr lang="en-US" smtClean="0"/>
              <a:pPr/>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DE6004-C0C6-4726-8549-ACCBBA69EA08}" type="datetimeFigureOut">
              <a:rPr lang="en-US" smtClean="0"/>
              <a:pPr/>
              <a:t>1/11/2017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BC382A-B956-4867-A6A0-8AD3789B967C}"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DE6004-C0C6-4726-8549-ACCBBA69EA08}" type="datetimeFigureOut">
              <a:rPr lang="en-US" smtClean="0"/>
              <a:pPr/>
              <a:t>1/11/2017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BC382A-B956-4867-A6A0-8AD3789B967C}"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DE6004-C0C6-4726-8549-ACCBBA69EA08}" type="datetimeFigureOut">
              <a:rPr lang="en-US" smtClean="0"/>
              <a:pPr/>
              <a:t>1/11/2017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BC382A-B956-4867-A6A0-8AD3789B967C}" type="slidenum">
              <a:rPr lang="en-US" smtClean="0"/>
              <a:pPr/>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DE6004-C0C6-4726-8549-ACCBBA69EA08}" type="datetimeFigureOut">
              <a:rPr lang="en-US" smtClean="0"/>
              <a:pPr/>
              <a:t>1/11/2017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BC382A-B956-4867-A6A0-8AD3789B967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1DE6004-C0C6-4726-8549-ACCBBA69EA08}" type="datetimeFigureOut">
              <a:rPr lang="en-US" smtClean="0"/>
              <a:pPr/>
              <a:t>1/11/2017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BC382A-B956-4867-A6A0-8AD3789B967C}"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1DE6004-C0C6-4726-8549-ACCBBA69EA08}" type="datetimeFigureOut">
              <a:rPr lang="en-US" smtClean="0"/>
              <a:pPr/>
              <a:t>1/11/2017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BC382A-B956-4867-A6A0-8AD3789B967C}"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1DE6004-C0C6-4726-8549-ACCBBA69EA08}" type="datetimeFigureOut">
              <a:rPr lang="en-US" smtClean="0"/>
              <a:pPr/>
              <a:t>1/11/2017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BC382A-B956-4867-A6A0-8AD3789B967C}"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DE6004-C0C6-4726-8549-ACCBBA69EA08}" type="datetimeFigureOut">
              <a:rPr lang="en-US" smtClean="0"/>
              <a:pPr/>
              <a:t>1/11/2017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BC382A-B956-4867-A6A0-8AD3789B967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DE6004-C0C6-4726-8549-ACCBBA69EA08}" type="datetimeFigureOut">
              <a:rPr lang="en-US" smtClean="0"/>
              <a:pPr/>
              <a:t>1/11/2017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BC382A-B956-4867-A6A0-8AD3789B967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DE6004-C0C6-4726-8549-ACCBBA69EA08}" type="datetimeFigureOut">
              <a:rPr lang="en-US" smtClean="0"/>
              <a:pPr/>
              <a:t>1/11/2017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BC382A-B956-4867-A6A0-8AD3789B967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71DE6004-C0C6-4726-8549-ACCBBA69EA08}" type="datetimeFigureOut">
              <a:rPr lang="en-US" smtClean="0"/>
              <a:pPr/>
              <a:t>1/11/2017</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10BC382A-B956-4867-A6A0-8AD3789B967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Leadership Games &amp; Activities</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xmlns="" val="3747038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4800600"/>
          </a:xfrm>
        </p:spPr>
        <p:txBody>
          <a:bodyPr>
            <a:normAutofit fontScale="62500" lnSpcReduction="20000"/>
          </a:bodyPr>
          <a:lstStyle/>
          <a:p>
            <a:pPr marL="0" lvl="0" indent="0" fontAlgn="base">
              <a:buNone/>
            </a:pPr>
            <a:r>
              <a:rPr lang="en-US" dirty="0" smtClean="0"/>
              <a:t>Likes broccoli ______________________________________________________</a:t>
            </a:r>
          </a:p>
          <a:p>
            <a:pPr marL="0" lvl="0" indent="0" fontAlgn="base">
              <a:buNone/>
            </a:pPr>
            <a:r>
              <a:rPr lang="en-US" dirty="0" smtClean="0"/>
              <a:t>Ate breakfast before school this morning ________________________________</a:t>
            </a:r>
          </a:p>
          <a:p>
            <a:pPr marL="0" lvl="0" indent="0" fontAlgn="base">
              <a:buNone/>
            </a:pPr>
            <a:r>
              <a:rPr lang="en-US" dirty="0" smtClean="0"/>
              <a:t>Likes to work out ___________________________________________________</a:t>
            </a:r>
          </a:p>
          <a:p>
            <a:pPr marL="0" lvl="0" indent="0" fontAlgn="base">
              <a:buNone/>
            </a:pPr>
            <a:r>
              <a:rPr lang="en-US" dirty="0" smtClean="0"/>
              <a:t>Can recite the alphabet backwards (prove it!) ____________________________</a:t>
            </a:r>
          </a:p>
          <a:p>
            <a:pPr marL="0" lvl="0" indent="0" fontAlgn="base">
              <a:buNone/>
            </a:pPr>
            <a:r>
              <a:rPr lang="en-US" dirty="0" smtClean="0"/>
              <a:t>Is a Sox fan _______________________________________________________</a:t>
            </a:r>
          </a:p>
          <a:p>
            <a:pPr marL="0" lvl="0" indent="0" fontAlgn="base">
              <a:buNone/>
            </a:pPr>
            <a:r>
              <a:rPr lang="en-US" dirty="0" smtClean="0"/>
              <a:t>Is the oldest child ___________________________________________________</a:t>
            </a:r>
          </a:p>
          <a:p>
            <a:pPr marL="0" lvl="0" indent="0" fontAlgn="base">
              <a:buNone/>
            </a:pPr>
            <a:r>
              <a:rPr lang="en-US" dirty="0" smtClean="0"/>
              <a:t>Is the youngest child ________________________________________________</a:t>
            </a:r>
          </a:p>
          <a:p>
            <a:pPr marL="0" lvl="0" indent="0" fontAlgn="base">
              <a:buNone/>
            </a:pPr>
            <a:r>
              <a:rPr lang="en-US" dirty="0" smtClean="0"/>
              <a:t>Is a middle child ____________________________________________________</a:t>
            </a:r>
          </a:p>
          <a:p>
            <a:pPr marL="0" lvl="0" indent="0" fontAlgn="base">
              <a:buNone/>
            </a:pPr>
            <a:r>
              <a:rPr lang="en-US" dirty="0" smtClean="0"/>
              <a:t>Is an only child _____________________________________________________</a:t>
            </a:r>
          </a:p>
          <a:p>
            <a:pPr marL="0" lvl="0" indent="0" fontAlgn="base">
              <a:buNone/>
            </a:pPr>
            <a:r>
              <a:rPr lang="en-US" dirty="0" smtClean="0"/>
              <a:t>Has a pet (what kind?) ______________________________________________</a:t>
            </a:r>
          </a:p>
          <a:p>
            <a:pPr marL="0" lvl="0" indent="0" fontAlgn="base">
              <a:buNone/>
            </a:pPr>
            <a:r>
              <a:rPr lang="en-US" dirty="0" smtClean="0"/>
              <a:t>Can speak another language other than English __________________________</a:t>
            </a:r>
          </a:p>
          <a:p>
            <a:pPr marL="0" lvl="0" indent="0" fontAlgn="base">
              <a:buNone/>
            </a:pPr>
            <a:r>
              <a:rPr lang="en-US" dirty="0" smtClean="0"/>
              <a:t>Has been out of the country (where?) __________________________________</a:t>
            </a:r>
          </a:p>
          <a:p>
            <a:pPr marL="0" lvl="0" indent="0" fontAlgn="base">
              <a:buNone/>
            </a:pPr>
            <a:r>
              <a:rPr lang="en-US" dirty="0" smtClean="0"/>
              <a:t>Has been out of the state (where?) ____________________________________</a:t>
            </a:r>
          </a:p>
          <a:p>
            <a:pPr marL="0" lvl="0" indent="0" fontAlgn="base">
              <a:buNone/>
            </a:pPr>
            <a:r>
              <a:rPr lang="en-US" dirty="0" smtClean="0"/>
              <a:t>Is wearing socks that aren’t white _____________________________________</a:t>
            </a:r>
          </a:p>
          <a:p>
            <a:pPr marL="0" lvl="0" indent="0" fontAlgn="base">
              <a:buNone/>
            </a:pPr>
            <a:r>
              <a:rPr lang="en-US" dirty="0" smtClean="0"/>
              <a:t>Eats Hawaiian pizza _________________________________________________</a:t>
            </a:r>
          </a:p>
          <a:p>
            <a:pPr marL="0" lvl="0" indent="0" fontAlgn="base">
              <a:buNone/>
            </a:pPr>
            <a:r>
              <a:rPr lang="en-US" dirty="0" smtClean="0"/>
              <a:t>Read more than one book over the summer _____________________________</a:t>
            </a:r>
          </a:p>
          <a:p>
            <a:pPr marL="0" lvl="0" indent="0" fontAlgn="base">
              <a:buNone/>
            </a:pPr>
            <a:r>
              <a:rPr lang="en-US" dirty="0" smtClean="0"/>
              <a:t>Watches or reads the news every day __________________________________</a:t>
            </a:r>
          </a:p>
          <a:p>
            <a:pPr marL="0" lvl="0" indent="0" fontAlgn="base">
              <a:buNone/>
            </a:pPr>
            <a:r>
              <a:rPr lang="en-US" dirty="0" smtClean="0"/>
              <a:t>Reads his/her horoscope every day ____________________________________</a:t>
            </a:r>
          </a:p>
          <a:p>
            <a:pPr marL="0" lvl="0" indent="0" fontAlgn="base">
              <a:buNone/>
            </a:pPr>
            <a:r>
              <a:rPr lang="en-US" dirty="0" smtClean="0"/>
              <a:t>Plays a musical instrument (which one?) ________________________________</a:t>
            </a:r>
          </a:p>
          <a:p>
            <a:pPr marL="0" lvl="0" indent="0" fontAlgn="base">
              <a:buNone/>
            </a:pPr>
            <a:r>
              <a:rPr lang="en-US" dirty="0" smtClean="0"/>
              <a:t>Plays a sport (which one?) ___________________________________________</a:t>
            </a:r>
          </a:p>
          <a:p>
            <a:endParaRPr lang="en-US" dirty="0"/>
          </a:p>
        </p:txBody>
      </p:sp>
      <p:sp>
        <p:nvSpPr>
          <p:cNvPr id="2" name="Title 1"/>
          <p:cNvSpPr>
            <a:spLocks noGrp="1"/>
          </p:cNvSpPr>
          <p:nvPr>
            <p:ph type="title"/>
          </p:nvPr>
        </p:nvSpPr>
        <p:spPr/>
        <p:txBody>
          <a:bodyPr/>
          <a:lstStyle/>
          <a:p>
            <a:r>
              <a:rPr lang="en-US" dirty="0" smtClean="0"/>
              <a:t>Human Scavenger Hunt</a:t>
            </a:r>
            <a:endParaRPr lang="en-US" dirty="0"/>
          </a:p>
        </p:txBody>
      </p:sp>
    </p:spTree>
    <p:extLst>
      <p:ext uri="{BB962C8B-B14F-4D97-AF65-F5344CB8AC3E}">
        <p14:creationId xmlns:p14="http://schemas.microsoft.com/office/powerpoint/2010/main" xmlns="" val="4155589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382000" cy="5486400"/>
          </a:xfrm>
        </p:spPr>
        <p:txBody>
          <a:bodyPr>
            <a:noAutofit/>
          </a:bodyPr>
          <a:lstStyle/>
          <a:p>
            <a:pPr marL="0" indent="0">
              <a:buNone/>
            </a:pPr>
            <a:endParaRPr lang="en-US" sz="1600" dirty="0"/>
          </a:p>
          <a:p>
            <a:r>
              <a:rPr lang="en-US" sz="1600" dirty="0"/>
              <a:t>The group leader begins by stating that this learning experience is designed to explore the participants’ thought processes. After giving each participant a pencil and a piece of paper, the trainer explains that the group members will be listening to a series of incomplete statements.  The participants will be writing down the statement and then, using their own words, completing the thought.  For example: “If I could be anyone, I would be </a:t>
            </a:r>
            <a:r>
              <a:rPr lang="en-US" sz="1600" dirty="0" smtClean="0"/>
              <a:t>____.”</a:t>
            </a:r>
            <a:r>
              <a:rPr lang="en-US" sz="1600" dirty="0"/>
              <a:t> </a:t>
            </a:r>
          </a:p>
          <a:p>
            <a:r>
              <a:rPr lang="en-US" sz="1600" dirty="0"/>
              <a:t>The leader then reads the first incomplete sentence to the participants.  After giving the group members one minute to copy down and then complete the thought, the trainer proceeds to the second statement, continuing the aforementioned process until the participants have completed all 10 statements. </a:t>
            </a:r>
            <a:endParaRPr lang="en-US" sz="1600" dirty="0" smtClean="0"/>
          </a:p>
          <a:p>
            <a:r>
              <a:rPr lang="en-US" sz="1600" dirty="0" smtClean="0"/>
              <a:t>When </a:t>
            </a:r>
            <a:r>
              <a:rPr lang="en-US" sz="1600" dirty="0"/>
              <a:t>the participants have finished, the trainer rereads the statements one at a time and asks each group member to share his or her responses with the group.  At any interval, the group members may discuss or question the rationale for a participants’ </a:t>
            </a:r>
            <a:r>
              <a:rPr lang="en-US" sz="1600" dirty="0" smtClean="0"/>
              <a:t>response.</a:t>
            </a:r>
          </a:p>
          <a:p>
            <a:r>
              <a:rPr lang="en-US" sz="1600" dirty="0" smtClean="0"/>
              <a:t>The </a:t>
            </a:r>
            <a:r>
              <a:rPr lang="en-US" sz="1600" dirty="0"/>
              <a:t>trainer may conclude the activity by discussing the similarities and differences among the group members’ responses</a:t>
            </a:r>
            <a:r>
              <a:rPr lang="en-US" sz="1600" dirty="0" smtClean="0"/>
              <a:t>.</a:t>
            </a:r>
            <a:endParaRPr lang="en-US" sz="1600" dirty="0"/>
          </a:p>
        </p:txBody>
      </p:sp>
      <p:sp>
        <p:nvSpPr>
          <p:cNvPr id="2" name="Title 1"/>
          <p:cNvSpPr>
            <a:spLocks noGrp="1"/>
          </p:cNvSpPr>
          <p:nvPr>
            <p:ph type="title"/>
          </p:nvPr>
        </p:nvSpPr>
        <p:spPr/>
        <p:txBody>
          <a:bodyPr/>
          <a:lstStyle/>
          <a:p>
            <a:r>
              <a:rPr lang="en-US" dirty="0" smtClean="0"/>
              <a:t>Completed Thought</a:t>
            </a:r>
            <a:endParaRPr lang="en-US" dirty="0"/>
          </a:p>
        </p:txBody>
      </p:sp>
    </p:spTree>
    <p:extLst>
      <p:ext uri="{BB962C8B-B14F-4D97-AF65-F5344CB8AC3E}">
        <p14:creationId xmlns:p14="http://schemas.microsoft.com/office/powerpoint/2010/main" xmlns="" val="559333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US" dirty="0" smtClean="0"/>
              <a:t>Statements </a:t>
            </a:r>
            <a:r>
              <a:rPr lang="en-US" dirty="0"/>
              <a:t>to be Completed List</a:t>
            </a:r>
          </a:p>
          <a:p>
            <a:pPr lvl="1"/>
            <a:r>
              <a:rPr lang="en-US" dirty="0"/>
              <a:t>Today I wish I were _____.</a:t>
            </a:r>
          </a:p>
          <a:p>
            <a:pPr lvl="1"/>
            <a:r>
              <a:rPr lang="en-US" dirty="0"/>
              <a:t>The main reason I am here is _____.</a:t>
            </a:r>
          </a:p>
          <a:p>
            <a:pPr lvl="1"/>
            <a:r>
              <a:rPr lang="en-US" dirty="0"/>
              <a:t>My dream vacation is _____.</a:t>
            </a:r>
          </a:p>
          <a:p>
            <a:pPr lvl="1"/>
            <a:r>
              <a:rPr lang="en-US" dirty="0"/>
              <a:t>I choose friends who are _____.</a:t>
            </a:r>
          </a:p>
          <a:p>
            <a:pPr lvl="1"/>
            <a:r>
              <a:rPr lang="en-US" dirty="0"/>
              <a:t>I think my best quality is my _____.</a:t>
            </a:r>
          </a:p>
          <a:p>
            <a:pPr lvl="1"/>
            <a:r>
              <a:rPr lang="en-US" dirty="0"/>
              <a:t>This week I am hoping to learn _____.</a:t>
            </a:r>
          </a:p>
          <a:p>
            <a:pPr lvl="1"/>
            <a:r>
              <a:rPr lang="en-US" dirty="0"/>
              <a:t>A pet peeve of mine is _____.</a:t>
            </a:r>
          </a:p>
          <a:p>
            <a:pPr lvl="1"/>
            <a:r>
              <a:rPr lang="en-US" dirty="0"/>
              <a:t>My favorite pastime is _____.</a:t>
            </a:r>
          </a:p>
          <a:p>
            <a:pPr lvl="1"/>
            <a:r>
              <a:rPr lang="en-US" dirty="0"/>
              <a:t>The rest of the summer I am _____.</a:t>
            </a:r>
          </a:p>
          <a:p>
            <a:pPr lvl="1"/>
            <a:r>
              <a:rPr lang="en-US" dirty="0"/>
              <a:t>If I could have any job, it would be </a:t>
            </a:r>
            <a:r>
              <a:rPr lang="en-US" dirty="0" smtClean="0"/>
              <a:t>_____.</a:t>
            </a:r>
            <a:endParaRPr lang="en-US" dirty="0"/>
          </a:p>
        </p:txBody>
      </p:sp>
      <p:sp>
        <p:nvSpPr>
          <p:cNvPr id="2" name="Title 1"/>
          <p:cNvSpPr>
            <a:spLocks noGrp="1"/>
          </p:cNvSpPr>
          <p:nvPr>
            <p:ph type="title"/>
          </p:nvPr>
        </p:nvSpPr>
        <p:spPr/>
        <p:txBody>
          <a:bodyPr/>
          <a:lstStyle/>
          <a:p>
            <a:r>
              <a:rPr lang="en-US" dirty="0" smtClean="0"/>
              <a:t>Completed Thought</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a:t>http://voices.yahoo.com/group-activities-ice-breakers-help-people-to-43517.html</a:t>
            </a:r>
          </a:p>
        </p:txBody>
      </p:sp>
    </p:spTree>
    <p:extLst>
      <p:ext uri="{BB962C8B-B14F-4D97-AF65-F5344CB8AC3E}">
        <p14:creationId xmlns:p14="http://schemas.microsoft.com/office/powerpoint/2010/main" xmlns="" val="3213571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229600" cy="4876800"/>
          </a:xfrm>
        </p:spPr>
        <p:txBody>
          <a:bodyPr>
            <a:normAutofit/>
          </a:bodyPr>
          <a:lstStyle/>
          <a:p>
            <a:r>
              <a:rPr lang="en-US" dirty="0" smtClean="0"/>
              <a:t>Students </a:t>
            </a:r>
            <a:r>
              <a:rPr lang="en-US" dirty="0"/>
              <a:t>can be sitting or standing in a circle. </a:t>
            </a:r>
            <a:endParaRPr lang="en-US" dirty="0" smtClean="0"/>
          </a:p>
          <a:p>
            <a:r>
              <a:rPr lang="en-US" dirty="0" smtClean="0"/>
              <a:t>One </a:t>
            </a:r>
            <a:r>
              <a:rPr lang="en-US" dirty="0"/>
              <a:t>person starts out holding the ball of string and a piece of the string. They say their name and two things they like or are passionate about. They then throw the ball of string (while still holding the string) to a new person. </a:t>
            </a:r>
            <a:endParaRPr lang="en-US" dirty="0" smtClean="0"/>
          </a:p>
          <a:p>
            <a:r>
              <a:rPr lang="en-US" dirty="0" smtClean="0"/>
              <a:t>That </a:t>
            </a:r>
            <a:r>
              <a:rPr lang="en-US" dirty="0"/>
              <a:t>new person says the name of the previous person and their two interests, and then says their own name and their two interests. They hold onto a piece of string and throw the ball to a new person. Eventually, there is a web of string that shows that connects everyone</a:t>
            </a:r>
          </a:p>
          <a:p>
            <a:endParaRPr lang="en-US" dirty="0"/>
          </a:p>
        </p:txBody>
      </p:sp>
      <p:sp>
        <p:nvSpPr>
          <p:cNvPr id="2" name="Title 1"/>
          <p:cNvSpPr>
            <a:spLocks noGrp="1"/>
          </p:cNvSpPr>
          <p:nvPr>
            <p:ph type="title"/>
          </p:nvPr>
        </p:nvSpPr>
        <p:spPr/>
        <p:txBody>
          <a:bodyPr/>
          <a:lstStyle/>
          <a:p>
            <a:r>
              <a:rPr lang="en-US" dirty="0" smtClean="0"/>
              <a:t>We’re All Connected</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a:t>University of South Carolina. University 101 Seminar Faculty Resource Manual.</a:t>
            </a:r>
          </a:p>
        </p:txBody>
      </p:sp>
    </p:spTree>
    <p:extLst>
      <p:ext uri="{BB962C8B-B14F-4D97-AF65-F5344CB8AC3E}">
        <p14:creationId xmlns:p14="http://schemas.microsoft.com/office/powerpoint/2010/main" xmlns="" val="3465740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Give </a:t>
            </a:r>
            <a:r>
              <a:rPr lang="en-US" dirty="0"/>
              <a:t>students a note card and tell them to write down three interesting facts (characteristics, significant events, accomplishments, etc.) about themselves. </a:t>
            </a:r>
            <a:endParaRPr lang="en-US" dirty="0" smtClean="0"/>
          </a:p>
          <a:p>
            <a:r>
              <a:rPr lang="en-US" dirty="0" smtClean="0"/>
              <a:t>They </a:t>
            </a:r>
            <a:r>
              <a:rPr lang="en-US" dirty="0"/>
              <a:t>should not write their names on the cards. When they are finished, collect the cards. Have the students randomly choose one of the cards and have the group guess whose card it is based on the facts.</a:t>
            </a:r>
          </a:p>
          <a:p>
            <a:endParaRPr lang="en-US" dirty="0"/>
          </a:p>
        </p:txBody>
      </p:sp>
      <p:sp>
        <p:nvSpPr>
          <p:cNvPr id="2" name="Title 1"/>
          <p:cNvSpPr>
            <a:spLocks noGrp="1"/>
          </p:cNvSpPr>
          <p:nvPr>
            <p:ph type="title"/>
          </p:nvPr>
        </p:nvSpPr>
        <p:spPr/>
        <p:txBody>
          <a:bodyPr/>
          <a:lstStyle/>
          <a:p>
            <a:r>
              <a:rPr lang="en-US" dirty="0" smtClean="0"/>
              <a:t>Notecard Activity</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a:t>University of South Carolina. University 101 Seminar Faculty Resource Manual.</a:t>
            </a:r>
          </a:p>
        </p:txBody>
      </p:sp>
    </p:spTree>
    <p:extLst>
      <p:ext uri="{BB962C8B-B14F-4D97-AF65-F5344CB8AC3E}">
        <p14:creationId xmlns:p14="http://schemas.microsoft.com/office/powerpoint/2010/main" xmlns="" val="14364964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Energizers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38775990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229600" cy="4419600"/>
          </a:xfrm>
        </p:spPr>
        <p:txBody>
          <a:bodyPr>
            <a:normAutofit/>
          </a:bodyPr>
          <a:lstStyle/>
          <a:p>
            <a:r>
              <a:rPr lang="en-US" sz="2000" dirty="0" smtClean="0"/>
              <a:t>Everyone </a:t>
            </a:r>
            <a:r>
              <a:rPr lang="en-US" sz="2000" dirty="0"/>
              <a:t>starts out as an egg by squatting down low and waddling like an egg. "Eggs" find another egg and play a game of rock-paper-scissors. The winners turn into a chicken</a:t>
            </a:r>
            <a:r>
              <a:rPr lang="en-US" sz="2000" dirty="0" smtClean="0"/>
              <a:t>.</a:t>
            </a:r>
            <a:endParaRPr lang="en-US" sz="2000" dirty="0"/>
          </a:p>
          <a:p>
            <a:r>
              <a:rPr lang="en-US" sz="2000" dirty="0"/>
              <a:t>Chickens move on to find other chickens, and eggs continue to play against other eggs. The losers of each round go down one level (Chickens go back to being eggs, Dinosaurs go back to chickens, ultimate beings go back to being dinosaurs</a:t>
            </a:r>
            <a:r>
              <a:rPr lang="en-US" sz="2000" dirty="0" smtClean="0"/>
              <a:t>).</a:t>
            </a:r>
            <a:endParaRPr lang="en-US" sz="2000" dirty="0"/>
          </a:p>
          <a:p>
            <a:r>
              <a:rPr lang="en-US" sz="2000" dirty="0"/>
              <a:t>Each time a player wins a r-p-s bout, they transform into the next stage. The game can continue for as long as you would like it to</a:t>
            </a:r>
            <a:r>
              <a:rPr lang="en-US" sz="2000" dirty="0" smtClean="0"/>
              <a:t>.</a:t>
            </a:r>
            <a:endParaRPr lang="en-US" sz="2000" dirty="0"/>
          </a:p>
          <a:p>
            <a:r>
              <a:rPr lang="en-US" sz="2000" dirty="0"/>
              <a:t>The "transformations" and actions are:</a:t>
            </a:r>
          </a:p>
          <a:p>
            <a:pPr lvl="1"/>
            <a:r>
              <a:rPr lang="en-US" sz="1400" dirty="0"/>
              <a:t>Egg: squatting down low near ground</a:t>
            </a:r>
          </a:p>
          <a:p>
            <a:pPr lvl="1"/>
            <a:r>
              <a:rPr lang="en-US" sz="1400" dirty="0"/>
              <a:t>Chicken: putting thumbs under armpits and flapping elbows</a:t>
            </a:r>
          </a:p>
          <a:p>
            <a:pPr lvl="1"/>
            <a:r>
              <a:rPr lang="en-US" sz="1400" dirty="0"/>
              <a:t>Dinosaur/Raptor – arms out and walking like a raptor</a:t>
            </a:r>
          </a:p>
          <a:p>
            <a:pPr lvl="1"/>
            <a:r>
              <a:rPr lang="en-US" sz="1400" dirty="0"/>
              <a:t>Ultimate Being: Arms up in the air like you just won a race</a:t>
            </a:r>
          </a:p>
        </p:txBody>
      </p:sp>
      <p:sp>
        <p:nvSpPr>
          <p:cNvPr id="2" name="Title 1"/>
          <p:cNvSpPr>
            <a:spLocks noGrp="1"/>
          </p:cNvSpPr>
          <p:nvPr>
            <p:ph type="title"/>
          </p:nvPr>
        </p:nvSpPr>
        <p:spPr/>
        <p:txBody>
          <a:bodyPr>
            <a:normAutofit fontScale="90000"/>
          </a:bodyPr>
          <a:lstStyle/>
          <a:p>
            <a:r>
              <a:rPr lang="en-US" dirty="0" smtClean="0"/>
              <a:t>“Transformation” Rock, Paper Scissors</a:t>
            </a:r>
            <a:endParaRPr lang="en-US" dirty="0"/>
          </a:p>
        </p:txBody>
      </p:sp>
      <p:sp>
        <p:nvSpPr>
          <p:cNvPr id="4" name="TextBox 3"/>
          <p:cNvSpPr txBox="1"/>
          <p:nvPr/>
        </p:nvSpPr>
        <p:spPr>
          <a:xfrm>
            <a:off x="304800" y="6566356"/>
            <a:ext cx="8458200" cy="215444"/>
          </a:xfrm>
          <a:prstGeom prst="rect">
            <a:avLst/>
          </a:prstGeom>
          <a:noFill/>
        </p:spPr>
        <p:txBody>
          <a:bodyPr wrap="square" rtlCol="0">
            <a:spAutoFit/>
          </a:bodyPr>
          <a:lstStyle/>
          <a:p>
            <a:r>
              <a:rPr lang="en-US" sz="800" dirty="0" smtClean="0"/>
              <a:t>Adapted from: </a:t>
            </a:r>
            <a:r>
              <a:rPr lang="en-US" sz="800" dirty="0"/>
              <a:t>http://www.ultimatecampresource.com/site/camp-activity/evolution-aka-ultimate-person-or-transformation.html</a:t>
            </a:r>
          </a:p>
        </p:txBody>
      </p:sp>
    </p:spTree>
    <p:extLst>
      <p:ext uri="{BB962C8B-B14F-4D97-AF65-F5344CB8AC3E}">
        <p14:creationId xmlns:p14="http://schemas.microsoft.com/office/powerpoint/2010/main" xmlns="" val="3688339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9100" y="2438400"/>
            <a:ext cx="8229600" cy="3886200"/>
          </a:xfrm>
        </p:spPr>
        <p:txBody>
          <a:bodyPr>
            <a:normAutofit fontScale="25000" lnSpcReduction="20000"/>
          </a:bodyPr>
          <a:lstStyle/>
          <a:p>
            <a:pPr marL="0" indent="0">
              <a:buNone/>
            </a:pPr>
            <a:r>
              <a:rPr lang="en-US" sz="6400" dirty="0" smtClean="0"/>
              <a:t>Present </a:t>
            </a:r>
            <a:r>
              <a:rPr lang="en-US" sz="6400" dirty="0"/>
              <a:t>clue to the group. They can only ask yes or no questions to solve the </a:t>
            </a:r>
            <a:r>
              <a:rPr lang="en-US" sz="6400" dirty="0" smtClean="0"/>
              <a:t>mystery.</a:t>
            </a:r>
          </a:p>
          <a:p>
            <a:r>
              <a:rPr lang="en-US" sz="6400" dirty="0"/>
              <a:t>Mystery 1</a:t>
            </a:r>
          </a:p>
          <a:p>
            <a:pPr lvl="1"/>
            <a:r>
              <a:rPr lang="en-US" sz="6400" dirty="0" smtClean="0"/>
              <a:t>Clue</a:t>
            </a:r>
            <a:r>
              <a:rPr lang="en-US" sz="6400" dirty="0"/>
              <a:t>:  A man pushes his car in front of a hotel and says “I’m broke and I’m out!”. What </a:t>
            </a:r>
            <a:r>
              <a:rPr lang="en-US" sz="6400" dirty="0" smtClean="0"/>
              <a:t>happened?</a:t>
            </a:r>
          </a:p>
          <a:p>
            <a:pPr lvl="1"/>
            <a:r>
              <a:rPr lang="en-US" sz="6400" dirty="0" smtClean="0"/>
              <a:t>Answer</a:t>
            </a:r>
            <a:r>
              <a:rPr lang="en-US" sz="6400" dirty="0"/>
              <a:t>: He is playing monopoly</a:t>
            </a:r>
          </a:p>
          <a:p>
            <a:r>
              <a:rPr lang="en-US" sz="6400" dirty="0"/>
              <a:t>Mystery </a:t>
            </a:r>
            <a:r>
              <a:rPr lang="en-US" sz="6400" dirty="0" smtClean="0"/>
              <a:t>2</a:t>
            </a:r>
          </a:p>
          <a:p>
            <a:pPr lvl="1"/>
            <a:r>
              <a:rPr lang="en-US" sz="6400" dirty="0" smtClean="0"/>
              <a:t>Clue</a:t>
            </a:r>
            <a:r>
              <a:rPr lang="en-US" sz="6400" dirty="0"/>
              <a:t>: A body is found in the middle of a field with a ring on his finger. How did he </a:t>
            </a:r>
            <a:r>
              <a:rPr lang="en-US" sz="6400" dirty="0" smtClean="0"/>
              <a:t>die?</a:t>
            </a:r>
          </a:p>
          <a:p>
            <a:pPr lvl="1"/>
            <a:r>
              <a:rPr lang="en-US" sz="6400" dirty="0" smtClean="0"/>
              <a:t>Answer</a:t>
            </a:r>
            <a:r>
              <a:rPr lang="en-US" sz="6400" dirty="0"/>
              <a:t>: The ring is a rip cord, but the parachute didn’t open.</a:t>
            </a:r>
          </a:p>
          <a:p>
            <a:r>
              <a:rPr lang="en-US" sz="6400" dirty="0"/>
              <a:t>Mystery </a:t>
            </a:r>
            <a:r>
              <a:rPr lang="en-US" sz="6400" dirty="0" smtClean="0"/>
              <a:t>3</a:t>
            </a:r>
          </a:p>
          <a:p>
            <a:pPr lvl="1"/>
            <a:r>
              <a:rPr lang="en-US" sz="6400" dirty="0" smtClean="0"/>
              <a:t>Clue</a:t>
            </a:r>
            <a:r>
              <a:rPr lang="en-US" sz="6400" dirty="0"/>
              <a:t>: Two men go to visit a female friend. She offers them soft drinks, which they accept. The drinks are identical in every way. One of the men dies after drinking his drink, but the other man does not. Why did one of the men </a:t>
            </a:r>
            <a:r>
              <a:rPr lang="en-US" sz="6400" dirty="0" smtClean="0"/>
              <a:t>die?</a:t>
            </a:r>
          </a:p>
          <a:p>
            <a:pPr lvl="1"/>
            <a:r>
              <a:rPr lang="en-US" sz="6400" dirty="0" smtClean="0"/>
              <a:t>Answer</a:t>
            </a:r>
            <a:r>
              <a:rPr lang="en-US" sz="6400" dirty="0"/>
              <a:t>: There was poison in the ice cubes of both drinks. One man chugged his drink, so the ice didn’t get a chance to melt and release the poison. The  other man sipped his drink and was poisoned</a:t>
            </a:r>
            <a:r>
              <a:rPr lang="en-US" sz="6400" dirty="0" smtClean="0"/>
              <a:t>.</a:t>
            </a:r>
            <a:endParaRPr lang="en-US" sz="6400" dirty="0"/>
          </a:p>
        </p:txBody>
      </p:sp>
      <p:sp>
        <p:nvSpPr>
          <p:cNvPr id="2" name="Title 1"/>
          <p:cNvSpPr>
            <a:spLocks noGrp="1"/>
          </p:cNvSpPr>
          <p:nvPr>
            <p:ph type="title"/>
          </p:nvPr>
        </p:nvSpPr>
        <p:spPr>
          <a:xfrm>
            <a:off x="457200" y="76200"/>
            <a:ext cx="8229600" cy="1143000"/>
          </a:xfrm>
        </p:spPr>
        <p:txBody>
          <a:bodyPr/>
          <a:lstStyle/>
          <a:p>
            <a:r>
              <a:rPr lang="en-US" dirty="0" smtClean="0"/>
              <a:t>Minute Mysteries</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a:t>http://www.ultimatecampresource.com/site/camp-activity/minute-mysteries-i.html</a:t>
            </a:r>
          </a:p>
        </p:txBody>
      </p:sp>
    </p:spTree>
    <p:extLst>
      <p:ext uri="{BB962C8B-B14F-4D97-AF65-F5344CB8AC3E}">
        <p14:creationId xmlns:p14="http://schemas.microsoft.com/office/powerpoint/2010/main" xmlns="" val="19852754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9100" y="2286000"/>
            <a:ext cx="8229600" cy="4419600"/>
          </a:xfrm>
        </p:spPr>
        <p:txBody>
          <a:bodyPr>
            <a:normAutofit fontScale="32500" lnSpcReduction="20000"/>
          </a:bodyPr>
          <a:lstStyle/>
          <a:p>
            <a:pPr marL="0" indent="0">
              <a:buNone/>
            </a:pPr>
            <a:r>
              <a:rPr lang="en-US" sz="6400" dirty="0" smtClean="0"/>
              <a:t>Present </a:t>
            </a:r>
            <a:r>
              <a:rPr lang="en-US" sz="6400" dirty="0"/>
              <a:t>clue to the group. They can only ask yes or no questions to solve the </a:t>
            </a:r>
            <a:r>
              <a:rPr lang="en-US" sz="6400" dirty="0" smtClean="0"/>
              <a:t>mystery.</a:t>
            </a:r>
          </a:p>
          <a:p>
            <a:r>
              <a:rPr lang="en-US" sz="6400" dirty="0" smtClean="0"/>
              <a:t>Mystery 4</a:t>
            </a:r>
          </a:p>
          <a:p>
            <a:pPr lvl="1"/>
            <a:r>
              <a:rPr lang="en-US" sz="6400" dirty="0" smtClean="0"/>
              <a:t>Clue</a:t>
            </a:r>
            <a:r>
              <a:rPr lang="en-US" sz="6400" dirty="0"/>
              <a:t>: Two bodies are lying in a puddle of water and there is broken glass all about. How did they die?</a:t>
            </a:r>
          </a:p>
          <a:p>
            <a:pPr lvl="1"/>
            <a:r>
              <a:rPr lang="en-US" sz="6400" dirty="0"/>
              <a:t>Answer: The bodies are two fish, whose tank has fell and broke.</a:t>
            </a:r>
          </a:p>
          <a:p>
            <a:r>
              <a:rPr lang="en-US" sz="6400" dirty="0"/>
              <a:t>Mystery 5</a:t>
            </a:r>
          </a:p>
          <a:p>
            <a:pPr lvl="1"/>
            <a:r>
              <a:rPr lang="en-US" sz="6400" dirty="0"/>
              <a:t>Clue: Fifty people are in a cabin having a snack. Now they are all dead. What </a:t>
            </a:r>
            <a:r>
              <a:rPr lang="en-US" sz="6400" dirty="0" smtClean="0"/>
              <a:t>happened?</a:t>
            </a:r>
          </a:p>
          <a:p>
            <a:pPr lvl="1"/>
            <a:r>
              <a:rPr lang="en-US" sz="6400" dirty="0" smtClean="0"/>
              <a:t>Answer</a:t>
            </a:r>
            <a:r>
              <a:rPr lang="en-US" sz="6400" dirty="0"/>
              <a:t>: It was an airplane cabin and the plane crashed</a:t>
            </a:r>
            <a:r>
              <a:rPr lang="en-US" sz="6400" dirty="0" smtClean="0"/>
              <a:t>.</a:t>
            </a:r>
            <a:endParaRPr lang="en-US" sz="6400" dirty="0"/>
          </a:p>
        </p:txBody>
      </p:sp>
      <p:sp>
        <p:nvSpPr>
          <p:cNvPr id="2" name="Title 1"/>
          <p:cNvSpPr>
            <a:spLocks noGrp="1"/>
          </p:cNvSpPr>
          <p:nvPr>
            <p:ph type="title"/>
          </p:nvPr>
        </p:nvSpPr>
        <p:spPr>
          <a:xfrm>
            <a:off x="457200" y="76200"/>
            <a:ext cx="8229600" cy="1143000"/>
          </a:xfrm>
        </p:spPr>
        <p:txBody>
          <a:bodyPr/>
          <a:lstStyle/>
          <a:p>
            <a:r>
              <a:rPr lang="en-US" dirty="0" smtClean="0"/>
              <a:t>Minute Mysteries</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a:t>http://www.ultimatecampresource.com/site/camp-activity/minute-mysteries-i.html</a:t>
            </a:r>
          </a:p>
        </p:txBody>
      </p:sp>
    </p:spTree>
    <p:extLst>
      <p:ext uri="{BB962C8B-B14F-4D97-AF65-F5344CB8AC3E}">
        <p14:creationId xmlns:p14="http://schemas.microsoft.com/office/powerpoint/2010/main" xmlns="" val="12347472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9100" y="2133600"/>
            <a:ext cx="8229600" cy="5029200"/>
          </a:xfrm>
        </p:spPr>
        <p:txBody>
          <a:bodyPr>
            <a:normAutofit fontScale="62500" lnSpcReduction="20000"/>
          </a:bodyPr>
          <a:lstStyle/>
          <a:p>
            <a:r>
              <a:rPr lang="en-US" sz="3400" dirty="0" smtClean="0"/>
              <a:t>All </a:t>
            </a:r>
            <a:r>
              <a:rPr lang="en-US" sz="3400" dirty="0"/>
              <a:t>players start by standing in a circle with their shoes off to mark their “place” in the circle. One person should be standing in the middle without his or her shoes in front of her. </a:t>
            </a:r>
            <a:endParaRPr lang="en-US" sz="3400" dirty="0" smtClean="0"/>
          </a:p>
          <a:p>
            <a:r>
              <a:rPr lang="en-US" sz="3400" dirty="0" smtClean="0"/>
              <a:t>The </a:t>
            </a:r>
            <a:r>
              <a:rPr lang="en-US" sz="3400" dirty="0"/>
              <a:t>player in the middle states a sentence beginning with the words “Never have I ever…” For example they might say “Never have I ever been on a roller coaster.” This statement should be completely true and preferably something that other players do not know about the person</a:t>
            </a:r>
            <a:r>
              <a:rPr lang="en-US" sz="3400" dirty="0" smtClean="0"/>
              <a:t>.</a:t>
            </a:r>
            <a:endParaRPr lang="en-US" sz="3400" dirty="0"/>
          </a:p>
          <a:p>
            <a:r>
              <a:rPr lang="en-US" sz="3400" dirty="0"/>
              <a:t>The other players must listen carefully. If they HAVE done the action or sentence that the person in the middle has not done, they must run across the circle to another players spot that is open. </a:t>
            </a:r>
            <a:endParaRPr lang="en-US" sz="3400" dirty="0" smtClean="0"/>
          </a:p>
          <a:p>
            <a:r>
              <a:rPr lang="en-US" sz="3400" dirty="0" smtClean="0"/>
              <a:t>A </a:t>
            </a:r>
            <a:r>
              <a:rPr lang="en-US" sz="3400" dirty="0"/>
              <a:t>player cannot step to the side to an open spot. The player must move at least two spots away. The game continues for as long as you would like.</a:t>
            </a:r>
          </a:p>
          <a:p>
            <a:endParaRPr lang="en-US" dirty="0"/>
          </a:p>
        </p:txBody>
      </p:sp>
      <p:sp>
        <p:nvSpPr>
          <p:cNvPr id="2" name="Title 1"/>
          <p:cNvSpPr>
            <a:spLocks noGrp="1"/>
          </p:cNvSpPr>
          <p:nvPr>
            <p:ph type="title"/>
          </p:nvPr>
        </p:nvSpPr>
        <p:spPr/>
        <p:txBody>
          <a:bodyPr/>
          <a:lstStyle/>
          <a:p>
            <a:r>
              <a:rPr lang="en-US" dirty="0" smtClean="0"/>
              <a:t>Never Have I Ever</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a:t>http://www.ehow.com/how_4450702_play-never-have-ever.html</a:t>
            </a:r>
          </a:p>
        </p:txBody>
      </p:sp>
    </p:spTree>
    <p:extLst>
      <p:ext uri="{BB962C8B-B14F-4D97-AF65-F5344CB8AC3E}">
        <p14:creationId xmlns:p14="http://schemas.microsoft.com/office/powerpoint/2010/main" xmlns="" val="1162104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Ice Breaker Games</a:t>
            </a:r>
            <a:endParaRPr lang="en-US" dirty="0"/>
          </a:p>
        </p:txBody>
      </p:sp>
    </p:spTree>
    <p:extLst>
      <p:ext uri="{BB962C8B-B14F-4D97-AF65-F5344CB8AC3E}">
        <p14:creationId xmlns:p14="http://schemas.microsoft.com/office/powerpoint/2010/main" xmlns="" val="29375914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Everyone </a:t>
            </a:r>
            <a:r>
              <a:rPr lang="en-US" dirty="0"/>
              <a:t>stands in a tight circle, with their heads down looking at their shoes</a:t>
            </a:r>
            <a:r>
              <a:rPr lang="en-US" dirty="0" smtClean="0"/>
              <a:t>.</a:t>
            </a:r>
            <a:endParaRPr lang="en-US" dirty="0"/>
          </a:p>
          <a:p>
            <a:r>
              <a:rPr lang="en-US" dirty="0"/>
              <a:t>When ‘Heads Up’ is called, everyone looks up and stares at someone else in the circle</a:t>
            </a:r>
            <a:r>
              <a:rPr lang="en-US" dirty="0" smtClean="0"/>
              <a:t>.</a:t>
            </a:r>
            <a:endParaRPr lang="en-US" dirty="0"/>
          </a:p>
          <a:p>
            <a:r>
              <a:rPr lang="en-US" dirty="0"/>
              <a:t>If that person is staring right back at you, then you scream real loud and jump back out of the circle</a:t>
            </a:r>
            <a:r>
              <a:rPr lang="en-US" dirty="0" smtClean="0"/>
              <a:t>.</a:t>
            </a:r>
            <a:endParaRPr lang="en-US" dirty="0"/>
          </a:p>
          <a:p>
            <a:r>
              <a:rPr lang="en-US" dirty="0"/>
              <a:t>If the person you’re looking at is not looking at you, put your head back down and wait for the next round</a:t>
            </a:r>
            <a:r>
              <a:rPr lang="en-US" dirty="0" smtClean="0"/>
              <a:t>.</a:t>
            </a:r>
            <a:endParaRPr lang="en-US" dirty="0"/>
          </a:p>
          <a:p>
            <a:r>
              <a:rPr lang="en-US" dirty="0"/>
              <a:t>Keep going until there are two players remaining.</a:t>
            </a:r>
          </a:p>
          <a:p>
            <a:endParaRPr lang="en-US" dirty="0"/>
          </a:p>
        </p:txBody>
      </p:sp>
      <p:sp>
        <p:nvSpPr>
          <p:cNvPr id="2" name="Title 1"/>
          <p:cNvSpPr>
            <a:spLocks noGrp="1"/>
          </p:cNvSpPr>
          <p:nvPr>
            <p:ph type="title"/>
          </p:nvPr>
        </p:nvSpPr>
        <p:spPr/>
        <p:txBody>
          <a:bodyPr/>
          <a:lstStyle/>
          <a:p>
            <a:r>
              <a:rPr lang="en-US" dirty="0" smtClean="0"/>
              <a:t>Scream Machine</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a:t>http://www.ultimatecampresource.com/site/camp-activity/scream-machine-or-screaming-toes.html</a:t>
            </a:r>
          </a:p>
        </p:txBody>
      </p:sp>
    </p:spTree>
    <p:extLst>
      <p:ext uri="{BB962C8B-B14F-4D97-AF65-F5344CB8AC3E}">
        <p14:creationId xmlns:p14="http://schemas.microsoft.com/office/powerpoint/2010/main" xmlns="" val="558326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9100" y="2286000"/>
            <a:ext cx="8229600" cy="3810000"/>
          </a:xfrm>
        </p:spPr>
        <p:txBody>
          <a:bodyPr>
            <a:noAutofit/>
          </a:bodyPr>
          <a:lstStyle/>
          <a:p>
            <a:r>
              <a:rPr lang="en-US" sz="1700" dirty="0"/>
              <a:t>Everyone must either lie on their stomachs with their hands in front of them or sit at table with their hands in front of them, in a circle. Either way, have your hands ready to slap a flat surface</a:t>
            </a:r>
            <a:r>
              <a:rPr lang="en-US" sz="1700" dirty="0" smtClean="0"/>
              <a:t>.</a:t>
            </a:r>
            <a:endParaRPr lang="en-US" sz="1700" dirty="0"/>
          </a:p>
          <a:p>
            <a:r>
              <a:rPr lang="en-US" sz="1700" dirty="0"/>
              <a:t>Once everyone places their hands directly on the table or ground in front of them, move your right hand in between the person to your right's hands. This create an alternating hand pattern. So, looking down onto the group the hands would look like </a:t>
            </a:r>
            <a:r>
              <a:rPr lang="en-US" sz="1700" dirty="0" smtClean="0"/>
              <a:t>this:</a:t>
            </a:r>
            <a:endParaRPr lang="en-US" sz="1700" dirty="0"/>
          </a:p>
          <a:p>
            <a:pPr lvl="1"/>
            <a:r>
              <a:rPr lang="en-US" sz="1700" dirty="0" smtClean="0"/>
              <a:t>(</a:t>
            </a:r>
            <a:r>
              <a:rPr lang="en-US" sz="1700" dirty="0"/>
              <a:t>From left to right) My LEFT hand, then the person on my left's RIGHT hand, then the person on my right's LEFT hand, then my RIGHT hand, and so on. Although it is hard to describe, it's a really simple set-up</a:t>
            </a:r>
            <a:r>
              <a:rPr lang="en-US" sz="1700" dirty="0" smtClean="0"/>
              <a:t>..</a:t>
            </a:r>
            <a:r>
              <a:rPr lang="en-US" sz="1700" dirty="0"/>
              <a:t> </a:t>
            </a:r>
          </a:p>
          <a:p>
            <a:r>
              <a:rPr lang="en-US" sz="1700" dirty="0"/>
              <a:t>To start, one person calls out the tapping direction, either Left or Right, and starts slaps their hand once on the ground/table. The hand closest to the first slap, in the named direction, slaps the hand, then the next closest, and so </a:t>
            </a:r>
            <a:r>
              <a:rPr lang="en-US" sz="1700" dirty="0" smtClean="0"/>
              <a:t>on.</a:t>
            </a:r>
            <a:endParaRPr lang="en-US" sz="1700" dirty="0"/>
          </a:p>
        </p:txBody>
      </p:sp>
      <p:sp>
        <p:nvSpPr>
          <p:cNvPr id="2" name="Title 1"/>
          <p:cNvSpPr>
            <a:spLocks noGrp="1"/>
          </p:cNvSpPr>
          <p:nvPr>
            <p:ph type="title"/>
          </p:nvPr>
        </p:nvSpPr>
        <p:spPr>
          <a:xfrm>
            <a:off x="457200" y="152400"/>
            <a:ext cx="8229600" cy="1143000"/>
          </a:xfrm>
        </p:spPr>
        <p:txBody>
          <a:bodyPr/>
          <a:lstStyle/>
          <a:p>
            <a:r>
              <a:rPr lang="en-US" dirty="0" smtClean="0"/>
              <a:t>Hand Game</a:t>
            </a:r>
            <a:endParaRPr lang="en-US" dirty="0"/>
          </a:p>
        </p:txBody>
      </p:sp>
      <p:sp>
        <p:nvSpPr>
          <p:cNvPr id="4" name="TextBox 3"/>
          <p:cNvSpPr txBox="1"/>
          <p:nvPr/>
        </p:nvSpPr>
        <p:spPr>
          <a:xfrm>
            <a:off x="304800" y="6566356"/>
            <a:ext cx="8458200" cy="215444"/>
          </a:xfrm>
          <a:prstGeom prst="rect">
            <a:avLst/>
          </a:prstGeom>
          <a:noFill/>
        </p:spPr>
        <p:txBody>
          <a:bodyPr wrap="square" rtlCol="0">
            <a:spAutoFit/>
          </a:bodyPr>
          <a:lstStyle/>
          <a:p>
            <a:r>
              <a:rPr lang="en-US" sz="800" dirty="0"/>
              <a:t>http://www.ultimatecampresource.com/site/camp-activity/the-hand-game.html</a:t>
            </a:r>
          </a:p>
        </p:txBody>
      </p:sp>
    </p:spTree>
    <p:extLst>
      <p:ext uri="{BB962C8B-B14F-4D97-AF65-F5344CB8AC3E}">
        <p14:creationId xmlns:p14="http://schemas.microsoft.com/office/powerpoint/2010/main" xmlns="" val="1638113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38400"/>
            <a:ext cx="8229600" cy="4114800"/>
          </a:xfrm>
        </p:spPr>
        <p:txBody>
          <a:bodyPr>
            <a:noAutofit/>
          </a:bodyPr>
          <a:lstStyle/>
          <a:p>
            <a:r>
              <a:rPr lang="en-US" sz="1700" dirty="0" smtClean="0"/>
              <a:t>If </a:t>
            </a:r>
            <a:r>
              <a:rPr lang="en-US" sz="1700" dirty="0"/>
              <a:t>hand A slaps, hand B can either single slap or double slap. A single slap keeps the slap going in the correct direction, a double slap sends the slap in the opposite </a:t>
            </a:r>
            <a:r>
              <a:rPr lang="en-US" sz="1700" dirty="0" smtClean="0"/>
              <a:t>direction.</a:t>
            </a:r>
            <a:endParaRPr lang="en-US" sz="1700" dirty="0"/>
          </a:p>
          <a:p>
            <a:r>
              <a:rPr lang="en-US" sz="1700" dirty="0" smtClean="0"/>
              <a:t>If </a:t>
            </a:r>
            <a:r>
              <a:rPr lang="en-US" sz="1700" dirty="0"/>
              <a:t>someone slaps out of turn, they must remove that hand. All other hands stay where they are. When both hands are out, that person is out of the </a:t>
            </a:r>
            <a:r>
              <a:rPr lang="en-US" sz="1700" dirty="0" smtClean="0"/>
              <a:t>game.</a:t>
            </a:r>
            <a:endParaRPr lang="en-US" sz="1700" dirty="0"/>
          </a:p>
          <a:p>
            <a:r>
              <a:rPr lang="en-US" sz="1700" dirty="0" smtClean="0"/>
              <a:t>The </a:t>
            </a:r>
            <a:r>
              <a:rPr lang="en-US" sz="1700" dirty="0"/>
              <a:t>game is over when there are two people </a:t>
            </a:r>
            <a:r>
              <a:rPr lang="en-US" sz="1700" dirty="0" smtClean="0"/>
              <a:t>left.</a:t>
            </a:r>
          </a:p>
          <a:p>
            <a:r>
              <a:rPr lang="en-US" sz="1700" dirty="0" smtClean="0"/>
              <a:t>Try </a:t>
            </a:r>
            <a:r>
              <a:rPr lang="en-US" sz="1700" dirty="0"/>
              <a:t>and go faster as the game progresses. If you make a mistake, then you leave the circle.</a:t>
            </a:r>
          </a:p>
        </p:txBody>
      </p:sp>
      <p:sp>
        <p:nvSpPr>
          <p:cNvPr id="2" name="Title 1"/>
          <p:cNvSpPr>
            <a:spLocks noGrp="1"/>
          </p:cNvSpPr>
          <p:nvPr>
            <p:ph type="title"/>
          </p:nvPr>
        </p:nvSpPr>
        <p:spPr>
          <a:xfrm>
            <a:off x="457200" y="152400"/>
            <a:ext cx="8229600" cy="1143000"/>
          </a:xfrm>
        </p:spPr>
        <p:txBody>
          <a:bodyPr/>
          <a:lstStyle/>
          <a:p>
            <a:r>
              <a:rPr lang="en-US" dirty="0" smtClean="0"/>
              <a:t>Hand Game</a:t>
            </a:r>
            <a:endParaRPr lang="en-US" dirty="0"/>
          </a:p>
        </p:txBody>
      </p:sp>
      <p:sp>
        <p:nvSpPr>
          <p:cNvPr id="4" name="TextBox 3"/>
          <p:cNvSpPr txBox="1"/>
          <p:nvPr/>
        </p:nvSpPr>
        <p:spPr>
          <a:xfrm>
            <a:off x="304800" y="6566356"/>
            <a:ext cx="8458200" cy="215444"/>
          </a:xfrm>
          <a:prstGeom prst="rect">
            <a:avLst/>
          </a:prstGeom>
          <a:noFill/>
        </p:spPr>
        <p:txBody>
          <a:bodyPr wrap="square" rtlCol="0">
            <a:spAutoFit/>
          </a:bodyPr>
          <a:lstStyle/>
          <a:p>
            <a:r>
              <a:rPr lang="en-US" sz="800" dirty="0"/>
              <a:t>http://www.ultimatecampresource.com/site/camp-activity/the-hand-game.html</a:t>
            </a:r>
          </a:p>
        </p:txBody>
      </p:sp>
    </p:spTree>
    <p:extLst>
      <p:ext uri="{BB962C8B-B14F-4D97-AF65-F5344CB8AC3E}">
        <p14:creationId xmlns:p14="http://schemas.microsoft.com/office/powerpoint/2010/main" xmlns="" val="1075203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A </a:t>
            </a:r>
            <a:r>
              <a:rPr lang="en-US" dirty="0"/>
              <a:t>pair faces each other, holding the other person’s </a:t>
            </a:r>
            <a:r>
              <a:rPr lang="en-US" dirty="0" smtClean="0"/>
              <a:t>shoulder.</a:t>
            </a:r>
          </a:p>
          <a:p>
            <a:r>
              <a:rPr lang="en-US" dirty="0" smtClean="0"/>
              <a:t>They </a:t>
            </a:r>
            <a:r>
              <a:rPr lang="en-US" dirty="0"/>
              <a:t>then try to tap each other’s toes, while simultaneously trying to avoid having their toes </a:t>
            </a:r>
            <a:r>
              <a:rPr lang="en-US" dirty="0" smtClean="0"/>
              <a:t>tapped.</a:t>
            </a:r>
          </a:p>
          <a:p>
            <a:r>
              <a:rPr lang="en-US" dirty="0" smtClean="0"/>
              <a:t>Assure </a:t>
            </a:r>
            <a:r>
              <a:rPr lang="en-US" dirty="0"/>
              <a:t>that players are equally armed, bare foot to bare foot, or shoe to </a:t>
            </a:r>
            <a:r>
              <a:rPr lang="en-US" dirty="0" smtClean="0"/>
              <a:t>shoe</a:t>
            </a:r>
          </a:p>
          <a:p>
            <a:r>
              <a:rPr lang="en-US" dirty="0" smtClean="0"/>
              <a:t>Once </a:t>
            </a:r>
            <a:r>
              <a:rPr lang="en-US" dirty="0"/>
              <a:t>a player has had their toes tapped three times, they trade partners with the losing player of another pair</a:t>
            </a:r>
            <a:r>
              <a:rPr lang="en-US" dirty="0" smtClean="0"/>
              <a:t>.</a:t>
            </a:r>
            <a:endParaRPr lang="en-US" dirty="0"/>
          </a:p>
          <a:p>
            <a:endParaRPr lang="en-US" dirty="0"/>
          </a:p>
        </p:txBody>
      </p:sp>
      <p:sp>
        <p:nvSpPr>
          <p:cNvPr id="2" name="Title 1"/>
          <p:cNvSpPr>
            <a:spLocks noGrp="1"/>
          </p:cNvSpPr>
          <p:nvPr>
            <p:ph type="title"/>
          </p:nvPr>
        </p:nvSpPr>
        <p:spPr/>
        <p:txBody>
          <a:bodyPr>
            <a:normAutofit/>
          </a:bodyPr>
          <a:lstStyle/>
          <a:p>
            <a:r>
              <a:rPr lang="en-US" dirty="0" smtClean="0"/>
              <a:t>Toe Fencing</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a:t>http://www.ultimatecampresource.com/site/camp-activity/toe-fencing.html</a:t>
            </a:r>
          </a:p>
        </p:txBody>
      </p:sp>
    </p:spTree>
    <p:extLst>
      <p:ext uri="{BB962C8B-B14F-4D97-AF65-F5344CB8AC3E}">
        <p14:creationId xmlns:p14="http://schemas.microsoft.com/office/powerpoint/2010/main" xmlns="" val="3325826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Teambuilding Games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17720101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Challenge </a:t>
            </a:r>
            <a:r>
              <a:rPr lang="en-US" dirty="0"/>
              <a:t>each group to create a dance/performance and karaoke to a song. Each student takes on a role in the band (drummer, lead singer, guitarist, cowbell, etc.) </a:t>
            </a:r>
            <a:endParaRPr lang="en-US" dirty="0" smtClean="0"/>
          </a:p>
          <a:p>
            <a:r>
              <a:rPr lang="en-US" dirty="0" smtClean="0"/>
              <a:t>The </a:t>
            </a:r>
            <a:r>
              <a:rPr lang="en-US" dirty="0"/>
              <a:t>lyrics can typically be found on YouTube. This exercise helps students to learn how to be fun and crazy and not to worry about what others may think of them.</a:t>
            </a:r>
          </a:p>
          <a:p>
            <a:endParaRPr lang="en-US" dirty="0"/>
          </a:p>
        </p:txBody>
      </p:sp>
      <p:sp>
        <p:nvSpPr>
          <p:cNvPr id="2" name="Title 1"/>
          <p:cNvSpPr>
            <a:spLocks noGrp="1"/>
          </p:cNvSpPr>
          <p:nvPr>
            <p:ph type="title"/>
          </p:nvPr>
        </p:nvSpPr>
        <p:spPr/>
        <p:txBody>
          <a:bodyPr/>
          <a:lstStyle/>
          <a:p>
            <a:r>
              <a:rPr lang="en-US" dirty="0" smtClean="0"/>
              <a:t>YouTube Karaoke Performance</a:t>
            </a:r>
            <a:endParaRPr lang="en-US" dirty="0"/>
          </a:p>
        </p:txBody>
      </p:sp>
    </p:spTree>
    <p:extLst>
      <p:ext uri="{BB962C8B-B14F-4D97-AF65-F5344CB8AC3E}">
        <p14:creationId xmlns:p14="http://schemas.microsoft.com/office/powerpoint/2010/main" xmlns="" val="32691519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Split </a:t>
            </a:r>
            <a:r>
              <a:rPr lang="en-US" dirty="0"/>
              <a:t>into small groups of students. Give each group a bunch of old newspapers and a roll of duct tape. </a:t>
            </a:r>
            <a:endParaRPr lang="en-US" dirty="0" smtClean="0"/>
          </a:p>
          <a:p>
            <a:r>
              <a:rPr lang="en-US" dirty="0" smtClean="0"/>
              <a:t>Have </a:t>
            </a:r>
            <a:r>
              <a:rPr lang="en-US" dirty="0"/>
              <a:t>each group create a costume of some sort using just the materials they are given. The look must be on one of the members of the group. </a:t>
            </a:r>
            <a:endParaRPr lang="en-US" dirty="0" smtClean="0"/>
          </a:p>
          <a:p>
            <a:r>
              <a:rPr lang="en-US" dirty="0" smtClean="0"/>
              <a:t>Give </a:t>
            </a:r>
            <a:r>
              <a:rPr lang="en-US" dirty="0"/>
              <a:t>each group 15 minutes to complete their look and have a fashion show at the end of the time. </a:t>
            </a:r>
          </a:p>
          <a:p>
            <a:endParaRPr lang="en-US" dirty="0"/>
          </a:p>
        </p:txBody>
      </p:sp>
      <p:sp>
        <p:nvSpPr>
          <p:cNvPr id="2" name="Title 1"/>
          <p:cNvSpPr>
            <a:spLocks noGrp="1"/>
          </p:cNvSpPr>
          <p:nvPr>
            <p:ph type="title"/>
          </p:nvPr>
        </p:nvSpPr>
        <p:spPr/>
        <p:txBody>
          <a:bodyPr/>
          <a:lstStyle/>
          <a:p>
            <a:r>
              <a:rPr lang="en-US" dirty="0" smtClean="0"/>
              <a:t>Newspaper Fashion Show</a:t>
            </a:r>
            <a:endParaRPr lang="en-US" dirty="0"/>
          </a:p>
        </p:txBody>
      </p:sp>
    </p:spTree>
    <p:extLst>
      <p:ext uri="{BB962C8B-B14F-4D97-AF65-F5344CB8AC3E}">
        <p14:creationId xmlns:p14="http://schemas.microsoft.com/office/powerpoint/2010/main" xmlns="" val="33190664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4343400"/>
          </a:xfrm>
        </p:spPr>
        <p:txBody>
          <a:bodyPr>
            <a:normAutofit lnSpcReduction="10000"/>
          </a:bodyPr>
          <a:lstStyle/>
          <a:p>
            <a:r>
              <a:rPr lang="en-US" dirty="0" smtClean="0"/>
              <a:t>Have </a:t>
            </a:r>
            <a:r>
              <a:rPr lang="en-US" dirty="0"/>
              <a:t>the group make a large circle. (This game also works well as a race between several circles in larger groups</a:t>
            </a:r>
            <a:r>
              <a:rPr lang="en-US" dirty="0" smtClean="0"/>
              <a:t>.)</a:t>
            </a:r>
            <a:endParaRPr lang="en-US" dirty="0"/>
          </a:p>
          <a:p>
            <a:r>
              <a:rPr lang="en-US" dirty="0"/>
              <a:t>Have everyone put their left hand in the middle, and hold hands with someone in the circle, not directly next to them. Repeat with the right hand, and be sure to hold hands with a different person, who is not directly next to them. You can use 1-foot “buddy ropes” to reduce arm twisting if you like</a:t>
            </a:r>
            <a:r>
              <a:rPr lang="en-US" dirty="0" smtClean="0"/>
              <a:t>.</a:t>
            </a:r>
            <a:endParaRPr lang="en-US" dirty="0"/>
          </a:p>
          <a:p>
            <a:r>
              <a:rPr lang="en-US" dirty="0"/>
              <a:t>Then the group must use teamwork to unravel themselves into a circle again without coming disconnected.</a:t>
            </a:r>
          </a:p>
          <a:p>
            <a:pPr marL="0" indent="0">
              <a:buNone/>
            </a:pPr>
            <a:endParaRPr lang="en-US" dirty="0"/>
          </a:p>
        </p:txBody>
      </p:sp>
      <p:sp>
        <p:nvSpPr>
          <p:cNvPr id="2" name="Title 1"/>
          <p:cNvSpPr>
            <a:spLocks noGrp="1"/>
          </p:cNvSpPr>
          <p:nvPr>
            <p:ph type="title"/>
          </p:nvPr>
        </p:nvSpPr>
        <p:spPr/>
        <p:txBody>
          <a:bodyPr/>
          <a:lstStyle/>
          <a:p>
            <a:r>
              <a:rPr lang="en-US" dirty="0" smtClean="0"/>
              <a:t>Human Knot</a:t>
            </a:r>
            <a:endParaRPr lang="en-US" dirty="0"/>
          </a:p>
        </p:txBody>
      </p:sp>
      <p:sp>
        <p:nvSpPr>
          <p:cNvPr id="4" name="TextBox 3"/>
          <p:cNvSpPr txBox="1"/>
          <p:nvPr/>
        </p:nvSpPr>
        <p:spPr>
          <a:xfrm>
            <a:off x="304800" y="6566356"/>
            <a:ext cx="8458200" cy="215444"/>
          </a:xfrm>
          <a:prstGeom prst="rect">
            <a:avLst/>
          </a:prstGeom>
          <a:noFill/>
        </p:spPr>
        <p:txBody>
          <a:bodyPr wrap="square" rtlCol="0">
            <a:spAutoFit/>
          </a:bodyPr>
          <a:lstStyle/>
          <a:p>
            <a:r>
              <a:rPr lang="en-US" sz="800" dirty="0"/>
              <a:t>http://www.ultimatecampresource.com/site/camp-activity/human-knot.html</a:t>
            </a:r>
          </a:p>
        </p:txBody>
      </p:sp>
    </p:spTree>
    <p:extLst>
      <p:ext uri="{BB962C8B-B14F-4D97-AF65-F5344CB8AC3E}">
        <p14:creationId xmlns:p14="http://schemas.microsoft.com/office/powerpoint/2010/main" xmlns="" val="289340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181600"/>
          </a:xfrm>
        </p:spPr>
        <p:txBody>
          <a:bodyPr>
            <a:normAutofit fontScale="92500" lnSpcReduction="10000"/>
          </a:bodyPr>
          <a:lstStyle/>
          <a:p>
            <a:r>
              <a:rPr lang="en-US" dirty="0" smtClean="0"/>
              <a:t>Have </a:t>
            </a:r>
            <a:r>
              <a:rPr lang="en-US" dirty="0"/>
              <a:t>the group of 8-12 divide into two lines and face each other</a:t>
            </a:r>
            <a:r>
              <a:rPr lang="en-US" dirty="0" smtClean="0"/>
              <a:t>.</a:t>
            </a:r>
            <a:endParaRPr lang="en-US" dirty="0"/>
          </a:p>
          <a:p>
            <a:r>
              <a:rPr lang="en-US" dirty="0"/>
              <a:t>Explain the technical rules to the group (very important): everyone's index fingers MUST remain in contact with the stick at all times, and the stick must rest on top of their fingers at all times (no grabbing, finger curling, etc</a:t>
            </a:r>
            <a:r>
              <a:rPr lang="en-US" dirty="0" smtClean="0"/>
              <a:t>.)</a:t>
            </a:r>
          </a:p>
          <a:p>
            <a:r>
              <a:rPr lang="en-US" dirty="0" smtClean="0"/>
              <a:t>Have </a:t>
            </a:r>
            <a:r>
              <a:rPr lang="en-US" dirty="0"/>
              <a:t>the group extend their index fingers at waist level. Lay the stick across the group's </a:t>
            </a:r>
            <a:r>
              <a:rPr lang="en-US" dirty="0" smtClean="0"/>
              <a:t>fingers.</a:t>
            </a:r>
          </a:p>
          <a:p>
            <a:r>
              <a:rPr lang="en-US" dirty="0" smtClean="0"/>
              <a:t>At </a:t>
            </a:r>
            <a:r>
              <a:rPr lang="en-US" dirty="0"/>
              <a:t>that time, the group must work together to lower the stick to the ground.</a:t>
            </a:r>
          </a:p>
          <a:p>
            <a:r>
              <a:rPr lang="en-US" dirty="0"/>
              <a:t>Inevitably, the stick rises almost instantly - causing laughter, frustration, or confusion. The rise is caused by the small ripples of upward pressure as individuals each try to remain in contact with the stick</a:t>
            </a:r>
            <a:r>
              <a:rPr lang="en-US" dirty="0" smtClean="0"/>
              <a:t>.</a:t>
            </a:r>
            <a:endParaRPr lang="en-US" dirty="0"/>
          </a:p>
          <a:p>
            <a:r>
              <a:rPr lang="en-US" dirty="0"/>
              <a:t>After refocusing, the group will be able to lower the stick.</a:t>
            </a:r>
          </a:p>
          <a:p>
            <a:endParaRPr lang="en-US" dirty="0"/>
          </a:p>
        </p:txBody>
      </p:sp>
      <p:sp>
        <p:nvSpPr>
          <p:cNvPr id="2" name="Title 1"/>
          <p:cNvSpPr>
            <a:spLocks noGrp="1"/>
          </p:cNvSpPr>
          <p:nvPr>
            <p:ph type="title"/>
          </p:nvPr>
        </p:nvSpPr>
        <p:spPr/>
        <p:txBody>
          <a:bodyPr/>
          <a:lstStyle/>
          <a:p>
            <a:r>
              <a:rPr lang="en-US" dirty="0" smtClean="0"/>
              <a:t>Magic Stick</a:t>
            </a:r>
            <a:endParaRPr lang="en-US" dirty="0"/>
          </a:p>
        </p:txBody>
      </p:sp>
      <p:sp>
        <p:nvSpPr>
          <p:cNvPr id="4" name="TextBox 3"/>
          <p:cNvSpPr txBox="1"/>
          <p:nvPr/>
        </p:nvSpPr>
        <p:spPr>
          <a:xfrm>
            <a:off x="304800" y="6566356"/>
            <a:ext cx="8458200" cy="215444"/>
          </a:xfrm>
          <a:prstGeom prst="rect">
            <a:avLst/>
          </a:prstGeom>
          <a:noFill/>
        </p:spPr>
        <p:txBody>
          <a:bodyPr wrap="square" rtlCol="0">
            <a:spAutoFit/>
          </a:bodyPr>
          <a:lstStyle/>
          <a:p>
            <a:r>
              <a:rPr lang="en-US" sz="800" dirty="0"/>
              <a:t>http://www.ultimatecampresource.com/site/camp-activity/helium-stick.html</a:t>
            </a:r>
          </a:p>
        </p:txBody>
      </p:sp>
    </p:spTree>
    <p:extLst>
      <p:ext uri="{BB962C8B-B14F-4D97-AF65-F5344CB8AC3E}">
        <p14:creationId xmlns:p14="http://schemas.microsoft.com/office/powerpoint/2010/main" xmlns="" val="22564014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Start with a small tarp or rug that allows all of the group members be able to stand on. Tell the group that they are now on a magic carpet and cannot step off. </a:t>
            </a:r>
          </a:p>
          <a:p>
            <a:r>
              <a:rPr lang="en-US" dirty="0" smtClean="0"/>
              <a:t>The group must work as a team to flip the tarp or rug over without having anyone step off. If a group member falls off  the carpet, the team must start over.</a:t>
            </a:r>
            <a:endParaRPr lang="en-US" dirty="0"/>
          </a:p>
        </p:txBody>
      </p:sp>
      <p:sp>
        <p:nvSpPr>
          <p:cNvPr id="2" name="Title 1"/>
          <p:cNvSpPr>
            <a:spLocks noGrp="1"/>
          </p:cNvSpPr>
          <p:nvPr>
            <p:ph type="title"/>
          </p:nvPr>
        </p:nvSpPr>
        <p:spPr/>
        <p:txBody>
          <a:bodyPr/>
          <a:lstStyle/>
          <a:p>
            <a:r>
              <a:rPr lang="en-US" dirty="0" smtClean="0"/>
              <a:t>Magic Carpet</a:t>
            </a:r>
            <a:endParaRPr lang="en-US" dirty="0"/>
          </a:p>
        </p:txBody>
      </p:sp>
    </p:spTree>
    <p:extLst>
      <p:ext uri="{BB962C8B-B14F-4D97-AF65-F5344CB8AC3E}">
        <p14:creationId xmlns:p14="http://schemas.microsoft.com/office/powerpoint/2010/main" xmlns="" val="2999862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Ask </a:t>
            </a:r>
            <a:r>
              <a:rPr lang="en-US" dirty="0"/>
              <a:t>each person in the group to think of two true facts about themselves, and one lie</a:t>
            </a:r>
            <a:r>
              <a:rPr lang="en-US" dirty="0" smtClean="0"/>
              <a:t>.</a:t>
            </a:r>
            <a:endParaRPr lang="en-US" dirty="0"/>
          </a:p>
          <a:p>
            <a:r>
              <a:rPr lang="en-US" dirty="0"/>
              <a:t>Each person in the group takes a turn telling the group their three items</a:t>
            </a:r>
            <a:r>
              <a:rPr lang="en-US" dirty="0" smtClean="0"/>
              <a:t>.</a:t>
            </a:r>
            <a:endParaRPr lang="en-US" dirty="0"/>
          </a:p>
          <a:p>
            <a:r>
              <a:rPr lang="en-US" dirty="0"/>
              <a:t>The group then has to agree on which fact they think is a lie. Once the group announces their decision, the speaker tells the group the correct answer. The group then can talk about any of the interesting things they just learned about the new person</a:t>
            </a:r>
            <a:r>
              <a:rPr lang="en-US" dirty="0" smtClean="0"/>
              <a:t>.</a:t>
            </a:r>
            <a:endParaRPr lang="en-US" dirty="0"/>
          </a:p>
          <a:p>
            <a:r>
              <a:rPr lang="en-US" dirty="0"/>
              <a:t>Variation: Each person writes down their 2 truths and a lie on a piece of paper and hands it in anonymously. Read each card randomly one at a time. The group has to decide who the person on the card is, as well as the lie.</a:t>
            </a:r>
          </a:p>
          <a:p>
            <a:endParaRPr lang="en-US" dirty="0"/>
          </a:p>
        </p:txBody>
      </p:sp>
      <p:sp>
        <p:nvSpPr>
          <p:cNvPr id="2" name="Title 1"/>
          <p:cNvSpPr>
            <a:spLocks noGrp="1"/>
          </p:cNvSpPr>
          <p:nvPr>
            <p:ph type="title"/>
          </p:nvPr>
        </p:nvSpPr>
        <p:spPr/>
        <p:txBody>
          <a:bodyPr/>
          <a:lstStyle/>
          <a:p>
            <a:r>
              <a:rPr lang="en-US" dirty="0" smtClean="0"/>
              <a:t>Two Truths &amp; A Lie</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smtClean="0"/>
              <a:t>University of South Carolina. University 101 Seminar Faculty Resource Manual.</a:t>
            </a:r>
            <a:endParaRPr lang="en-US" sz="800" dirty="0"/>
          </a:p>
        </p:txBody>
      </p:sp>
    </p:spTree>
    <p:extLst>
      <p:ext uri="{BB962C8B-B14F-4D97-AF65-F5344CB8AC3E}">
        <p14:creationId xmlns:p14="http://schemas.microsoft.com/office/powerpoint/2010/main" xmlns="" val="2286479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Self-Reflection Activities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9766238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Post </a:t>
            </a:r>
            <a:r>
              <a:rPr lang="en-US" dirty="0"/>
              <a:t>a variety of leadership quotes around a room. Have each student stand by one that speaks to them or shows their leadership values. Have them explain why it is relevant to their lives.</a:t>
            </a:r>
          </a:p>
          <a:p>
            <a:endParaRPr lang="en-US" dirty="0"/>
          </a:p>
        </p:txBody>
      </p:sp>
      <p:sp>
        <p:nvSpPr>
          <p:cNvPr id="2" name="Title 1"/>
          <p:cNvSpPr>
            <a:spLocks noGrp="1"/>
          </p:cNvSpPr>
          <p:nvPr>
            <p:ph type="title"/>
          </p:nvPr>
        </p:nvSpPr>
        <p:spPr/>
        <p:txBody>
          <a:bodyPr/>
          <a:lstStyle/>
          <a:p>
            <a:r>
              <a:rPr lang="en-US" dirty="0" smtClean="0"/>
              <a:t>Leadership Quotes</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a:t>http://www.collegegrazing.com/counselors/guidance-activities</a:t>
            </a:r>
          </a:p>
        </p:txBody>
      </p:sp>
    </p:spTree>
    <p:extLst>
      <p:ext uri="{BB962C8B-B14F-4D97-AF65-F5344CB8AC3E}">
        <p14:creationId xmlns:p14="http://schemas.microsoft.com/office/powerpoint/2010/main" xmlns="" val="23913449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4495800"/>
          </a:xfrm>
        </p:spPr>
        <p:txBody>
          <a:bodyPr>
            <a:noAutofit/>
          </a:bodyPr>
          <a:lstStyle/>
          <a:p>
            <a:r>
              <a:rPr lang="en-US" sz="2000" dirty="0" smtClean="0"/>
              <a:t>Purpose</a:t>
            </a:r>
            <a:r>
              <a:rPr lang="en-US" sz="2000" dirty="0"/>
              <a:t>: Students are able to explore their own values and what is important to them. Additionally, through sharing students are able to see that others have different values</a:t>
            </a:r>
            <a:r>
              <a:rPr lang="en-US" sz="2000" dirty="0" smtClean="0"/>
              <a:t>.</a:t>
            </a:r>
            <a:endParaRPr lang="en-US" sz="2000" dirty="0"/>
          </a:p>
          <a:p>
            <a:r>
              <a:rPr lang="en-US" sz="2000" dirty="0"/>
              <a:t>Preparation: Cut up 8 ½ x 11 sheets of Blue, Pink, Purple, Green &amp; Orange paper into approximately 3x3 inch squares. Each participant will receive four sheets of paper from each of the five different colored stacks.</a:t>
            </a:r>
          </a:p>
          <a:p>
            <a:r>
              <a:rPr lang="en-US" sz="2000" dirty="0"/>
              <a:t>Once the students have all of the materials have them sort them in rows by color. Set ground rules, and let participants know that this is a very personal activity. Ask them to try to keep talking to a minimum. Tell them to reflect personally and professionally on their </a:t>
            </a:r>
            <a:r>
              <a:rPr lang="en-US" sz="2000" dirty="0" smtClean="0"/>
              <a:t>values.</a:t>
            </a:r>
          </a:p>
        </p:txBody>
      </p:sp>
      <p:sp>
        <p:nvSpPr>
          <p:cNvPr id="2" name="Title 1"/>
          <p:cNvSpPr>
            <a:spLocks noGrp="1"/>
          </p:cNvSpPr>
          <p:nvPr>
            <p:ph type="title"/>
          </p:nvPr>
        </p:nvSpPr>
        <p:spPr>
          <a:xfrm>
            <a:off x="457200" y="152400"/>
            <a:ext cx="8229600" cy="1143000"/>
          </a:xfrm>
        </p:spPr>
        <p:txBody>
          <a:bodyPr/>
          <a:lstStyle/>
          <a:p>
            <a:r>
              <a:rPr lang="en-US" dirty="0" smtClean="0"/>
              <a:t>Get Real</a:t>
            </a:r>
            <a:endParaRPr lang="en-US" dirty="0"/>
          </a:p>
        </p:txBody>
      </p:sp>
    </p:spTree>
    <p:extLst>
      <p:ext uri="{BB962C8B-B14F-4D97-AF65-F5344CB8AC3E}">
        <p14:creationId xmlns:p14="http://schemas.microsoft.com/office/powerpoint/2010/main" xmlns="" val="6763688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4724400"/>
          </a:xfrm>
        </p:spPr>
        <p:txBody>
          <a:bodyPr>
            <a:noAutofit/>
          </a:bodyPr>
          <a:lstStyle/>
          <a:p>
            <a:r>
              <a:rPr lang="en-US" sz="1600" dirty="0" smtClean="0"/>
              <a:t>Next you will guide the participants through the process.</a:t>
            </a:r>
          </a:p>
          <a:p>
            <a:pPr lvl="1"/>
            <a:r>
              <a:rPr lang="en-US" sz="1400" dirty="0" smtClean="0"/>
              <a:t>Blue - Think about four material items/personal possessions that you value the most. Write down one answer per piece of paper.</a:t>
            </a:r>
          </a:p>
          <a:p>
            <a:pPr lvl="1"/>
            <a:r>
              <a:rPr lang="en-US" sz="1400" dirty="0" smtClean="0"/>
              <a:t>Pink - Write down the four people that are the most important to you. They can be family members, friends, mentors, professors, etc. Only ONE person per paper (i.e. can’t say “parents,” “friends,” etc… on each paper)</a:t>
            </a:r>
          </a:p>
          <a:p>
            <a:pPr lvl="1"/>
            <a:r>
              <a:rPr lang="en-US" sz="1400" dirty="0" smtClean="0"/>
              <a:t>Green - Think about four memories that you always want to have and write them down. These memories can be good or they can be a tough memory that you have learned from. However you may want to define them. Things that have made you the person you are today.</a:t>
            </a:r>
          </a:p>
          <a:p>
            <a:pPr lvl="1"/>
            <a:r>
              <a:rPr lang="en-US" sz="1400" dirty="0" smtClean="0"/>
              <a:t>Orange - Think about four goals that you find important to set for your future. Write them down.</a:t>
            </a:r>
          </a:p>
          <a:p>
            <a:pPr lvl="1"/>
            <a:r>
              <a:rPr lang="en-US" sz="1400" dirty="0" smtClean="0"/>
              <a:t>Purple – Write down four places that are important to you. It could be your hometown, K-State, your residence hall, your high school, the home you grew up in; just any physical place.</a:t>
            </a:r>
          </a:p>
          <a:p>
            <a:r>
              <a:rPr lang="en-US" sz="1600" dirty="0" smtClean="0"/>
              <a:t>Take a few minutes to look over these values that you have in front of you and think about why they are important to you. Think about the good times and the tough times that come along with some of these.</a:t>
            </a:r>
            <a:endParaRPr lang="en-US" sz="1600" dirty="0"/>
          </a:p>
        </p:txBody>
      </p:sp>
      <p:sp>
        <p:nvSpPr>
          <p:cNvPr id="2" name="Title 1"/>
          <p:cNvSpPr>
            <a:spLocks noGrp="1"/>
          </p:cNvSpPr>
          <p:nvPr>
            <p:ph type="title"/>
          </p:nvPr>
        </p:nvSpPr>
        <p:spPr>
          <a:xfrm>
            <a:off x="457200" y="152400"/>
            <a:ext cx="8229600" cy="1143000"/>
          </a:xfrm>
        </p:spPr>
        <p:txBody>
          <a:bodyPr/>
          <a:lstStyle/>
          <a:p>
            <a:r>
              <a:rPr lang="en-US" dirty="0" smtClean="0"/>
              <a:t>Get Real</a:t>
            </a:r>
            <a:endParaRPr lang="en-US" dirty="0"/>
          </a:p>
        </p:txBody>
      </p:sp>
    </p:spTree>
    <p:extLst>
      <p:ext uri="{BB962C8B-B14F-4D97-AF65-F5344CB8AC3E}">
        <p14:creationId xmlns:p14="http://schemas.microsoft.com/office/powerpoint/2010/main" xmlns="" val="14693726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4648200"/>
          </a:xfrm>
        </p:spPr>
        <p:txBody>
          <a:bodyPr>
            <a:normAutofit fontScale="70000" lnSpcReduction="20000"/>
          </a:bodyPr>
          <a:lstStyle/>
          <a:p>
            <a:r>
              <a:rPr lang="en-US" dirty="0"/>
              <a:t>Now that you have thought about these values, take six away. When you take these away, that means that they are no longer a part of your life (i.e. you never met that person, went to that place, have possession of that item, or are not working towards that goal). Take five more away. Take four more away. Take three more away. This should leave you with your top three values in life. The top three things that influence who you are on a day to day basis. </a:t>
            </a:r>
            <a:endParaRPr lang="en-US" dirty="0" smtClean="0"/>
          </a:p>
          <a:p>
            <a:r>
              <a:rPr lang="en-US" dirty="0" smtClean="0"/>
              <a:t>Debriefing </a:t>
            </a:r>
            <a:r>
              <a:rPr lang="en-US" dirty="0"/>
              <a:t>Questions</a:t>
            </a:r>
          </a:p>
          <a:p>
            <a:pPr lvl="1"/>
            <a:r>
              <a:rPr lang="en-US" dirty="0"/>
              <a:t>What values are you left with?</a:t>
            </a:r>
          </a:p>
          <a:p>
            <a:pPr lvl="1"/>
            <a:r>
              <a:rPr lang="en-US" dirty="0"/>
              <a:t>Why are they important to you?</a:t>
            </a:r>
          </a:p>
          <a:p>
            <a:pPr lvl="1"/>
            <a:r>
              <a:rPr lang="en-US" dirty="0"/>
              <a:t>Did you find this exercise to be easy?</a:t>
            </a:r>
          </a:p>
          <a:p>
            <a:pPr lvl="1"/>
            <a:r>
              <a:rPr lang="en-US" dirty="0"/>
              <a:t>What values did you find to be the easiest to eliminate?</a:t>
            </a:r>
          </a:p>
          <a:p>
            <a:pPr lvl="1"/>
            <a:r>
              <a:rPr lang="en-US" dirty="0"/>
              <a:t>What did you learn from this activity? About yourself?</a:t>
            </a:r>
          </a:p>
          <a:p>
            <a:pPr lvl="1"/>
            <a:r>
              <a:rPr lang="en-US" dirty="0"/>
              <a:t>How will these values that you wrote down affect your life? Future?</a:t>
            </a:r>
          </a:p>
          <a:p>
            <a:pPr lvl="1"/>
            <a:r>
              <a:rPr lang="en-US" dirty="0"/>
              <a:t>Do you think in life, you may have to make such difficult choices</a:t>
            </a:r>
          </a:p>
          <a:p>
            <a:pPr lvl="1"/>
            <a:r>
              <a:rPr lang="en-US" dirty="0" smtClean="0"/>
              <a:t>Do </a:t>
            </a:r>
            <a:r>
              <a:rPr lang="en-US" dirty="0"/>
              <a:t>you think you will make the same choices as you did today?</a:t>
            </a:r>
          </a:p>
          <a:p>
            <a:pPr lvl="1"/>
            <a:r>
              <a:rPr lang="en-US" dirty="0"/>
              <a:t>What pressures in life could make you choose between things in your life?</a:t>
            </a:r>
          </a:p>
          <a:p>
            <a:pPr lvl="1"/>
            <a:r>
              <a:rPr lang="en-US" dirty="0"/>
              <a:t>How might you prepare to deal with such choices in your future?</a:t>
            </a:r>
          </a:p>
          <a:p>
            <a:pPr lvl="1"/>
            <a:r>
              <a:rPr lang="en-US" dirty="0"/>
              <a:t>Is what is important to you today going to be as important to you in 5, 10, 20 years?</a:t>
            </a:r>
          </a:p>
          <a:p>
            <a:endParaRPr lang="en-US" dirty="0"/>
          </a:p>
        </p:txBody>
      </p:sp>
      <p:sp>
        <p:nvSpPr>
          <p:cNvPr id="2" name="Title 1"/>
          <p:cNvSpPr>
            <a:spLocks noGrp="1"/>
          </p:cNvSpPr>
          <p:nvPr>
            <p:ph type="title"/>
          </p:nvPr>
        </p:nvSpPr>
        <p:spPr/>
        <p:txBody>
          <a:bodyPr/>
          <a:lstStyle/>
          <a:p>
            <a:r>
              <a:rPr lang="en-US" dirty="0" smtClean="0"/>
              <a:t>Get Real</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smtClean="0"/>
              <a:t>Melanie </a:t>
            </a:r>
            <a:r>
              <a:rPr lang="en-US" sz="800" dirty="0" err="1" smtClean="0"/>
              <a:t>O’Laughlin</a:t>
            </a:r>
            <a:endParaRPr lang="en-US" sz="800" dirty="0"/>
          </a:p>
        </p:txBody>
      </p:sp>
    </p:spTree>
    <p:extLst>
      <p:ext uri="{BB962C8B-B14F-4D97-AF65-F5344CB8AC3E}">
        <p14:creationId xmlns:p14="http://schemas.microsoft.com/office/powerpoint/2010/main" xmlns="" val="14777827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 Values</a:t>
            </a:r>
            <a:endParaRPr lang="en-US" dirty="0"/>
          </a:p>
        </p:txBody>
      </p:sp>
      <p:sp>
        <p:nvSpPr>
          <p:cNvPr id="4" name="Content Placeholder 3"/>
          <p:cNvSpPr>
            <a:spLocks noGrp="1"/>
          </p:cNvSpPr>
          <p:nvPr>
            <p:ph sz="half" idx="2"/>
          </p:nvPr>
        </p:nvSpPr>
        <p:spPr>
          <a:xfrm>
            <a:off x="457200" y="2133600"/>
            <a:ext cx="8229600" cy="2362200"/>
          </a:xfrm>
        </p:spPr>
        <p:txBody>
          <a:bodyPr>
            <a:noAutofit/>
          </a:bodyPr>
          <a:lstStyle/>
          <a:p>
            <a:r>
              <a:rPr lang="en-US" sz="1600" dirty="0" smtClean="0"/>
              <a:t>Explain </a:t>
            </a:r>
            <a:r>
              <a:rPr lang="en-US" sz="1600" dirty="0"/>
              <a:t>that it is important that leaders clarify their own sense of leadership values.  Ask participants to reflect upon the values that define their role as a leader?  Then ask participant to individually circle five values listed below that best complete the following sentence:</a:t>
            </a:r>
          </a:p>
          <a:p>
            <a:r>
              <a:rPr lang="en-US" sz="1600" dirty="0"/>
              <a:t>" _________________ is a ‘cornerstone’ in my approach to leadership</a:t>
            </a:r>
            <a:r>
              <a:rPr lang="en-US" sz="1600" dirty="0" smtClean="0"/>
              <a:t>."</a:t>
            </a:r>
            <a:endParaRPr lang="en-US" sz="1600" dirty="0"/>
          </a:p>
          <a:p>
            <a:r>
              <a:rPr lang="en-US" sz="1600" dirty="0"/>
              <a:t>Have the group discuss how values drive leadership behavior.  Ask them for specific examples</a:t>
            </a:r>
            <a:r>
              <a:rPr lang="en-US" sz="1600" dirty="0" smtClean="0"/>
              <a:t>.</a:t>
            </a:r>
            <a:endParaRPr lang="en-US" sz="1600" dirty="0"/>
          </a:p>
          <a:p>
            <a:r>
              <a:rPr lang="en-US" sz="1600" dirty="0"/>
              <a:t>Variation: You may want to pool participant responses to see if there are some common denominators in the group. </a:t>
            </a:r>
            <a:endParaRPr lang="en-US" sz="1600" dirty="0" smtClean="0"/>
          </a:p>
          <a:p>
            <a:r>
              <a:rPr lang="en-US" sz="1600" dirty="0" smtClean="0"/>
              <a:t>Leadership </a:t>
            </a:r>
            <a:r>
              <a:rPr lang="en-US" sz="1600" dirty="0"/>
              <a:t>Values to include: </a:t>
            </a:r>
          </a:p>
        </p:txBody>
      </p:sp>
      <p:sp>
        <p:nvSpPr>
          <p:cNvPr id="6" name="Content Placeholder 5"/>
          <p:cNvSpPr>
            <a:spLocks noGrp="1"/>
          </p:cNvSpPr>
          <p:nvPr>
            <p:ph sz="quarter" idx="4"/>
          </p:nvPr>
        </p:nvSpPr>
        <p:spPr>
          <a:xfrm>
            <a:off x="3733801" y="4540478"/>
            <a:ext cx="5029200" cy="2133600"/>
          </a:xfrm>
        </p:spPr>
        <p:txBody>
          <a:bodyPr numCol="3">
            <a:normAutofit fontScale="32500" lnSpcReduction="20000"/>
          </a:bodyPr>
          <a:lstStyle/>
          <a:p>
            <a:pPr marL="0" indent="0">
              <a:buNone/>
            </a:pPr>
            <a:r>
              <a:rPr lang="en-US" dirty="0" smtClean="0"/>
              <a:t>ACHIEVEMENT</a:t>
            </a:r>
          </a:p>
          <a:p>
            <a:pPr marL="0" indent="0">
              <a:buNone/>
            </a:pPr>
            <a:r>
              <a:rPr lang="en-US" dirty="0" smtClean="0"/>
              <a:t>ADVENTURE</a:t>
            </a:r>
          </a:p>
          <a:p>
            <a:pPr marL="0" indent="0">
              <a:buNone/>
            </a:pPr>
            <a:r>
              <a:rPr lang="en-US" dirty="0" smtClean="0"/>
              <a:t>CHALLENGE</a:t>
            </a:r>
          </a:p>
          <a:p>
            <a:pPr marL="0" indent="0">
              <a:buNone/>
            </a:pPr>
            <a:r>
              <a:rPr lang="en-US" dirty="0" smtClean="0"/>
              <a:t>CONTROL</a:t>
            </a:r>
            <a:endParaRPr lang="en-US" dirty="0"/>
          </a:p>
          <a:p>
            <a:pPr marL="0" indent="0">
              <a:buNone/>
            </a:pPr>
            <a:r>
              <a:rPr lang="en-US" dirty="0" smtClean="0"/>
              <a:t>CREATIVITY</a:t>
            </a:r>
          </a:p>
          <a:p>
            <a:pPr marL="0" indent="0">
              <a:buNone/>
            </a:pPr>
            <a:r>
              <a:rPr lang="en-US" dirty="0" smtClean="0"/>
              <a:t>ECONOMIC BALANCE</a:t>
            </a:r>
          </a:p>
          <a:p>
            <a:pPr marL="0" indent="0">
              <a:buNone/>
            </a:pPr>
            <a:r>
              <a:rPr lang="en-US" dirty="0" smtClean="0"/>
              <a:t>FAIRNESS</a:t>
            </a:r>
          </a:p>
          <a:p>
            <a:pPr marL="0" indent="0">
              <a:buNone/>
            </a:pPr>
            <a:r>
              <a:rPr lang="en-US" dirty="0" smtClean="0"/>
              <a:t>FREEDOM</a:t>
            </a:r>
            <a:endParaRPr lang="en-US" dirty="0"/>
          </a:p>
          <a:p>
            <a:pPr marL="0" indent="0">
              <a:buNone/>
            </a:pPr>
            <a:r>
              <a:rPr lang="en-US" dirty="0" smtClean="0"/>
              <a:t>HAPPINESS</a:t>
            </a:r>
          </a:p>
          <a:p>
            <a:pPr marL="0" indent="0">
              <a:buNone/>
            </a:pPr>
            <a:r>
              <a:rPr lang="en-US" dirty="0" smtClean="0"/>
              <a:t>HARD WORK</a:t>
            </a:r>
          </a:p>
          <a:p>
            <a:pPr marL="0" indent="0">
              <a:buNone/>
            </a:pPr>
            <a:r>
              <a:rPr lang="en-US" dirty="0" smtClean="0"/>
              <a:t>HONESTY</a:t>
            </a:r>
          </a:p>
          <a:p>
            <a:pPr marL="0" indent="0">
              <a:buNone/>
            </a:pPr>
            <a:r>
              <a:rPr lang="en-US" dirty="0" smtClean="0"/>
              <a:t>HARMONY</a:t>
            </a:r>
            <a:endParaRPr lang="en-US" dirty="0"/>
          </a:p>
          <a:p>
            <a:pPr marL="0" indent="0">
              <a:buNone/>
            </a:pPr>
            <a:r>
              <a:rPr lang="en-US" dirty="0" smtClean="0"/>
              <a:t>INVOLVEMENT</a:t>
            </a:r>
          </a:p>
          <a:p>
            <a:pPr marL="0" indent="0">
              <a:buNone/>
            </a:pPr>
            <a:r>
              <a:rPr lang="en-US" dirty="0" smtClean="0"/>
              <a:t>ORDER</a:t>
            </a:r>
          </a:p>
          <a:p>
            <a:pPr marL="0" indent="0">
              <a:buNone/>
            </a:pPr>
            <a:r>
              <a:rPr lang="en-US" dirty="0" smtClean="0"/>
              <a:t>AFFECTION</a:t>
            </a:r>
          </a:p>
          <a:p>
            <a:pPr marL="0" indent="0">
              <a:buNone/>
            </a:pPr>
            <a:r>
              <a:rPr lang="en-US" dirty="0" smtClean="0"/>
              <a:t>COMFORT</a:t>
            </a:r>
            <a:endParaRPr lang="en-US" dirty="0"/>
          </a:p>
          <a:p>
            <a:pPr marL="0" indent="0">
              <a:buNone/>
            </a:pPr>
            <a:r>
              <a:rPr lang="en-US" dirty="0" smtClean="0"/>
              <a:t>CONFORMITY</a:t>
            </a:r>
          </a:p>
          <a:p>
            <a:pPr marL="0" indent="0">
              <a:buNone/>
            </a:pPr>
            <a:r>
              <a:rPr lang="en-US" dirty="0" smtClean="0"/>
              <a:t>COOPERATION</a:t>
            </a:r>
          </a:p>
          <a:p>
            <a:pPr marL="0" indent="0">
              <a:buNone/>
            </a:pPr>
            <a:r>
              <a:rPr lang="en-US" dirty="0" smtClean="0"/>
              <a:t>DIRECTNESS</a:t>
            </a:r>
          </a:p>
          <a:p>
            <a:pPr marL="0" indent="0">
              <a:buNone/>
            </a:pPr>
            <a:r>
              <a:rPr lang="en-US" dirty="0" smtClean="0"/>
              <a:t>EXPERTNESS</a:t>
            </a:r>
            <a:endParaRPr lang="en-US" dirty="0"/>
          </a:p>
          <a:p>
            <a:pPr marL="0" indent="0">
              <a:buNone/>
            </a:pPr>
            <a:r>
              <a:rPr lang="en-US" dirty="0" smtClean="0"/>
              <a:t>FLEXIBILITY</a:t>
            </a:r>
          </a:p>
          <a:p>
            <a:pPr marL="0" indent="0">
              <a:buNone/>
            </a:pPr>
            <a:r>
              <a:rPr lang="en-US" dirty="0" smtClean="0"/>
              <a:t>FRIENDSHIP</a:t>
            </a:r>
          </a:p>
          <a:p>
            <a:pPr marL="0" indent="0">
              <a:buNone/>
            </a:pPr>
            <a:r>
              <a:rPr lang="en-US" dirty="0" smtClean="0"/>
              <a:t>HELPFULNESS</a:t>
            </a:r>
          </a:p>
          <a:p>
            <a:pPr marL="0" indent="0">
              <a:buNone/>
            </a:pPr>
            <a:r>
              <a:rPr lang="en-US" dirty="0" smtClean="0"/>
              <a:t>INDEPENDENCE</a:t>
            </a:r>
            <a:endParaRPr lang="en-US" dirty="0"/>
          </a:p>
          <a:p>
            <a:pPr marL="0" indent="0">
              <a:buNone/>
            </a:pPr>
            <a:r>
              <a:rPr lang="en-US" dirty="0" smtClean="0"/>
              <a:t>INTEGRITY</a:t>
            </a:r>
          </a:p>
          <a:p>
            <a:pPr marL="0" indent="0">
              <a:buNone/>
            </a:pPr>
            <a:r>
              <a:rPr lang="en-US" dirty="0" smtClean="0"/>
              <a:t>LEADERSHIP</a:t>
            </a:r>
          </a:p>
          <a:p>
            <a:pPr marL="0" indent="0">
              <a:buNone/>
            </a:pPr>
            <a:r>
              <a:rPr lang="en-US" dirty="0" smtClean="0"/>
              <a:t>MORALITY/ETHICS</a:t>
            </a:r>
          </a:p>
          <a:p>
            <a:pPr marL="0" indent="0">
              <a:buNone/>
            </a:pPr>
            <a:r>
              <a:rPr lang="en-US" dirty="0" smtClean="0"/>
              <a:t>LOYALTY</a:t>
            </a:r>
            <a:endParaRPr lang="en-US" dirty="0"/>
          </a:p>
          <a:p>
            <a:pPr marL="0" indent="0">
              <a:buNone/>
            </a:pPr>
            <a:r>
              <a:rPr lang="en-US" dirty="0" smtClean="0"/>
              <a:t>PREDICTABILITY</a:t>
            </a:r>
          </a:p>
          <a:p>
            <a:pPr marL="0" indent="0">
              <a:buNone/>
            </a:pPr>
            <a:r>
              <a:rPr lang="en-US" dirty="0" smtClean="0"/>
              <a:t>RESPONSIBILITY</a:t>
            </a:r>
          </a:p>
          <a:p>
            <a:pPr marL="0" indent="0">
              <a:buNone/>
            </a:pPr>
            <a:r>
              <a:rPr lang="en-US" dirty="0" smtClean="0"/>
              <a:t>RESPONSIVENESS</a:t>
            </a:r>
          </a:p>
          <a:p>
            <a:pPr marL="0" indent="0">
              <a:buNone/>
            </a:pPr>
            <a:r>
              <a:rPr lang="en-US" dirty="0" smtClean="0"/>
              <a:t>POWER</a:t>
            </a:r>
            <a:endParaRPr lang="en-US" dirty="0"/>
          </a:p>
          <a:p>
            <a:pPr marL="0" indent="0">
              <a:buNone/>
            </a:pPr>
            <a:r>
              <a:rPr lang="en-US" dirty="0" smtClean="0"/>
              <a:t>RECOGNITION</a:t>
            </a:r>
          </a:p>
          <a:p>
            <a:pPr marL="0" indent="0">
              <a:buNone/>
            </a:pPr>
            <a:r>
              <a:rPr lang="en-US" dirty="0" smtClean="0"/>
              <a:t>RISK</a:t>
            </a:r>
          </a:p>
          <a:p>
            <a:pPr marL="0" indent="0">
              <a:buNone/>
            </a:pPr>
            <a:r>
              <a:rPr lang="en-US" dirty="0" smtClean="0"/>
              <a:t>SELF-RESPECT</a:t>
            </a:r>
          </a:p>
          <a:p>
            <a:pPr marL="0" indent="0">
              <a:buNone/>
            </a:pPr>
            <a:r>
              <a:rPr lang="en-US" dirty="0" smtClean="0"/>
              <a:t>VARIETY</a:t>
            </a:r>
            <a:endParaRPr lang="en-US" dirty="0"/>
          </a:p>
          <a:p>
            <a:pPr marL="0" indent="0">
              <a:buNone/>
            </a:pPr>
            <a:r>
              <a:rPr lang="en-US" dirty="0" smtClean="0"/>
              <a:t>SECURITY</a:t>
            </a:r>
          </a:p>
          <a:p>
            <a:pPr marL="0" indent="0">
              <a:buNone/>
            </a:pPr>
            <a:r>
              <a:rPr lang="en-US" dirty="0" smtClean="0"/>
              <a:t>TRADITION</a:t>
            </a:r>
          </a:p>
          <a:p>
            <a:pPr marL="0" indent="0">
              <a:buNone/>
            </a:pPr>
            <a:r>
              <a:rPr lang="en-US" dirty="0" smtClean="0"/>
              <a:t>TRUST</a:t>
            </a:r>
          </a:p>
          <a:p>
            <a:pPr marL="0" indent="0">
              <a:buNone/>
            </a:pPr>
            <a:r>
              <a:rPr lang="en-US" dirty="0" smtClean="0"/>
              <a:t>WISDOM</a:t>
            </a:r>
            <a:endParaRPr lang="en-US" dirty="0"/>
          </a:p>
          <a:p>
            <a:pPr marL="0" indent="0">
              <a:buNone/>
            </a:pPr>
            <a:r>
              <a:rPr lang="en-US" dirty="0" smtClean="0"/>
              <a:t>SERVICE</a:t>
            </a:r>
          </a:p>
          <a:p>
            <a:pPr marL="0" indent="0">
              <a:buNone/>
            </a:pPr>
            <a:r>
              <a:rPr lang="en-US" dirty="0" smtClean="0"/>
              <a:t>AWARENESS</a:t>
            </a:r>
          </a:p>
          <a:p>
            <a:pPr marL="0" indent="0">
              <a:buNone/>
            </a:pPr>
            <a:r>
              <a:rPr lang="en-US" dirty="0" smtClean="0"/>
              <a:t>PERSONAL </a:t>
            </a:r>
            <a:r>
              <a:rPr lang="en-US" dirty="0"/>
              <a:t>DEVELOPMENT</a:t>
            </a:r>
          </a:p>
          <a:p>
            <a:endParaRPr lang="en-US" dirty="0"/>
          </a:p>
          <a:p>
            <a:endParaRPr lang="en-US" dirty="0"/>
          </a:p>
        </p:txBody>
      </p:sp>
      <p:sp>
        <p:nvSpPr>
          <p:cNvPr id="5" name="TextBox 4"/>
          <p:cNvSpPr txBox="1"/>
          <p:nvPr/>
        </p:nvSpPr>
        <p:spPr>
          <a:xfrm>
            <a:off x="304800" y="6566356"/>
            <a:ext cx="8458200" cy="215444"/>
          </a:xfrm>
          <a:prstGeom prst="rect">
            <a:avLst/>
          </a:prstGeom>
          <a:noFill/>
        </p:spPr>
        <p:txBody>
          <a:bodyPr wrap="square" rtlCol="0">
            <a:spAutoFit/>
          </a:bodyPr>
          <a:lstStyle/>
          <a:p>
            <a:r>
              <a:rPr lang="en-US" sz="800" dirty="0"/>
              <a:t>http://www.workshopexercises.com/Leadership.htm#L1</a:t>
            </a:r>
          </a:p>
        </p:txBody>
      </p:sp>
    </p:spTree>
    <p:extLst>
      <p:ext uri="{BB962C8B-B14F-4D97-AF65-F5344CB8AC3E}">
        <p14:creationId xmlns:p14="http://schemas.microsoft.com/office/powerpoint/2010/main" xmlns="" val="19189670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133600"/>
            <a:ext cx="8305800" cy="4572000"/>
          </a:xfrm>
        </p:spPr>
        <p:txBody>
          <a:bodyPr>
            <a:normAutofit fontScale="92500" lnSpcReduction="20000"/>
          </a:bodyPr>
          <a:lstStyle/>
          <a:p>
            <a:r>
              <a:rPr lang="en-US" dirty="0" smtClean="0"/>
              <a:t>Students </a:t>
            </a:r>
            <a:r>
              <a:rPr lang="en-US" dirty="0"/>
              <a:t>may enjoy creating a “College Interview T-Shirt.”  Ask students to imagine that they are going to interview at their top college choice.  </a:t>
            </a:r>
            <a:endParaRPr lang="en-US" dirty="0" smtClean="0"/>
          </a:p>
          <a:p>
            <a:r>
              <a:rPr lang="en-US" dirty="0" smtClean="0"/>
              <a:t>Their </a:t>
            </a:r>
            <a:r>
              <a:rPr lang="en-US" dirty="0"/>
              <a:t>task is to create an interview t-shirt that announces the one or two things that they want the interviewer to know about them.  Students may add relevant or symbolic images.  </a:t>
            </a:r>
            <a:endParaRPr lang="en-US" dirty="0" smtClean="0"/>
          </a:p>
          <a:p>
            <a:r>
              <a:rPr lang="en-US" dirty="0" smtClean="0"/>
              <a:t>You </a:t>
            </a:r>
            <a:r>
              <a:rPr lang="en-US" dirty="0"/>
              <a:t>may want to enlarge a t-shirt graphic so students can write their messages on a t-shirt picture or, if you are really ambitious, you may actually provide t-shirts and magic markers for a hands-on </a:t>
            </a:r>
            <a:r>
              <a:rPr lang="en-US" dirty="0" smtClean="0"/>
              <a:t>activity.</a:t>
            </a:r>
          </a:p>
          <a:p>
            <a:r>
              <a:rPr lang="en-US" dirty="0" smtClean="0"/>
              <a:t>Variation </a:t>
            </a:r>
            <a:r>
              <a:rPr lang="en-US" dirty="0"/>
              <a:t>1: Can also be done with pillowcases or other cloth-like </a:t>
            </a:r>
            <a:r>
              <a:rPr lang="en-US" dirty="0" smtClean="0"/>
              <a:t>materials</a:t>
            </a:r>
          </a:p>
          <a:p>
            <a:r>
              <a:rPr lang="en-US" dirty="0" smtClean="0"/>
              <a:t>Variation </a:t>
            </a:r>
            <a:r>
              <a:rPr lang="en-US" dirty="0"/>
              <a:t>2: Have other students in the group write about things that they like about the owner of the pillowcase or t-shirt. </a:t>
            </a:r>
          </a:p>
          <a:p>
            <a:endParaRPr lang="en-US" dirty="0"/>
          </a:p>
        </p:txBody>
      </p:sp>
      <p:sp>
        <p:nvSpPr>
          <p:cNvPr id="2" name="Title 1"/>
          <p:cNvSpPr>
            <a:spLocks noGrp="1"/>
          </p:cNvSpPr>
          <p:nvPr>
            <p:ph type="title"/>
          </p:nvPr>
        </p:nvSpPr>
        <p:spPr/>
        <p:txBody>
          <a:bodyPr/>
          <a:lstStyle/>
          <a:p>
            <a:r>
              <a:rPr lang="en-US" dirty="0" smtClean="0"/>
              <a:t>My College Interview T-Shirt</a:t>
            </a:r>
            <a:endParaRPr lang="en-US" dirty="0"/>
          </a:p>
        </p:txBody>
      </p:sp>
      <p:sp>
        <p:nvSpPr>
          <p:cNvPr id="4" name="TextBox 3"/>
          <p:cNvSpPr txBox="1"/>
          <p:nvPr/>
        </p:nvSpPr>
        <p:spPr>
          <a:xfrm>
            <a:off x="304800" y="6432322"/>
            <a:ext cx="8458200" cy="215444"/>
          </a:xfrm>
          <a:prstGeom prst="rect">
            <a:avLst/>
          </a:prstGeom>
          <a:noFill/>
        </p:spPr>
        <p:txBody>
          <a:bodyPr wrap="square" rtlCol="0">
            <a:spAutoFit/>
          </a:bodyPr>
          <a:lstStyle/>
          <a:p>
            <a:r>
              <a:rPr lang="en-US" sz="800" dirty="0"/>
              <a:t>http://www.collegegrazing.com/counselors/guidance-activities</a:t>
            </a:r>
          </a:p>
        </p:txBody>
      </p:sp>
    </p:spTree>
    <p:extLst>
      <p:ext uri="{BB962C8B-B14F-4D97-AF65-F5344CB8AC3E}">
        <p14:creationId xmlns:p14="http://schemas.microsoft.com/office/powerpoint/2010/main" xmlns="" val="37272778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4855" y="2133600"/>
            <a:ext cx="8382000" cy="4724400"/>
          </a:xfrm>
        </p:spPr>
        <p:txBody>
          <a:bodyPr>
            <a:normAutofit fontScale="62500" lnSpcReduction="20000"/>
          </a:bodyPr>
          <a:lstStyle/>
          <a:p>
            <a:r>
              <a:rPr lang="en-US" dirty="0" smtClean="0"/>
              <a:t>In </a:t>
            </a:r>
            <a:r>
              <a:rPr lang="en-US" dirty="0"/>
              <a:t>this exercise leaders think about their daily roles and then quickly write down key words that come to their mind when they think of those roles.  These key words should reflect how they perceive of themselves performing each role.  Complete the chart below and then use the key words to write a leadership statement that characterizes their approach to leadership. </a:t>
            </a:r>
          </a:p>
          <a:p>
            <a:pPr lvl="1"/>
            <a:r>
              <a:rPr lang="en-US" dirty="0"/>
              <a:t>Problem solver  </a:t>
            </a:r>
          </a:p>
          <a:p>
            <a:pPr lvl="1"/>
            <a:r>
              <a:rPr lang="en-US" dirty="0"/>
              <a:t>Referee (settles interpersonal conflict)  </a:t>
            </a:r>
          </a:p>
          <a:p>
            <a:pPr lvl="1"/>
            <a:r>
              <a:rPr lang="en-US" dirty="0"/>
              <a:t>Process Manager (ensures that goals are met)  </a:t>
            </a:r>
          </a:p>
          <a:p>
            <a:pPr lvl="1"/>
            <a:r>
              <a:rPr lang="en-US" dirty="0"/>
              <a:t>Procurer (finds and manages resources)  </a:t>
            </a:r>
          </a:p>
          <a:p>
            <a:pPr lvl="1"/>
            <a:r>
              <a:rPr lang="en-US" dirty="0"/>
              <a:t>Visionary  </a:t>
            </a:r>
          </a:p>
          <a:p>
            <a:pPr lvl="1"/>
            <a:r>
              <a:rPr lang="en-US" dirty="0"/>
              <a:t>Crisis Manager (puts out everyday fires)  </a:t>
            </a:r>
          </a:p>
          <a:p>
            <a:pPr lvl="1"/>
            <a:r>
              <a:rPr lang="en-US" dirty="0"/>
              <a:t>Motivator  </a:t>
            </a:r>
          </a:p>
          <a:p>
            <a:pPr lvl="1"/>
            <a:r>
              <a:rPr lang="en-US" dirty="0"/>
              <a:t>Task Master  </a:t>
            </a:r>
          </a:p>
          <a:p>
            <a:pPr lvl="1"/>
            <a:r>
              <a:rPr lang="en-US" dirty="0"/>
              <a:t>Counselor (helps reports with personal issues)  </a:t>
            </a:r>
          </a:p>
          <a:p>
            <a:pPr lvl="1"/>
            <a:r>
              <a:rPr lang="en-US" dirty="0"/>
              <a:t>Risk Taker  </a:t>
            </a:r>
          </a:p>
          <a:p>
            <a:pPr lvl="1"/>
            <a:r>
              <a:rPr lang="en-US" dirty="0"/>
              <a:t>Expert  </a:t>
            </a:r>
          </a:p>
          <a:p>
            <a:r>
              <a:rPr lang="en-US" dirty="0"/>
              <a:t>Variations: You may want to give each participant a blank chart and have the group determine the everyday roles of the leader.  Also, you may want the participants to talk about their personal observations rather than write them. This activity is a good springboard to discussing each of the leader roles in more depth.</a:t>
            </a:r>
          </a:p>
        </p:txBody>
      </p:sp>
      <p:sp>
        <p:nvSpPr>
          <p:cNvPr id="2" name="Title 1"/>
          <p:cNvSpPr>
            <a:spLocks noGrp="1"/>
          </p:cNvSpPr>
          <p:nvPr>
            <p:ph type="title"/>
          </p:nvPr>
        </p:nvSpPr>
        <p:spPr/>
        <p:txBody>
          <a:bodyPr/>
          <a:lstStyle/>
          <a:p>
            <a:r>
              <a:rPr lang="en-US" dirty="0" smtClean="0"/>
              <a:t>Key Words</a:t>
            </a:r>
            <a:endParaRPr lang="en-US" dirty="0"/>
          </a:p>
        </p:txBody>
      </p:sp>
      <p:sp>
        <p:nvSpPr>
          <p:cNvPr id="5" name="TextBox 4"/>
          <p:cNvSpPr txBox="1"/>
          <p:nvPr/>
        </p:nvSpPr>
        <p:spPr>
          <a:xfrm>
            <a:off x="304800" y="6324600"/>
            <a:ext cx="8458200" cy="215444"/>
          </a:xfrm>
          <a:prstGeom prst="rect">
            <a:avLst/>
          </a:prstGeom>
          <a:noFill/>
        </p:spPr>
        <p:txBody>
          <a:bodyPr wrap="square" rtlCol="0">
            <a:spAutoFit/>
          </a:bodyPr>
          <a:lstStyle/>
          <a:p>
            <a:r>
              <a:rPr lang="en-US" sz="800" dirty="0"/>
              <a:t>http://www.workshopexercises.com/Leadership_continued.htm</a:t>
            </a:r>
          </a:p>
        </p:txBody>
      </p:sp>
    </p:spTree>
    <p:extLst>
      <p:ext uri="{BB962C8B-B14F-4D97-AF65-F5344CB8AC3E}">
        <p14:creationId xmlns:p14="http://schemas.microsoft.com/office/powerpoint/2010/main" xmlns="" val="30755283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What Are Good Leadership Skills: </a:t>
            </a:r>
          </a:p>
          <a:p>
            <a:pPr lvl="1"/>
            <a:r>
              <a:rPr lang="en-US" dirty="0" smtClean="0"/>
              <a:t>http</a:t>
            </a:r>
            <a:r>
              <a:rPr lang="en-US" dirty="0"/>
              <a:t>://</a:t>
            </a:r>
            <a:r>
              <a:rPr lang="en-US" dirty="0" smtClean="0"/>
              <a:t>www.what-are-good-leadership-skills.com/activities-for-leadership-workshops.html</a:t>
            </a:r>
          </a:p>
          <a:p>
            <a:r>
              <a:rPr lang="en-US" dirty="0" smtClean="0"/>
              <a:t>10 Minute Leadership Lessons from 4-H: </a:t>
            </a:r>
          </a:p>
          <a:p>
            <a:pPr lvl="1"/>
            <a:r>
              <a:rPr lang="en-US" dirty="0" smtClean="0"/>
              <a:t>http</a:t>
            </a:r>
            <a:r>
              <a:rPr lang="en-US" dirty="0"/>
              <a:t>://</a:t>
            </a:r>
            <a:r>
              <a:rPr lang="en-US" dirty="0" smtClean="0"/>
              <a:t>4h.missouri.edu/projects/curriculum/10minuteleadershiplessons.pdf</a:t>
            </a:r>
          </a:p>
          <a:p>
            <a:endParaRPr lang="en-US" dirty="0"/>
          </a:p>
        </p:txBody>
      </p:sp>
      <p:sp>
        <p:nvSpPr>
          <p:cNvPr id="2" name="Title 1"/>
          <p:cNvSpPr>
            <a:spLocks noGrp="1"/>
          </p:cNvSpPr>
          <p:nvPr>
            <p:ph type="title"/>
          </p:nvPr>
        </p:nvSpPr>
        <p:spPr/>
        <p:txBody>
          <a:bodyPr/>
          <a:lstStyle/>
          <a:p>
            <a:r>
              <a:rPr lang="en-US" dirty="0" smtClean="0"/>
              <a:t>Other Resources</a:t>
            </a:r>
            <a:endParaRPr lang="en-US" dirty="0"/>
          </a:p>
        </p:txBody>
      </p:sp>
    </p:spTree>
    <p:extLst>
      <p:ext uri="{BB962C8B-B14F-4D97-AF65-F5344CB8AC3E}">
        <p14:creationId xmlns:p14="http://schemas.microsoft.com/office/powerpoint/2010/main" xmlns="" val="20938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smtClean="0"/>
              <a:t>The </a:t>
            </a:r>
            <a:r>
              <a:rPr lang="en-US" dirty="0"/>
              <a:t>leader has the group randomly pair up. Once introductions between partners are made, the leader gives the group a topic to discuss with their partner for 30 seconds or so</a:t>
            </a:r>
            <a:r>
              <a:rPr lang="en-US" dirty="0" smtClean="0"/>
              <a:t>.</a:t>
            </a:r>
            <a:endParaRPr lang="en-US" dirty="0"/>
          </a:p>
          <a:p>
            <a:r>
              <a:rPr lang="en-US" dirty="0"/>
              <a:t>At the end of the time, the leader will call for the group to switch partners and call out a new topic</a:t>
            </a:r>
            <a:r>
              <a:rPr lang="en-US" dirty="0" smtClean="0"/>
              <a:t>.</a:t>
            </a:r>
            <a:endParaRPr lang="en-US" dirty="0"/>
          </a:p>
          <a:p>
            <a:r>
              <a:rPr lang="en-US" dirty="0"/>
              <a:t>Try to choose topics that are both fun and insightful. Examples include:</a:t>
            </a:r>
          </a:p>
          <a:p>
            <a:pPr lvl="1"/>
            <a:r>
              <a:rPr lang="en-US" dirty="0"/>
              <a:t>If you could have lunch with anyone from history, who would it be?</a:t>
            </a:r>
          </a:p>
          <a:p>
            <a:pPr lvl="1"/>
            <a:r>
              <a:rPr lang="en-US" dirty="0"/>
              <a:t>If you could be granted one wish, what would it be?</a:t>
            </a:r>
          </a:p>
          <a:p>
            <a:pPr lvl="1"/>
            <a:r>
              <a:rPr lang="en-US" dirty="0"/>
              <a:t>If you could go anywhere in the world, where would you go?</a:t>
            </a:r>
          </a:p>
          <a:p>
            <a:pPr lvl="1"/>
            <a:r>
              <a:rPr lang="en-US" dirty="0"/>
              <a:t>If you could be any animal, what would you be?</a:t>
            </a:r>
          </a:p>
          <a:p>
            <a:pPr lvl="1"/>
            <a:r>
              <a:rPr lang="en-US" dirty="0"/>
              <a:t>Describe your perfect day.</a:t>
            </a:r>
          </a:p>
          <a:p>
            <a:pPr lvl="1"/>
            <a:r>
              <a:rPr lang="en-US" dirty="0"/>
              <a:t>If you could eat one type of food for the rest of your life, what would it be?</a:t>
            </a:r>
          </a:p>
          <a:p>
            <a:pPr lvl="1"/>
            <a:r>
              <a:rPr lang="en-US" dirty="0"/>
              <a:t>If you were stranded on a deserted island, who are three people you would want with you?</a:t>
            </a:r>
          </a:p>
          <a:p>
            <a:pPr lvl="1"/>
            <a:r>
              <a:rPr lang="en-US" dirty="0"/>
              <a:t>Where’s the prettiest place you’ve ever been?</a:t>
            </a:r>
          </a:p>
        </p:txBody>
      </p:sp>
      <p:sp>
        <p:nvSpPr>
          <p:cNvPr id="2" name="Title 1"/>
          <p:cNvSpPr>
            <a:spLocks noGrp="1"/>
          </p:cNvSpPr>
          <p:nvPr>
            <p:ph type="title"/>
          </p:nvPr>
        </p:nvSpPr>
        <p:spPr/>
        <p:txBody>
          <a:bodyPr/>
          <a:lstStyle/>
          <a:p>
            <a:r>
              <a:rPr lang="en-US" dirty="0" smtClean="0"/>
              <a:t>Speed Dating</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a:t>http://www.ultimatecampresource.com/site/camp-activity/face-to-face.html</a:t>
            </a:r>
          </a:p>
        </p:txBody>
      </p:sp>
    </p:spTree>
    <p:extLst>
      <p:ext uri="{BB962C8B-B14F-4D97-AF65-F5344CB8AC3E}">
        <p14:creationId xmlns:p14="http://schemas.microsoft.com/office/powerpoint/2010/main" xmlns="" val="808656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Students </a:t>
            </a:r>
            <a:r>
              <a:rPr lang="en-US" dirty="0"/>
              <a:t>stand in a circle. Leader has a beach ball that has a bunch of different questions written on it. Someone starts by throwing the ball to a random person in the group. Whichever question your right thumb lands on the ball is the question you must answer. Student then throws ball to next random person until everyone has answered a question.</a:t>
            </a:r>
          </a:p>
          <a:p>
            <a:r>
              <a:rPr lang="en-US" dirty="0"/>
              <a:t>Examples of questions written on beach ball:</a:t>
            </a:r>
          </a:p>
          <a:p>
            <a:pPr lvl="1"/>
            <a:r>
              <a:rPr lang="en-US" dirty="0"/>
              <a:t>What is your favorite color?</a:t>
            </a:r>
          </a:p>
          <a:p>
            <a:pPr lvl="1"/>
            <a:r>
              <a:rPr lang="en-US" dirty="0"/>
              <a:t>What is your favorite beach or mountains?</a:t>
            </a:r>
          </a:p>
          <a:p>
            <a:pPr lvl="1"/>
            <a:r>
              <a:rPr lang="en-US" dirty="0"/>
              <a:t>First email address?</a:t>
            </a:r>
          </a:p>
          <a:p>
            <a:pPr lvl="1"/>
            <a:r>
              <a:rPr lang="en-US" dirty="0"/>
              <a:t>Horror or comedy movies?</a:t>
            </a:r>
          </a:p>
          <a:p>
            <a:endParaRPr lang="en-US" dirty="0"/>
          </a:p>
        </p:txBody>
      </p:sp>
      <p:sp>
        <p:nvSpPr>
          <p:cNvPr id="2" name="Title 1"/>
          <p:cNvSpPr>
            <a:spLocks noGrp="1"/>
          </p:cNvSpPr>
          <p:nvPr>
            <p:ph type="title"/>
          </p:nvPr>
        </p:nvSpPr>
        <p:spPr/>
        <p:txBody>
          <a:bodyPr/>
          <a:lstStyle/>
          <a:p>
            <a:r>
              <a:rPr lang="en-US" dirty="0" smtClean="0"/>
              <a:t>Beach Ball Game</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a:t>University of South Carolina. University 101 Seminar Faculty Resource Manual.</a:t>
            </a:r>
          </a:p>
        </p:txBody>
      </p:sp>
    </p:spTree>
    <p:extLst>
      <p:ext uri="{BB962C8B-B14F-4D97-AF65-F5344CB8AC3E}">
        <p14:creationId xmlns:p14="http://schemas.microsoft.com/office/powerpoint/2010/main" xmlns="" val="1975394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Students </a:t>
            </a:r>
            <a:r>
              <a:rPr lang="en-US" dirty="0"/>
              <a:t>sit in a circle. One starts by saying their name and a food that starts with the same letter as their first name that they would bring on a picnic (James would bring juice).  </a:t>
            </a:r>
            <a:endParaRPr lang="en-US" dirty="0" smtClean="0"/>
          </a:p>
          <a:p>
            <a:r>
              <a:rPr lang="en-US" dirty="0" smtClean="0"/>
              <a:t>Each </a:t>
            </a:r>
            <a:r>
              <a:rPr lang="en-US" dirty="0"/>
              <a:t>person next in the circle must say their name and picnic item, and the name and picnic item of each person before them. </a:t>
            </a:r>
          </a:p>
          <a:p>
            <a:endParaRPr lang="en-US" dirty="0"/>
          </a:p>
        </p:txBody>
      </p:sp>
      <p:sp>
        <p:nvSpPr>
          <p:cNvPr id="2" name="Title 1"/>
          <p:cNvSpPr>
            <a:spLocks noGrp="1"/>
          </p:cNvSpPr>
          <p:nvPr>
            <p:ph type="title"/>
          </p:nvPr>
        </p:nvSpPr>
        <p:spPr/>
        <p:txBody>
          <a:bodyPr/>
          <a:lstStyle/>
          <a:p>
            <a:r>
              <a:rPr lang="en-US" dirty="0" smtClean="0"/>
              <a:t>Picnic Name Game</a:t>
            </a:r>
            <a:endParaRPr lang="en-US" dirty="0"/>
          </a:p>
        </p:txBody>
      </p:sp>
    </p:spTree>
    <p:extLst>
      <p:ext uri="{BB962C8B-B14F-4D97-AF65-F5344CB8AC3E}">
        <p14:creationId xmlns:p14="http://schemas.microsoft.com/office/powerpoint/2010/main" xmlns="" val="3009194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Students </a:t>
            </a:r>
            <a:r>
              <a:rPr lang="en-US" dirty="0"/>
              <a:t>stand in a circle. One student in the circle says something about themselves (it can be anything; their favorite food, favorite </a:t>
            </a:r>
            <a:r>
              <a:rPr lang="en-US" dirty="0" err="1"/>
              <a:t>tv</a:t>
            </a:r>
            <a:r>
              <a:rPr lang="en-US" dirty="0"/>
              <a:t> show, etc.). </a:t>
            </a:r>
            <a:endParaRPr lang="en-US" dirty="0" smtClean="0"/>
          </a:p>
          <a:p>
            <a:r>
              <a:rPr lang="en-US" dirty="0" smtClean="0"/>
              <a:t>For </a:t>
            </a:r>
            <a:r>
              <a:rPr lang="en-US" dirty="0"/>
              <a:t>any student who agrees with the statement, they step into the circle and yell “True that!”. For any student who </a:t>
            </a:r>
            <a:r>
              <a:rPr lang="en-US" i="1" dirty="0"/>
              <a:t>really </a:t>
            </a:r>
            <a:r>
              <a:rPr lang="en-US" dirty="0"/>
              <a:t>agrees with the statement, they step into the circle and yell “True that, double true!”. </a:t>
            </a:r>
            <a:endParaRPr lang="en-US" dirty="0" smtClean="0"/>
          </a:p>
          <a:p>
            <a:r>
              <a:rPr lang="en-US" dirty="0" smtClean="0"/>
              <a:t>Each </a:t>
            </a:r>
            <a:r>
              <a:rPr lang="en-US" dirty="0"/>
              <a:t>student says something about themselves until everyone has participated. The more enthusiasm with the chanting of “True that, double true,” the better!</a:t>
            </a:r>
            <a:br>
              <a:rPr lang="en-US" dirty="0"/>
            </a:br>
            <a:endParaRPr lang="en-US" dirty="0"/>
          </a:p>
          <a:p>
            <a:endParaRPr lang="en-US" dirty="0"/>
          </a:p>
        </p:txBody>
      </p:sp>
      <p:sp>
        <p:nvSpPr>
          <p:cNvPr id="2" name="Title 1"/>
          <p:cNvSpPr>
            <a:spLocks noGrp="1"/>
          </p:cNvSpPr>
          <p:nvPr>
            <p:ph type="title"/>
          </p:nvPr>
        </p:nvSpPr>
        <p:spPr/>
        <p:txBody>
          <a:bodyPr/>
          <a:lstStyle/>
          <a:p>
            <a:r>
              <a:rPr lang="en-US" dirty="0" smtClean="0"/>
              <a:t>True That, Double True</a:t>
            </a:r>
            <a:endParaRPr lang="en-US" dirty="0"/>
          </a:p>
        </p:txBody>
      </p:sp>
      <p:sp>
        <p:nvSpPr>
          <p:cNvPr id="4" name="TextBox 3"/>
          <p:cNvSpPr txBox="1"/>
          <p:nvPr/>
        </p:nvSpPr>
        <p:spPr>
          <a:xfrm>
            <a:off x="304800" y="6324600"/>
            <a:ext cx="8458200" cy="215444"/>
          </a:xfrm>
          <a:prstGeom prst="rect">
            <a:avLst/>
          </a:prstGeom>
          <a:noFill/>
        </p:spPr>
        <p:txBody>
          <a:bodyPr wrap="square" rtlCol="0">
            <a:spAutoFit/>
          </a:bodyPr>
          <a:lstStyle/>
          <a:p>
            <a:r>
              <a:rPr lang="en-US" sz="800" dirty="0"/>
              <a:t>University of South Carolina. University 101 Seminar Faculty Resource Manual</a:t>
            </a:r>
            <a:r>
              <a:rPr lang="en-US" sz="800" dirty="0" smtClean="0"/>
              <a:t>.</a:t>
            </a:r>
            <a:endParaRPr lang="en-US" sz="800" dirty="0"/>
          </a:p>
        </p:txBody>
      </p:sp>
    </p:spTree>
    <p:extLst>
      <p:ext uri="{BB962C8B-B14F-4D97-AF65-F5344CB8AC3E}">
        <p14:creationId xmlns:p14="http://schemas.microsoft.com/office/powerpoint/2010/main" xmlns="" val="1914483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Students </a:t>
            </a:r>
            <a:r>
              <a:rPr lang="en-US" dirty="0"/>
              <a:t>are standing and must form a straight line that is alphabetical by middle name without talking. They can make hand signals, but cannot say anything to one another. Once they’ve formed the line, they each say their middle name in order to see if they’ve gotten it </a:t>
            </a:r>
            <a:r>
              <a:rPr lang="en-US" dirty="0" smtClean="0"/>
              <a:t>correct.</a:t>
            </a:r>
          </a:p>
          <a:p>
            <a:r>
              <a:rPr lang="en-US" dirty="0" smtClean="0"/>
              <a:t>Variations</a:t>
            </a:r>
            <a:endParaRPr lang="en-US" dirty="0"/>
          </a:p>
          <a:p>
            <a:pPr lvl="1"/>
            <a:r>
              <a:rPr lang="en-US" dirty="0" smtClean="0"/>
              <a:t>Birthdays </a:t>
            </a:r>
            <a:r>
              <a:rPr lang="en-US" dirty="0"/>
              <a:t>(by month or by oldest to youngest)</a:t>
            </a:r>
          </a:p>
          <a:p>
            <a:pPr lvl="1"/>
            <a:r>
              <a:rPr lang="en-US" dirty="0" smtClean="0"/>
              <a:t>How </a:t>
            </a:r>
            <a:r>
              <a:rPr lang="en-US" dirty="0"/>
              <a:t>far they have traveled</a:t>
            </a:r>
          </a:p>
          <a:p>
            <a:pPr lvl="1"/>
            <a:r>
              <a:rPr lang="en-US" dirty="0" smtClean="0"/>
              <a:t>Place </a:t>
            </a:r>
            <a:r>
              <a:rPr lang="en-US" dirty="0"/>
              <a:t>they were born</a:t>
            </a:r>
            <a:br>
              <a:rPr lang="en-US" dirty="0"/>
            </a:br>
            <a:endParaRPr lang="en-US" dirty="0"/>
          </a:p>
        </p:txBody>
      </p:sp>
      <p:sp>
        <p:nvSpPr>
          <p:cNvPr id="2" name="Title 1"/>
          <p:cNvSpPr>
            <a:spLocks noGrp="1"/>
          </p:cNvSpPr>
          <p:nvPr>
            <p:ph type="title"/>
          </p:nvPr>
        </p:nvSpPr>
        <p:spPr/>
        <p:txBody>
          <a:bodyPr/>
          <a:lstStyle/>
          <a:p>
            <a:r>
              <a:rPr lang="en-US" dirty="0" smtClean="0"/>
              <a:t>Silent Line-Up</a:t>
            </a:r>
            <a:endParaRPr lang="en-US" dirty="0"/>
          </a:p>
        </p:txBody>
      </p:sp>
    </p:spTree>
    <p:extLst>
      <p:ext uri="{BB962C8B-B14F-4D97-AF65-F5344CB8AC3E}">
        <p14:creationId xmlns:p14="http://schemas.microsoft.com/office/powerpoint/2010/main" xmlns="" val="3406715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0"/>
            <a:ext cx="8229600" cy="5105400"/>
          </a:xfrm>
        </p:spPr>
        <p:txBody>
          <a:bodyPr>
            <a:normAutofit/>
          </a:bodyPr>
          <a:lstStyle/>
          <a:p>
            <a:r>
              <a:rPr lang="en-US" dirty="0" smtClean="0"/>
              <a:t>A </a:t>
            </a:r>
            <a:r>
              <a:rPr lang="en-US" dirty="0"/>
              <a:t>human scavenger hunt is just like a regular scavenger hunt, but the students are looking for others with various traits, all the while learning a bit about their classmates and getting out of their comfort zones a little. Tell the students they have 10 minutes to find someone who fits the following categories and each person can only sign your paper once. They cannot sign their own sheet. </a:t>
            </a:r>
          </a:p>
          <a:p>
            <a:pPr marL="0" indent="0">
              <a:buNone/>
            </a:pPr>
            <a:endParaRPr lang="en-US" sz="1050" u="sng" dirty="0" smtClean="0"/>
          </a:p>
          <a:p>
            <a:pPr marL="0" indent="0">
              <a:buNone/>
            </a:pPr>
            <a:r>
              <a:rPr lang="en-US" sz="800" dirty="0" smtClean="0"/>
              <a:t>Source: http://smallstrokesbigoaks.com/2010/08/11/getting-to-know-you-human-scavenger-hunt-edition/</a:t>
            </a:r>
            <a:endParaRPr lang="en-US" sz="800" dirty="0"/>
          </a:p>
          <a:p>
            <a:endParaRPr lang="en-US" dirty="0"/>
          </a:p>
        </p:txBody>
      </p:sp>
      <p:sp>
        <p:nvSpPr>
          <p:cNvPr id="2" name="Title 1"/>
          <p:cNvSpPr>
            <a:spLocks noGrp="1"/>
          </p:cNvSpPr>
          <p:nvPr>
            <p:ph type="title"/>
          </p:nvPr>
        </p:nvSpPr>
        <p:spPr/>
        <p:txBody>
          <a:bodyPr/>
          <a:lstStyle/>
          <a:p>
            <a:r>
              <a:rPr lang="en-US" dirty="0" smtClean="0"/>
              <a:t>Human Scavenger Hunt</a:t>
            </a:r>
            <a:endParaRPr lang="en-US" dirty="0"/>
          </a:p>
        </p:txBody>
      </p:sp>
    </p:spTree>
    <p:extLst>
      <p:ext uri="{BB962C8B-B14F-4D97-AF65-F5344CB8AC3E}">
        <p14:creationId xmlns:p14="http://schemas.microsoft.com/office/powerpoint/2010/main" xmlns="" val="41898853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140</TotalTime>
  <Words>3453</Words>
  <Application>Microsoft Office PowerPoint</Application>
  <PresentationFormat>Экран (4:3)</PresentationFormat>
  <Paragraphs>291</Paragraphs>
  <Slides>38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38</vt:i4>
      </vt:variant>
    </vt:vector>
  </HeadingPairs>
  <TitlesOfParts>
    <vt:vector size="39" baseType="lpstr">
      <vt:lpstr>Hardcover</vt:lpstr>
      <vt:lpstr>Leadership Games &amp; Activities</vt:lpstr>
      <vt:lpstr>Ice Breaker Games</vt:lpstr>
      <vt:lpstr>Two Truths &amp; A Lie</vt:lpstr>
      <vt:lpstr>Speed Dating</vt:lpstr>
      <vt:lpstr>Beach Ball Game</vt:lpstr>
      <vt:lpstr>Picnic Name Game</vt:lpstr>
      <vt:lpstr>True That, Double True</vt:lpstr>
      <vt:lpstr>Silent Line-Up</vt:lpstr>
      <vt:lpstr>Human Scavenger Hunt</vt:lpstr>
      <vt:lpstr>Human Scavenger Hunt</vt:lpstr>
      <vt:lpstr>Completed Thought</vt:lpstr>
      <vt:lpstr>Completed Thought</vt:lpstr>
      <vt:lpstr>We’re All Connected</vt:lpstr>
      <vt:lpstr>Notecard Activity</vt:lpstr>
      <vt:lpstr>Energizers</vt:lpstr>
      <vt:lpstr>“Transformation” Rock, Paper Scissors</vt:lpstr>
      <vt:lpstr>Minute Mysteries</vt:lpstr>
      <vt:lpstr>Minute Mysteries</vt:lpstr>
      <vt:lpstr>Never Have I Ever</vt:lpstr>
      <vt:lpstr>Scream Machine</vt:lpstr>
      <vt:lpstr>Hand Game</vt:lpstr>
      <vt:lpstr>Hand Game</vt:lpstr>
      <vt:lpstr>Toe Fencing</vt:lpstr>
      <vt:lpstr>Teambuilding Games</vt:lpstr>
      <vt:lpstr>YouTube Karaoke Performance</vt:lpstr>
      <vt:lpstr>Newspaper Fashion Show</vt:lpstr>
      <vt:lpstr>Human Knot</vt:lpstr>
      <vt:lpstr>Magic Stick</vt:lpstr>
      <vt:lpstr>Magic Carpet</vt:lpstr>
      <vt:lpstr>Self-Reflection Activities</vt:lpstr>
      <vt:lpstr>Leadership Quotes</vt:lpstr>
      <vt:lpstr>Get Real</vt:lpstr>
      <vt:lpstr>Get Real</vt:lpstr>
      <vt:lpstr>Get Real</vt:lpstr>
      <vt:lpstr>Leadership Values</vt:lpstr>
      <vt:lpstr>My College Interview T-Shirt</vt:lpstr>
      <vt:lpstr>Key Words</vt:lpstr>
      <vt:lpstr>Other Resources</vt:lpstr>
    </vt:vector>
  </TitlesOfParts>
  <Company>Montana State University Billings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Ice Breaker Games</dc:title>
  <dc:creator>Information Technology</dc:creator>
  <cp:lastModifiedBy>учитель</cp:lastModifiedBy>
  <cp:revision>15</cp:revision>
  <dcterms:created xsi:type="dcterms:W3CDTF">2013-07-01T20:41:50Z</dcterms:created>
  <dcterms:modified xsi:type="dcterms:W3CDTF">2017-01-11T03:18:54Z</dcterms:modified>
</cp:coreProperties>
</file>