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1" r:id="rId10"/>
    <p:sldId id="266" r:id="rId11"/>
    <p:sldId id="269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26DA"/>
    <a:srgbClr val="15328F"/>
    <a:srgbClr val="1D73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665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642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0043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389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0957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310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016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983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787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490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208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15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878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155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264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641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B76D5-F341-46D3-940D-97CE0E79ED1F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252453A-6F1D-443F-BA79-AAC172453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496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B98DF9-F305-4A7A-886A-99F7C813B5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5461" y="2224385"/>
            <a:ext cx="9647582" cy="4336566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2060"/>
                </a:solidFill>
              </a:rPr>
              <a:t>МКОУ </a:t>
            </a:r>
            <a:r>
              <a:rPr lang="ru-RU" sz="2000" b="1" dirty="0">
                <a:solidFill>
                  <a:srgbClr val="002060"/>
                </a:solidFill>
              </a:rPr>
              <a:t>СОШ №2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ст. Змейская РСО-</a:t>
            </a:r>
            <a:r>
              <a:rPr lang="ru-RU" sz="2000" b="1" dirty="0" err="1">
                <a:solidFill>
                  <a:srgbClr val="002060"/>
                </a:solidFill>
              </a:rPr>
              <a:t>Алпния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Автор Малышев Михаил Евгеньевич</a:t>
            </a:r>
            <a:br>
              <a:rPr lang="ru-RU" sz="1800" dirty="0">
                <a:solidFill>
                  <a:srgbClr val="FF0000"/>
                </a:solidFill>
              </a:rPr>
            </a:br>
            <a:endParaRPr lang="ru-RU" sz="1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6836B8B-4768-45C4-A004-833DBB59F3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05878" y="297049"/>
            <a:ext cx="7447722" cy="14787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79D8160-0F86-4516-A472-74B184D74CED}"/>
              </a:ext>
            </a:extLst>
          </p:cNvPr>
          <p:cNvSpPr/>
          <p:nvPr/>
        </p:nvSpPr>
        <p:spPr>
          <a:xfrm>
            <a:off x="1590261" y="568624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Лабораторная работа №1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Исследование равноускоренного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движения без начальной скорости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09BF668-6401-4F40-A7FB-B473B69840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244" y="2224385"/>
            <a:ext cx="4173191" cy="3574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464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76E571-48C4-4573-A248-3BEDC5811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4D26DA"/>
                </a:solidFill>
              </a:rPr>
              <a:t>Указания к выполнению ЛР №1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E05094-1B9E-4C45-8A26-B3D477C05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Переместите нижний датчик на 3 см вниз и повторите опыт (опыт № 3):</a:t>
            </a:r>
            <a:endParaRPr lang="ru-RU" sz="2800" dirty="0">
              <a:solidFill>
                <a:srgbClr val="4D26D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= _________ V = ____________ </a:t>
            </a:r>
            <a:r>
              <a:rPr lang="ru-RU" sz="2800" i="1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____________</a:t>
            </a:r>
            <a:endParaRPr lang="ru-RU" sz="2800" dirty="0">
              <a:solidFill>
                <a:srgbClr val="4D26D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895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098959-3ACF-45BE-AB4B-D29FBADAB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kern="0" dirty="0">
                <a:ln w="50800"/>
                <a:solidFill>
                  <a:srgbClr val="0C2BC6"/>
                </a:solidFill>
                <a:latin typeface="Times New Roman" pitchFamily="18" charset="0"/>
                <a:cs typeface="Times New Roman" pitchFamily="18" charset="0"/>
              </a:rPr>
              <a:t>Результаты измерений занести в таблицу,     вычислить среднее значение времени</a:t>
            </a:r>
            <a:br>
              <a:rPr lang="ru-RU" b="1" kern="0" dirty="0">
                <a:ln w="50800"/>
                <a:solidFill>
                  <a:srgbClr val="0C2BC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1B61D06-CB04-4E82-BC28-E6E12F8D56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9480" y="2472875"/>
            <a:ext cx="9061841" cy="245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00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A4F260-ED56-4D5B-8EB4-A480BA99C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4D26DA"/>
                </a:solidFill>
              </a:rPr>
              <a:t>Указания к выполнению ЛР №1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5EC3FB-52E5-4B8B-AFCA-37D0DF4CD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7E25B0B-8801-4E3B-AA04-AFA98DBD95AA}"/>
              </a:ext>
            </a:extLst>
          </p:cNvPr>
          <p:cNvSpPr/>
          <p:nvPr/>
        </p:nvSpPr>
        <p:spPr>
          <a:xfrm>
            <a:off x="1351722" y="2301576"/>
            <a:ext cx="7792278" cy="3078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Сделайте вывод о том, как изменяется скорость тележки с увеличением времени ее движения, и о том, каким оказалось ускорение каретки при проведении данных опытов.</a:t>
            </a:r>
            <a:endParaRPr lang="ru-RU" sz="2800" dirty="0">
              <a:solidFill>
                <a:srgbClr val="4D26D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 1: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</a:t>
            </a:r>
            <a:endParaRPr lang="ru-RU" dirty="0">
              <a:solidFill>
                <a:srgbClr val="4D26D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24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6649CD-3EE4-4693-8B92-4556D70CB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4D26DA"/>
                </a:solidFill>
              </a:rPr>
              <a:t>Дополнительное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E04373-2BCB-4DD0-9B12-4F31F4DD5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4D26DA"/>
                </a:solidFill>
              </a:rPr>
              <a:t>Увеличьте угол наклона желоба и, выполнив необходимые измерения, вычислите ускорение </a:t>
            </a:r>
          </a:p>
          <a:p>
            <a:r>
              <a:rPr lang="ru-RU" sz="2800" b="1" i="1" dirty="0">
                <a:solidFill>
                  <a:srgbClr val="4D26DA"/>
                </a:solidFill>
              </a:rPr>
              <a:t>А) </a:t>
            </a:r>
            <a:r>
              <a:rPr lang="ru-RU" sz="2800" dirty="0">
                <a:solidFill>
                  <a:srgbClr val="4D26DA"/>
                </a:solidFill>
              </a:rPr>
              <a:t>Сделайте соответствующий вывод зависимости скорости каретки от угла наклона жёлоба.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163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342B0D-93AF-4399-8BE4-2D491201A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определить ускорение движения шарика и его мгновенную скорость перед ударом о цилиндр.</a:t>
            </a: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ECC36D-F85F-4F14-83CB-65C5A9B08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381FE3D-63FF-4995-A233-0F891AFBA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252" y="1930400"/>
            <a:ext cx="7513983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496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3FE893-8FF6-43EF-ACE0-BE120678B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4D26DA"/>
                </a:solidFill>
              </a:rPr>
              <a:t>Повторяем основы РУД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442203-7FC3-4EBB-B881-44387C6E0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30502"/>
            <a:ext cx="8596668" cy="388077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3356C84-F942-4EF6-8DD2-67045E182EAB}"/>
              </a:ext>
            </a:extLst>
          </p:cNvPr>
          <p:cNvSpPr/>
          <p:nvPr/>
        </p:nvSpPr>
        <p:spPr>
          <a:xfrm>
            <a:off x="677334" y="1688068"/>
            <a:ext cx="87449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ускорение?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направлен вектор ускорения?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каких единицах выражают ускорение?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движение называется равноускоренным?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уравнение называют уравнением движения?</a:t>
            </a:r>
          </a:p>
        </p:txBody>
      </p:sp>
    </p:spTree>
    <p:extLst>
      <p:ext uri="{BB962C8B-B14F-4D97-AF65-F5344CB8AC3E}">
        <p14:creationId xmlns:p14="http://schemas.microsoft.com/office/powerpoint/2010/main" val="2343675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96311A-0BB8-4F57-8795-589B9C312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4D26DA"/>
                </a:solidFill>
              </a:rPr>
              <a:t>Повторяем основы РУД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B6A013-7853-48F1-A022-211EA91EF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856" y="1270000"/>
            <a:ext cx="8596668" cy="388077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147B538-4822-4AD6-87F0-13A421A581FC}"/>
              </a:ext>
            </a:extLst>
          </p:cNvPr>
          <p:cNvSpPr/>
          <p:nvPr/>
        </p:nvSpPr>
        <p:spPr>
          <a:xfrm>
            <a:off x="993913" y="1443841"/>
            <a:ext cx="841261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вычисляется проекция перемещения при равноускоренном движении?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рассчитывается проекция перемещения при </a:t>
            </a:r>
            <a:r>
              <a:rPr lang="en-US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= 0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рассчитать  проекцию вектора мгновенной скорости?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формуле рассчитывается мгновенная скорость при</a:t>
            </a:r>
            <a:r>
              <a:rPr lang="en-US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</a:t>
            </a:r>
            <a:r>
              <a:rPr lang="ru-RU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= 0 ?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C2B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формуле рассчитать перемещение при РУД без начальной скорости?</a:t>
            </a:r>
          </a:p>
        </p:txBody>
      </p:sp>
    </p:spTree>
    <p:extLst>
      <p:ext uri="{BB962C8B-B14F-4D97-AF65-F5344CB8AC3E}">
        <p14:creationId xmlns:p14="http://schemas.microsoft.com/office/powerpoint/2010/main" val="3015714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22858F-94AF-46EE-A3FC-552BC8BA9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задание.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1BA434-B726-477E-9CFA-52A5A2BBF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80" y="1488613"/>
            <a:ext cx="9420823" cy="388077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CE2B8A7-C6D7-4AD1-AB65-39481C1BDC0D}"/>
              </a:ext>
            </a:extLst>
          </p:cNvPr>
          <p:cNvSpPr/>
          <p:nvPr/>
        </p:nvSpPr>
        <p:spPr>
          <a:xfrm>
            <a:off x="771357" y="1815333"/>
            <a:ext cx="85966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C2BC6"/>
                </a:solidFill>
                <a:latin typeface="Times New Roman" pitchFamily="18" charset="0"/>
                <a:cs typeface="Times New Roman" pitchFamily="18" charset="0"/>
              </a:rPr>
              <a:t>Учебник: </a:t>
            </a:r>
            <a:r>
              <a:rPr lang="ru-RU" sz="2800" dirty="0">
                <a:solidFill>
                  <a:srgbClr val="0C2BC6"/>
                </a:solidFill>
                <a:latin typeface="Times New Roman" pitchFamily="18" charset="0"/>
                <a:cs typeface="Times New Roman" pitchFamily="18" charset="0"/>
              </a:rPr>
              <a:t>А.В. Пёрышкин, Е.М. </a:t>
            </a:r>
            <a:r>
              <a:rPr lang="ru-RU" sz="2800" dirty="0" err="1">
                <a:solidFill>
                  <a:srgbClr val="0C2BC6"/>
                </a:solidFill>
                <a:latin typeface="Times New Roman" pitchFamily="18" charset="0"/>
                <a:cs typeface="Times New Roman" pitchFamily="18" charset="0"/>
              </a:rPr>
              <a:t>Гутник</a:t>
            </a:r>
            <a:r>
              <a:rPr lang="ru-RU" sz="2800" dirty="0">
                <a:solidFill>
                  <a:srgbClr val="0C2BC6"/>
                </a:solidFill>
                <a:latin typeface="Times New Roman" pitchFamily="18" charset="0"/>
                <a:cs typeface="Times New Roman" pitchFamily="18" charset="0"/>
              </a:rPr>
              <a:t>.                                                    Физика 9 класс</a:t>
            </a:r>
            <a:endParaRPr lang="ru-RU" sz="2800" b="1" i="1" dirty="0">
              <a:solidFill>
                <a:srgbClr val="0C2BC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Повторить § 7 - 8, подготовиться к физическому диктанту по теме: </a:t>
            </a:r>
            <a:r>
              <a:rPr lang="ru-RU" sz="2800" dirty="0">
                <a:solidFill>
                  <a:srgbClr val="4D26DA"/>
                </a:solidFill>
                <a:latin typeface="Times New Roman" pitchFamily="18" charset="0"/>
                <a:cs typeface="Times New Roman" pitchFamily="18" charset="0"/>
              </a:rPr>
              <a:t>«Кинематика равномерного и равноускоренного движения», решить </a:t>
            </a:r>
            <a:r>
              <a:rPr lang="ru-RU" sz="2800" dirty="0" err="1">
                <a:solidFill>
                  <a:srgbClr val="4D26DA"/>
                </a:solidFill>
                <a:latin typeface="Times New Roman" pitchFamily="18" charset="0"/>
                <a:cs typeface="Times New Roman" pitchFamily="18" charset="0"/>
              </a:rPr>
              <a:t>Рымкевич</a:t>
            </a:r>
            <a:r>
              <a:rPr lang="ru-RU" sz="2800" dirty="0">
                <a:solidFill>
                  <a:srgbClr val="4D26DA"/>
                </a:solidFill>
                <a:latin typeface="Times New Roman" pitchFamily="18" charset="0"/>
                <a:cs typeface="Times New Roman" pitchFamily="18" charset="0"/>
              </a:rPr>
              <a:t> № 86</a:t>
            </a:r>
          </a:p>
        </p:txBody>
      </p:sp>
    </p:spTree>
    <p:extLst>
      <p:ext uri="{BB962C8B-B14F-4D97-AF65-F5344CB8AC3E}">
        <p14:creationId xmlns:p14="http://schemas.microsoft.com/office/powerpoint/2010/main" val="1671731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78226" y="224635"/>
            <a:ext cx="8950085" cy="6358053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 algn="ctr">
              <a:buNone/>
            </a:pPr>
            <a:endParaRPr lang="ru-RU" sz="3600" b="1" dirty="0">
              <a:ln w="50800"/>
              <a:solidFill>
                <a:srgbClr val="0C2BC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b="1" dirty="0">
              <a:ln w="50800"/>
              <a:solidFill>
                <a:srgbClr val="0C2BC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>
                <a:ln w="50800"/>
                <a:solidFill>
                  <a:srgbClr val="0C2BC6"/>
                </a:solidFill>
                <a:latin typeface="Times New Roman" pitchFamily="18" charset="0"/>
                <a:cs typeface="Times New Roman" pitchFamily="18" charset="0"/>
              </a:rPr>
              <a:t>Выполнение ЛР №1</a:t>
            </a:r>
          </a:p>
          <a:p>
            <a:pPr marL="0" indent="0" algn="ctr">
              <a:buNone/>
            </a:pPr>
            <a:r>
              <a:rPr lang="ru-RU" sz="2800" b="1" dirty="0">
                <a:ln w="50800"/>
                <a:solidFill>
                  <a:srgbClr val="0C2BC6"/>
                </a:solidFill>
                <a:latin typeface="Times New Roman" pitchFamily="18" charset="0"/>
                <a:cs typeface="Times New Roman" pitchFamily="18" charset="0"/>
              </a:rPr>
              <a:t>Измерение ускорения тела при прямолинейном равноускоренном движении</a:t>
            </a:r>
          </a:p>
          <a:p>
            <a:pPr marL="0" indent="0" algn="ctr">
              <a:buNone/>
            </a:pPr>
            <a:endParaRPr lang="ru-RU" b="1" dirty="0">
              <a:ln w="50800"/>
              <a:solidFill>
                <a:srgbClr val="0C2BC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n w="5080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i="1" dirty="0">
                <a:ln w="5080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_______</a:t>
            </a:r>
            <a:r>
              <a:rPr lang="ru-RU" sz="2800" i="1" dirty="0">
                <a:ln w="50800"/>
                <a:solidFill>
                  <a:srgbClr val="0C2BC6"/>
                </a:solidFill>
                <a:latin typeface="Times New Roman" pitchFamily="18" charset="0"/>
                <a:cs typeface="Times New Roman" pitchFamily="18" charset="0"/>
              </a:rPr>
              <a:t>(сформулировать самостоятельно)</a:t>
            </a:r>
          </a:p>
          <a:p>
            <a:pPr marL="0" indent="0">
              <a:buNone/>
            </a:pPr>
            <a:r>
              <a:rPr lang="ru-RU" sz="2800" b="1" dirty="0">
                <a:ln w="5080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ru-RU" sz="2800" dirty="0">
                <a:ln w="5080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i="1" dirty="0">
                <a:ln w="5080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800" i="1" dirty="0">
                <a:ln w="50800"/>
                <a:solidFill>
                  <a:srgbClr val="0C2BC6"/>
                </a:solidFill>
                <a:latin typeface="Times New Roman" pitchFamily="18" charset="0"/>
                <a:cs typeface="Times New Roman" pitchFamily="18" charset="0"/>
              </a:rPr>
              <a:t>(описать, стоящее на столе)</a:t>
            </a:r>
          </a:p>
          <a:p>
            <a:pPr marL="0" indent="0">
              <a:buNone/>
            </a:pPr>
            <a:endParaRPr lang="ru-RU" sz="2800" b="1" i="1" dirty="0">
              <a:ln w="50800"/>
              <a:solidFill>
                <a:srgbClr val="0C2BC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i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47528" y="316970"/>
            <a:ext cx="22621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fld id="{2FC6BE0B-5195-4EA8-82B9-5BE5A43AF28B}" type="datetime1">
              <a:rPr lang="ru-RU" sz="3600" b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defTabSz="914400">
                <a:defRPr/>
              </a:pPr>
              <a:t>13.10.2019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35760" y="224635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4000" b="1" kern="0" dirty="0">
                <a:ln w="50800"/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Оформляем</a:t>
            </a:r>
          </a:p>
        </p:txBody>
      </p:sp>
    </p:spTree>
    <p:extLst>
      <p:ext uri="{BB962C8B-B14F-4D97-AF65-F5344CB8AC3E}">
        <p14:creationId xmlns:p14="http://schemas.microsoft.com/office/powerpoint/2010/main" val="3208021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7154D8-5DB8-4058-B1C0-9E9BDA4C4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9513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4D26DA"/>
                </a:solidFill>
              </a:rPr>
              <a:t>Указания к выполнению ЛР №1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E411B24C-0386-4E0F-B48E-9FF38040E3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696278"/>
                <a:ext cx="8596668" cy="4837043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ru-RU" sz="2800" b="1" dirty="0">
                    <a:solidFill>
                      <a:srgbClr val="4D26DA"/>
                    </a:solidFill>
                  </a:rPr>
                  <a:t>Один из датчиков секундомера с помощью магнитного держателя закрепите на желобе на расстоянии 7 см от начала измерительной шкалы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>
                            <a:solidFill>
                              <a:srgbClr val="4D26DA"/>
                            </a:solidFill>
                          </a:rPr>
                        </m:ctrlPr>
                      </m:sSubPr>
                      <m:e>
                        <m:r>
                          <a:rPr lang="ru-RU" sz="2800" b="1" i="1">
                            <a:solidFill>
                              <a:srgbClr val="4D26DA"/>
                            </a:solidFill>
                          </a:rPr>
                          <m:t>𝑿</m:t>
                        </m:r>
                      </m:e>
                      <m:sub>
                        <m:r>
                          <a:rPr lang="ru-RU" sz="2800" b="1" i="1">
                            <a:solidFill>
                              <a:srgbClr val="4D26DA"/>
                            </a:solidFill>
                          </a:rPr>
                          <m:t>𝟏</m:t>
                        </m:r>
                      </m:sub>
                    </m:sSub>
                    <m:r>
                      <a:rPr lang="ru-RU" sz="2800" b="1" i="1">
                        <a:solidFill>
                          <a:srgbClr val="4D26DA"/>
                        </a:solidFill>
                      </a:rPr>
                      <m:t>). </m:t>
                    </m:r>
                  </m:oMath>
                </a14:m>
                <a:r>
                  <a:rPr lang="ru-RU" sz="2800" b="1" dirty="0">
                    <a:solidFill>
                      <a:srgbClr val="4D26DA"/>
                    </a:solidFill>
                  </a:rPr>
                  <a:t>                                                                      Второй датчик закрепите напротив значения 34 см на линейке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>
                            <a:solidFill>
                              <a:srgbClr val="4D26DA"/>
                            </a:solidFill>
                          </a:rPr>
                        </m:ctrlPr>
                      </m:sSubPr>
                      <m:e>
                        <m:r>
                          <a:rPr lang="ru-RU" sz="2800" b="1" i="1">
                            <a:solidFill>
                              <a:srgbClr val="4D26DA"/>
                            </a:solidFill>
                          </a:rPr>
                          <m:t>𝑿</m:t>
                        </m:r>
                      </m:e>
                      <m:sub>
                        <m:r>
                          <a:rPr lang="ru-RU" sz="2800" b="1" i="1">
                            <a:solidFill>
                              <a:srgbClr val="4D26DA"/>
                            </a:solidFill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2800" b="1" dirty="0">
                    <a:solidFill>
                      <a:srgbClr val="4D26DA"/>
                    </a:solidFill>
                  </a:rPr>
                  <a:t>).                                                             Вычислите модуль перемещения (S), которое совершит каретка при движении от первого датчика до второго</a:t>
                </a:r>
              </a:p>
              <a:p>
                <a14:m>
                  <m:oMath xmlns:m="http://schemas.openxmlformats.org/officeDocument/2006/math">
                    <m:r>
                      <a:rPr lang="en-US" sz="3300" b="1" i="1" smtClean="0">
                        <a:solidFill>
                          <a:srgbClr val="4D26DA"/>
                        </a:solidFill>
                      </a:rPr>
                      <m:t>𝑺</m:t>
                    </m:r>
                    <m:r>
                      <a:rPr lang="ru-RU" sz="3300" b="1" i="1">
                        <a:solidFill>
                          <a:srgbClr val="4D26DA"/>
                        </a:solidFill>
                      </a:rPr>
                      <m:t>=</m:t>
                    </m:r>
                    <m:sSub>
                      <m:sSubPr>
                        <m:ctrlPr>
                          <a:rPr lang="ru-RU" sz="3300" b="1" i="1">
                            <a:solidFill>
                              <a:srgbClr val="4D26DA"/>
                            </a:solidFill>
                          </a:rPr>
                        </m:ctrlPr>
                      </m:sSubPr>
                      <m:e>
                        <m:r>
                          <a:rPr lang="ru-RU" sz="3300" b="1" i="1">
                            <a:solidFill>
                              <a:srgbClr val="4D26DA"/>
                            </a:solidFill>
                          </a:rPr>
                          <m:t>𝑿</m:t>
                        </m:r>
                      </m:e>
                      <m:sub>
                        <m:r>
                          <a:rPr lang="ru-RU" sz="3300" b="1" i="1">
                            <a:solidFill>
                              <a:srgbClr val="4D26DA"/>
                            </a:solidFill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3300" b="1" dirty="0">
                    <a:solidFill>
                      <a:srgbClr val="4D26DA"/>
                    </a:solidFill>
                  </a:rPr>
                  <a:t>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3300" b="1" i="1">
                            <a:solidFill>
                              <a:srgbClr val="4D26DA"/>
                            </a:solidFill>
                          </a:rPr>
                        </m:ctrlPr>
                      </m:sSubPr>
                      <m:e>
                        <m:r>
                          <a:rPr lang="ru-RU" sz="3300" b="1" i="1">
                            <a:solidFill>
                              <a:srgbClr val="4D26DA"/>
                            </a:solidFill>
                          </a:rPr>
                          <m:t>𝑿</m:t>
                        </m:r>
                      </m:e>
                      <m:sub>
                        <m:r>
                          <a:rPr lang="ru-RU" sz="3300" b="1" i="1">
                            <a:solidFill>
                              <a:srgbClr val="4D26DA"/>
                            </a:solidFill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3300" b="1" dirty="0">
                    <a:solidFill>
                      <a:srgbClr val="4D26DA"/>
                    </a:solidFill>
                  </a:rPr>
                  <a:t> </a:t>
                </a:r>
                <a:endParaRPr lang="ru-RU" sz="3300" dirty="0">
                  <a:solidFill>
                    <a:srgbClr val="4D26DA"/>
                  </a:solidFill>
                </a:endParaRPr>
              </a:p>
              <a:p>
                <a:endParaRPr lang="ru-RU" sz="2800" b="1" dirty="0">
                  <a:solidFill>
                    <a:srgbClr val="4D26DA"/>
                  </a:solidFill>
                </a:endParaRPr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E411B24C-0386-4E0F-B48E-9FF38040E3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696278"/>
                <a:ext cx="8596668" cy="4837043"/>
              </a:xfrm>
              <a:blipFill>
                <a:blip r:embed="rId2"/>
                <a:stretch>
                  <a:fillRect l="-567" t="-1763" r="-19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2131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A88410-7CED-45AC-AC89-D73AF486E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187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4D26DA"/>
                </a:solidFill>
              </a:rPr>
              <a:t>Указания к выполнению ЛР №1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5A85BC-97CA-4827-99D3-DD67A49DD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005" y="1539772"/>
            <a:ext cx="8596668" cy="4298888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4BA028C-FE64-4E09-B197-BB8E698B8263}"/>
              </a:ext>
            </a:extLst>
          </p:cNvPr>
          <p:cNvSpPr/>
          <p:nvPr/>
        </p:nvSpPr>
        <p:spPr>
          <a:xfrm>
            <a:off x="1033670" y="1019340"/>
            <a:ext cx="892195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4D26D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Поместите каретку в начало желоба и отпустите ее. Снимите показания секундомера (</a:t>
            </a:r>
            <a:r>
              <a:rPr lang="ru-RU" sz="2800" b="1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ru-RU" sz="2800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4D26DA"/>
                </a:solidFill>
              </a:rPr>
              <a:t>Вычислите по формуле скорость движения каретки (V), с которой она двигалась мимо второго датчика и ускорение движения (а):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solidFill>
                <a:srgbClr val="4D26DA"/>
              </a:solidFill>
            </a:endParaRPr>
          </a:p>
          <a:p>
            <a:endParaRPr lang="ru-RU" sz="2800" dirty="0">
              <a:solidFill>
                <a:srgbClr val="4D26DA"/>
              </a:solidFill>
            </a:endParaRPr>
          </a:p>
          <a:p>
            <a:endParaRPr lang="ru-RU" sz="2800" dirty="0">
              <a:solidFill>
                <a:srgbClr val="4D26DA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68EEDE-D774-42D7-ABAD-4AEA81FF4B0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081" y="3971862"/>
            <a:ext cx="1156183" cy="822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C4B2060-3A43-42E9-B116-5D937B5E144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53" y="3971862"/>
            <a:ext cx="1017915" cy="822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3491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0E9D2F-9070-43C7-A4E4-D14110886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1391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4D26DA"/>
                </a:solidFill>
              </a:rPr>
              <a:t>Указания к выполнению ЛР №1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F475F5-0D5D-4DF5-AB12-8B6E6D7E99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90261"/>
            <a:ext cx="8596668" cy="4451101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5E899D9-1E7A-48C5-98ED-B28F9311CEBB}"/>
              </a:ext>
            </a:extLst>
          </p:cNvPr>
          <p:cNvSpPr/>
          <p:nvPr/>
        </p:nvSpPr>
        <p:spPr>
          <a:xfrm>
            <a:off x="1510749" y="1799553"/>
            <a:ext cx="7606748" cy="2016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Переместите нижний датчик на 3 см вниз и повторите опыт (опыт № 2):</a:t>
            </a:r>
            <a:endParaRPr lang="ru-RU" sz="2800" dirty="0">
              <a:solidFill>
                <a:srgbClr val="4D26D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= _________ V = ____________ </a:t>
            </a:r>
            <a:r>
              <a:rPr lang="ru-RU" sz="2800" i="1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>
                <a:solidFill>
                  <a:srgbClr val="4D26D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____________</a:t>
            </a:r>
            <a:endParaRPr lang="ru-RU" sz="2800" dirty="0">
              <a:solidFill>
                <a:srgbClr val="4D26D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953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111</TotalTime>
  <Words>404</Words>
  <Application>Microsoft Office PowerPoint</Application>
  <PresentationFormat>Широкоэкранный</PresentationFormat>
  <Paragraphs>53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Аспект</vt:lpstr>
      <vt:lpstr>МКОУ СОШ №2  ст. Змейская РСО-Алпния Автор Малышев Михаил Евгеньевич </vt:lpstr>
      <vt:lpstr>Цель: определить ускорение движения шарика и его мгновенную скорость перед ударом о цилиндр.</vt:lpstr>
      <vt:lpstr>Повторяем основы РУД</vt:lpstr>
      <vt:lpstr>Повторяем основы РУД</vt:lpstr>
      <vt:lpstr>Домашнее задание. </vt:lpstr>
      <vt:lpstr>Презентация PowerPoint</vt:lpstr>
      <vt:lpstr>Указания к выполнению ЛР №1</vt:lpstr>
      <vt:lpstr>Указания к выполнению ЛР №1</vt:lpstr>
      <vt:lpstr>Указания к выполнению ЛР №1</vt:lpstr>
      <vt:lpstr>Указания к выполнению ЛР №1</vt:lpstr>
      <vt:lpstr>Результаты измерений занести в таблицу,     вычислить среднее значение времени </vt:lpstr>
      <vt:lpstr>Указания к выполнению ЛР №1</vt:lpstr>
      <vt:lpstr>Дополнительное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СОШ №2 ст. Змейская РСО-Алпния   Автор Малышев Михаил Евгеньевич</dc:title>
  <dc:creator>User</dc:creator>
  <cp:lastModifiedBy>User</cp:lastModifiedBy>
  <cp:revision>9</cp:revision>
  <dcterms:created xsi:type="dcterms:W3CDTF">2019-10-13T12:08:56Z</dcterms:created>
  <dcterms:modified xsi:type="dcterms:W3CDTF">2019-10-13T14:00:41Z</dcterms:modified>
</cp:coreProperties>
</file>