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79" r:id="rId6"/>
    <p:sldId id="282" r:id="rId7"/>
    <p:sldId id="280" r:id="rId8"/>
    <p:sldId id="259" r:id="rId9"/>
    <p:sldId id="260" r:id="rId10"/>
    <p:sldId id="261" r:id="rId11"/>
    <p:sldId id="262" r:id="rId12"/>
    <p:sldId id="281" r:id="rId13"/>
    <p:sldId id="263" r:id="rId14"/>
    <p:sldId id="264" r:id="rId15"/>
    <p:sldId id="265" r:id="rId16"/>
    <p:sldId id="276" r:id="rId17"/>
    <p:sldId id="266" r:id="rId18"/>
    <p:sldId id="268" r:id="rId19"/>
    <p:sldId id="269" r:id="rId20"/>
    <p:sldId id="270" r:id="rId21"/>
    <p:sldId id="277" r:id="rId22"/>
    <p:sldId id="271" r:id="rId23"/>
    <p:sldId id="272" r:id="rId24"/>
    <p:sldId id="273" r:id="rId25"/>
    <p:sldId id="274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65C24-81A9-4338-A391-0D7FC32674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91BBB4-1AE8-45E5-B5E9-DDE800A9C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C1841A-6176-4FAE-A956-40615088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DC3738-A01C-4636-BBF5-6243E58D4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2DA6D-230C-4A6D-8ECD-8043446E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80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FA695-AD90-4EA4-8790-6A38E8E99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F49694A-BFE4-4CCB-8998-1EEDADE39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7AB30D-8816-48BF-834D-EF1F9C2D8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3DCE5-6304-43F8-8736-82007CA7B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7C0F8F-5E3C-41C2-88FF-E3AE27E2F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86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6361D32-1C72-4460-8575-45FC22A69C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5F8A4F-6A05-446B-AB0A-663808B73C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74EFF0-C3E2-4167-98DA-F9EBE16C2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9DFDBF-1490-4446-A1F6-398BC7520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E67E06-FB39-4E7C-A3A9-A3B4F0BC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30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959A0-A002-4BB5-943F-F017C66A4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225283-535A-4BC7-B461-03C05ED3A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25A3FC-2E16-419C-9A66-0028A72B9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C85688-4E9B-435E-B22F-C997FA1E5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437A20-ABEA-432C-84F7-B8AEC01AA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41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8519D-77D3-49BC-B322-BFF84FC82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C86200-80A6-4FDA-AFB5-77EC14021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7E196E-B172-472A-9024-6CF368B32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9E9849-3DB5-412E-9C84-D7FA9E7FD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2CDEC1-4024-4B93-8CEC-4F20055C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011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790B5B-B81A-4E65-AA97-E73B1079F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6DA3F8-65F5-4E27-9B60-C76F07A0B0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9B4DF6-AE81-4680-B6CE-CABFC8EF25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17A2F05-586F-4A45-8AFA-A0ACD8B32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814360-9555-4EC1-8299-49A7DB27F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0E5BEA-437C-4A59-BD1A-438891C5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211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027FB-6BEC-4B4A-A2C1-6B6BE24C7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9B804F-9BA6-45D4-8085-2245B7B3C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BD1CFA-4A07-4E1B-906E-76EABBDCB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68717FD-4A63-4387-9575-E6733639C8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0E368F-A7F0-451A-B732-2F790D038B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A1A485-8CCC-4B6A-ACA0-8ECCC5196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2ED6161-FF42-4DCE-B04D-15E2E10FD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67FA2B4-BD4D-42AB-9498-29F27DC59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071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B0184-B7EF-48E4-8F3A-619E9A8F8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6DBE48A-4378-42D2-9024-DA5F7C09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2D4E16B-0F95-4948-8E40-3A5F78AC2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BD4C48-CF36-4144-85D5-C13F2F57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208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C2AB78B-3834-4033-85C7-D3A1EB35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0D95E23-3484-43DA-BA1F-D97451400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EDE25A-3A12-4CFC-AA7F-C5071D9C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75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66FF5-9176-4AD0-AF2C-3EEF5A9A0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5BD011-7B7E-4729-B0D5-66E2ED0E5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16C3E3-964A-421E-A786-5336C0E91F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3A053D-B777-492A-8AE9-3B523DDC0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CD6487-C06A-4B8F-9384-86346A82F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5E16EC-3AB8-41D0-8AE1-88AAE21C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32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51B6D7-B63A-46C5-99FA-850D5C09B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725495F-DC2E-48FB-94B9-6DF0A39B16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20CD57-49B9-4E28-9578-06B0EE68F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19311E-753D-4BE0-9AFC-0C1EF43C6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B85F61-7B43-4704-B1FA-300126EF6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D1B4CB-BDA2-40AE-84E0-98BE1E7E5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48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E05D8-1B9A-420C-BAE4-4C41CF6A3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15866C-A0C7-4204-B128-A1BA616995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F7199B-CF3C-447D-93D3-A601888C4C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A3820-E338-421D-B709-6434C71A12DD}" type="datetimeFigureOut">
              <a:rPr lang="ru-RU" smtClean="0"/>
              <a:pPr/>
              <a:t>13.10.2019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0DBC22-AD47-4B4F-89F2-FF6408227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2E8596-D7B9-45F2-AE74-4346BE28A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174DC-779F-4370-94FE-F3FFF0497EC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98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CB914C-3632-4232-9C89-FC9344B675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doddt.odes.obr55.ru/files/2018/12/56045051.jpg">
            <a:extLst>
              <a:ext uri="{FF2B5EF4-FFF2-40B4-BE49-F238E27FC236}">
                <a16:creationId xmlns:a16="http://schemas.microsoft.com/office/drawing/2014/main" id="{88687BD8-8789-445F-87B4-828A42204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03BB68-AC9E-4721-ABBB-47FDA9E915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4104" y="172939"/>
            <a:ext cx="7765774" cy="325606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112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11200" dirty="0">
                <a:solidFill>
                  <a:srgbClr val="FF0000"/>
                </a:solidFill>
                <a:latin typeface="Monotype Corsiva" pitchFamily="66" charset="0"/>
              </a:rPr>
              <a:t>ОЗНАКОМЛЕНИЕ С МИРОМ ПРИРОДЫ</a:t>
            </a:r>
          </a:p>
          <a:p>
            <a:r>
              <a:rPr lang="ru-RU" sz="11200" dirty="0">
                <a:solidFill>
                  <a:srgbClr val="FF0000"/>
                </a:solidFill>
                <a:latin typeface="Monotype Corsiva" pitchFamily="66" charset="0"/>
              </a:rPr>
              <a:t> СОГЛАСНО ФГОС</a:t>
            </a:r>
          </a:p>
          <a:p>
            <a:r>
              <a:rPr lang="ru-RU" sz="11200" dirty="0">
                <a:solidFill>
                  <a:srgbClr val="FF0000"/>
                </a:solidFill>
                <a:latin typeface="Monotype Corsiva" pitchFamily="66" charset="0"/>
              </a:rPr>
              <a:t> В ПОДГОТОВИТЕЛЬНОЙ ГРУППЕ</a:t>
            </a:r>
          </a:p>
          <a:p>
            <a:r>
              <a:rPr lang="ru-RU" sz="1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1200" dirty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дети с ОНР</a:t>
            </a:r>
            <a:r>
              <a:rPr lang="ru-RU" sz="1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12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112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112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112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112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112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Подготовили: Белоглазова С.В.</a:t>
            </a:r>
          </a:p>
          <a:p>
            <a:pPr algn="r"/>
            <a:r>
              <a:rPr lang="ru-RU" sz="7200">
                <a:latin typeface="Times New Roman" pitchFamily="18" charset="0"/>
                <a:cs typeface="Times New Roman" pitchFamily="18" charset="0"/>
              </a:rPr>
              <a:t>Викторова Е.О.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www.playcast.ru/uploads/2016/02/26/17526914.gif">
            <a:extLst>
              <a:ext uri="{FF2B5EF4-FFF2-40B4-BE49-F238E27FC236}">
                <a16:creationId xmlns:a16="http://schemas.microsoft.com/office/drawing/2014/main" id="{32C77719-E748-4ECB-9836-BC31760E6F8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8091" y="2480813"/>
            <a:ext cx="3139909" cy="278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00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7B66084-AEEE-4C2E-9A2C-C8814797A0F1}"/>
              </a:ext>
            </a:extLst>
          </p:cNvPr>
          <p:cNvSpPr/>
          <p:nvPr/>
        </p:nvSpPr>
        <p:spPr>
          <a:xfrm>
            <a:off x="3048000" y="2501214"/>
            <a:ext cx="6096000" cy="4070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3695" algn="just">
              <a:lnSpc>
                <a:spcPct val="107000"/>
              </a:lnSpc>
              <a:spcBef>
                <a:spcPts val="200"/>
              </a:spcBef>
              <a:spcAft>
                <a:spcPts val="1875"/>
              </a:spcAft>
            </a:pPr>
            <a:endParaRPr lang="ru-RU" sz="20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9D871E59-D2C3-4B60-8AC5-503CB433B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1ABA360-1F46-4197-9A5B-C95E2C6D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Зима.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Обогащаем представления детей о сезонных изменениях в природе (самые короткие дни и длинные ночи, холодно, мороз, гололед и т. д.).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7B0442CF-1704-4305-9FC9-75F50640F6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89" y="1699832"/>
            <a:ext cx="3539094" cy="4718792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692FC190-AB75-4C09-9A7F-A39F4A9CEE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3005" y="1774083"/>
            <a:ext cx="3539093" cy="471879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7C1291-EB9B-4206-BB65-0402443C06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187" y="1774083"/>
            <a:ext cx="3539094" cy="471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24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244E5361-33EC-41D2-A581-47928ED1C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523142B-E2AD-4DD2-BA71-337068341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Учим определять свойства снега (холодный, пушистый, рассыпается, липкий и др.; из влажного тяжелого снега лучше делать постройки).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E8ABABE-A790-4299-AF5C-A68E10A7DC07}"/>
              </a:ext>
            </a:extLst>
          </p:cNvPr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C7453F8-7EBD-4717-8ADE-7395BA27F31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92" y="1690688"/>
            <a:ext cx="3409951" cy="4546601"/>
          </a:xfrm>
          <a:prstGeom prst="rect">
            <a:avLst/>
          </a:prstGeo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2FC71D15-78EE-420A-BD52-8C56D2585B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75"/>
          <a:stretch/>
        </p:blipFill>
        <p:spPr>
          <a:xfrm>
            <a:off x="3673642" y="1643270"/>
            <a:ext cx="5108409" cy="4594018"/>
          </a:xfrm>
        </p:spPr>
      </p:pic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09239204-7833-4424-8917-7C1F43C8E1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051" y="1690687"/>
            <a:ext cx="3409950" cy="4546601"/>
          </a:xfrm>
        </p:spPr>
      </p:pic>
    </p:spTree>
    <p:extLst>
      <p:ext uri="{BB962C8B-B14F-4D97-AF65-F5344CB8AC3E}">
        <p14:creationId xmlns:p14="http://schemas.microsoft.com/office/powerpoint/2010/main" val="2129674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5E5C8-FC6A-4D87-9F6B-DA0B528F5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  различать снег от инея.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AEE69A1-EF0B-4BDD-BE55-767D61C8148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37" y="1325219"/>
            <a:ext cx="4051852" cy="5438106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8C52E7AD-662A-48C6-B5BD-C9D5112175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563" y="1325219"/>
            <a:ext cx="4267200" cy="5387179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31DDE5E-2328-45FB-A6BB-8541B8DB6E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685" y="1299755"/>
            <a:ext cx="4414629" cy="543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421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AB4DFF5A-5EDA-4307-AA23-C651B0CB6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94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16E153A-1AFE-444E-A91F-E65B00CD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Закрепляем знания детей о зимующих птицах, формируем желание заботиться о живых существах.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60E69C0-6CF2-4CAE-A746-641D3F9246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248" y="1825625"/>
            <a:ext cx="3616963" cy="4822618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574931FF-1421-4F49-B912-012BD641DD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558" y="1825625"/>
            <a:ext cx="3705193" cy="4940258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094A2F-855A-4DFB-89E3-2917D9BA78C7}"/>
              </a:ext>
            </a:extLst>
          </p:cNvPr>
          <p:cNvSpPr/>
          <p:nvPr/>
        </p:nvSpPr>
        <p:spPr>
          <a:xfrm>
            <a:off x="3048000" y="1019398"/>
            <a:ext cx="6096000" cy="3737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3695" algn="just">
              <a:lnSpc>
                <a:spcPct val="107000"/>
              </a:lnSpc>
              <a:spcBef>
                <a:spcPts val="200"/>
              </a:spcBef>
              <a:spcAft>
                <a:spcPts val="1875"/>
              </a:spcAft>
            </a:pPr>
            <a:r>
              <a:rPr lang="ru-RU" b="1" dirty="0">
                <a:solidFill>
                  <a:srgbClr val="183741"/>
                </a:solidFill>
                <a:latin typeface="Roboto-Regular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99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08AD7757-4A58-4C40-B4C4-4CC2F7482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27592D53-4D0B-43C8-A61E-8B2EC82D3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Развиваем внимательность, вызываем интерес к прилетающим на кормушки птица.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24B394A-C16D-4C1D-95CE-63C2138E29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79214" y="2368154"/>
            <a:ext cx="4352925" cy="3264693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852E1D44-01EA-493C-BEDF-1019A049BD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388" y="1820864"/>
            <a:ext cx="3263503" cy="4351338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89017E5-554A-46CB-9935-C81A2AE01A1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6"/>
          <a:stretch/>
        </p:blipFill>
        <p:spPr>
          <a:xfrm>
            <a:off x="2915192" y="1819277"/>
            <a:ext cx="2966845" cy="43529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F0C4AA-0DCC-4681-9F5B-4D7311C0055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8531" y="1820864"/>
            <a:ext cx="304657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70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5E993C8C-1B1D-49AD-B831-E47A91A6D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7B8B761-DEB2-4934-85BE-F51342E71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700" b="1" dirty="0"/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Расширяем представления детей о весенних изменениях в природе (чаще светит солнце, зацветают подснежники; распускаются почки на деревьях и кустарниках, начинается ледоход; пробуждаются травяные лягушки, жабы, ящерицы; птицы вьют гнезда; вылетают бабочки-крапивницы; появляются муравьи).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B3FC6322-10C3-426B-A222-EBD9C02D4B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248" y="1825625"/>
            <a:ext cx="3263503" cy="4351338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D302F06-9157-4A9A-8DEF-314E406254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1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1383438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7769E04B-9C69-4CE2-99B9-2D443C7BB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FE493-3B3B-45A8-835C-51783AB47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Наблюдаем, как высаживают деревья и кустарники. Учим замечать изменения в уголке природы (комнатные растения начинают давать новые листочки, зацветают и т. д.)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B9C230E-1AF7-4367-93C0-A3628058D0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344" y="1690688"/>
            <a:ext cx="3662568" cy="4883425"/>
          </a:xfr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21D310DC-A68F-4034-A699-FB71513156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0CD1710-1A29-4448-9F1B-451C5C79C17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261" y="1641989"/>
            <a:ext cx="3699093" cy="493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2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1E11E700-1E92-49BA-AB91-A6C87C9E3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B92F212D-7AB3-4463-8FFB-20731E114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Уточняем представления детей об изменениях, происходящих в природе (самые длинные дни и короткие ночи, тепло, жарко; бывают ливневые дожди, грозы, радуга).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ECE3B0D8-84D3-4F3E-BE00-BF2B4874BE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46" y="1690688"/>
            <a:ext cx="3399829" cy="4533106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8AEA7EE9-7B9A-40CF-965F-106C4AF9D8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6465" y="1778793"/>
            <a:ext cx="3263503" cy="4445000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9739043-0CCB-4C5D-B9C4-E79A160665B5}"/>
              </a:ext>
            </a:extLst>
          </p:cNvPr>
          <p:cNvSpPr/>
          <p:nvPr/>
        </p:nvSpPr>
        <p:spPr>
          <a:xfrm>
            <a:off x="3048000" y="269033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6BA13A2-C00B-44DE-A6FC-1940CB6079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022" y="1778793"/>
            <a:ext cx="3333751" cy="444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775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816F01E2-DEF8-48CF-A5E7-0200FC544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37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A38968CF-9A7E-4E86-A754-F5562877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Систематическое и последовательное знакомство с окружающим миром развивает речь, память, мышление, воображение и способствует всестороннему развитию ребенка. В групповой комнате растения содержатся в соответствии с </a:t>
            </a:r>
            <a:r>
              <a:rPr lang="ru-RU" sz="28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природосообразными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условиями. 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</a:rPr>
            </a:b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750ED730-0D31-4051-B0A4-3ED1A19CCF2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68" y="1984120"/>
            <a:ext cx="3455504" cy="4779843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946ED70E-FDB0-4DEA-81EF-693EB65167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301" y="1870365"/>
            <a:ext cx="2516474" cy="4893598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42C497-DC5A-4029-9ED8-A985647F7F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633" y="1974407"/>
            <a:ext cx="3592167" cy="478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2098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200FAEA1-59A4-4633-A04C-BDEF21345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4864D08-E77D-4AF6-B90A-C265B27C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2400" dirty="0"/>
            </a:br>
            <a:br>
              <a:rPr lang="ru-RU" sz="2400" dirty="0"/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группе находятся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растения, очищающие воздух от пыли и бактерий, поглощающие  вредные вещества. Для поддержания чистоты осуществляем ежедневный уход за растениями .  Мы  привлекаем детей к выполнению отдельных поручений.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</a:rPr>
            </a:b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53344F3-E4E8-430E-AEF5-731D12C8565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017" y="2055813"/>
            <a:ext cx="2713158" cy="4703104"/>
          </a:xfrm>
        </p:spPr>
      </p:pic>
      <p:pic>
        <p:nvPicPr>
          <p:cNvPr id="3" name="Объект 2">
            <a:extLst>
              <a:ext uri="{FF2B5EF4-FFF2-40B4-BE49-F238E27FC236}">
                <a16:creationId xmlns:a16="http://schemas.microsoft.com/office/drawing/2014/main" id="{32C25287-C33C-492E-89B4-130865C825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854" y="2079175"/>
            <a:ext cx="3394291" cy="4525722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FCEEAFC-BC98-4F0F-A8DA-4F7EFCE7BF27}"/>
              </a:ext>
            </a:extLst>
          </p:cNvPr>
          <p:cNvSpPr/>
          <p:nvPr/>
        </p:nvSpPr>
        <p:spPr>
          <a:xfrm>
            <a:off x="3048000" y="61284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183741"/>
                </a:solidFill>
                <a:latin typeface="Roboto-Regular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4D348C2-7C1E-4A9D-B185-DD2DA01423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350" y="2029515"/>
            <a:ext cx="2713158" cy="457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609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88E97F2-2876-4995-A41C-49B2EA82F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  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E3B70DA0-D28A-4018-9481-B30026EA48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 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26C303A4-1D67-4CE3-AD80-6BE0DED7CE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2D3530B1-13DC-43CF-8FE6-96C2D7BAD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70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515E7EDD-B0B2-40FE-8717-4433C7B3E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481390" y="250707"/>
            <a:ext cx="3392556" cy="59389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Цель раздела «Ознакомление с природой»- ознакомление дошкольников с явлениями природы и особенностями взаимоотношения человека с окружающей средой, формирование начал экологической культуры.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BD47C0B-528A-4131-8450-988D5AA141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962" y="350720"/>
            <a:ext cx="4406350" cy="5838943"/>
          </a:xfrm>
          <a:prstGeom prst="rect">
            <a:avLst/>
          </a:prstGeom>
        </p:spPr>
      </p:pic>
      <p:sp>
        <p:nvSpPr>
          <p:cNvPr id="9" name="Объект 8">
            <a:extLst>
              <a:ext uri="{FF2B5EF4-FFF2-40B4-BE49-F238E27FC236}">
                <a16:creationId xmlns:a16="http://schemas.microsoft.com/office/drawing/2014/main" id="{259B4999-B5F9-4CCA-A15F-5ED79EA2A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766" y="350720"/>
            <a:ext cx="3673196" cy="583894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Содержание образовательной области «Познание» направлено на достижение целей развития у детей познавательных интересов, интеллектуального развития детей через решение определённых целей и задач.</a:t>
            </a:r>
          </a:p>
        </p:txBody>
      </p:sp>
    </p:spTree>
    <p:extLst>
      <p:ext uri="{BB962C8B-B14F-4D97-AF65-F5344CB8AC3E}">
        <p14:creationId xmlns:p14="http://schemas.microsoft.com/office/powerpoint/2010/main" val="2072910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A89E8422-3581-47BC-B8E6-0DFD3E343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2ADCBD54-3B02-42D0-A09A-0818E2706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Созданием оптимальные условия для формирования у детей элементарных знаний о выращивании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огородных культур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развиваем познавательные интересы, формируем исследовательские навыки через вовлечение в практическую деятельность, воспитываем у детей умения наблюдать, делать выводы.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834F5219-FFF1-4F8F-AE01-8E854567C6F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54" y="1919287"/>
            <a:ext cx="2978825" cy="4351338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833C568-9D24-476D-AA31-CD3F540D4BCE}"/>
              </a:ext>
            </a:extLst>
          </p:cNvPr>
          <p:cNvSpPr/>
          <p:nvPr/>
        </p:nvSpPr>
        <p:spPr>
          <a:xfrm>
            <a:off x="3048000" y="2945759"/>
            <a:ext cx="6096000" cy="4070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3695" algn="just">
              <a:lnSpc>
                <a:spcPct val="107000"/>
              </a:lnSpc>
              <a:spcBef>
                <a:spcPts val="200"/>
              </a:spcBef>
              <a:spcAft>
                <a:spcPts val="1875"/>
              </a:spcAft>
            </a:pPr>
            <a:endParaRPr lang="ru-RU" sz="20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C83527F-1950-4D65-863F-8BDB4F4874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391" y="1872455"/>
            <a:ext cx="2904492" cy="4445001"/>
          </a:xfrm>
          <a:prstGeom prst="rect">
            <a:avLst/>
          </a:prstGeom>
        </p:spPr>
      </p:pic>
      <p:pic>
        <p:nvPicPr>
          <p:cNvPr id="21" name="Объект 8">
            <a:extLst>
              <a:ext uri="{FF2B5EF4-FFF2-40B4-BE49-F238E27FC236}">
                <a16:creationId xmlns:a16="http://schemas.microsoft.com/office/drawing/2014/main" id="{E4A2BBDE-2022-4B50-83B5-1AFFF042D1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1919287"/>
            <a:ext cx="2904493" cy="4351338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2BFA92-24D3-421C-83DA-3FA3A4F066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97"/>
          <a:stretch/>
        </p:blipFill>
        <p:spPr>
          <a:xfrm>
            <a:off x="6374296" y="1709531"/>
            <a:ext cx="2570631" cy="451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35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08180FDF-C0BD-4096-AA8F-4055C737A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>
            <a:extLst>
              <a:ext uri="{FF2B5EF4-FFF2-40B4-BE49-F238E27FC236}">
                <a16:creationId xmlns:a16="http://schemas.microsoft.com/office/drawing/2014/main" id="{7A9CE3C9-ACF9-41E8-9E66-94FA1C25F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 со способом размножения комнатных растений.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0D36B6CB-DE36-46E6-BCB7-F9FC7AD23BF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561" y="1825625"/>
            <a:ext cx="3263503" cy="4351338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12F87341-BB3A-4A2B-936D-1C2B3B7E0A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1725" y="1825625"/>
            <a:ext cx="3263503" cy="4351338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30C7E3-447B-40BB-9F89-E1375ADD05C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937" y="1825627"/>
            <a:ext cx="3263502" cy="435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64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44385603-9315-4A05-8093-BF69613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Заголовок 21">
            <a:extLst>
              <a:ext uri="{FF2B5EF4-FFF2-40B4-BE49-F238E27FC236}">
                <a16:creationId xmlns:a16="http://schemas.microsoft.com/office/drawing/2014/main" id="{F0FC7241-1F78-4D2E-9E16-470028647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Текст 20">
            <a:extLst>
              <a:ext uri="{FF2B5EF4-FFF2-40B4-BE49-F238E27FC236}">
                <a16:creationId xmlns:a16="http://schemas.microsoft.com/office/drawing/2014/main" id="{AB6340C1-7939-4C39-B77B-D089A1D8B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5531"/>
            <a:ext cx="5157787" cy="1954420"/>
          </a:xfrm>
        </p:spPr>
        <p:txBody>
          <a:bodyPr>
            <a:normAutofit fontScale="85000" lnSpcReduction="20000"/>
          </a:bodyPr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 календаря дети наглядно, в доступной игровой форме на протяжении всего года определяют год, время года, месяц, день недели и число месяца; дети усваивают, как в процессе смены времен года меняется погода; что происходит в растительном и животном мире; что происходит в деятельности человека.</a:t>
            </a:r>
          </a:p>
        </p:txBody>
      </p:sp>
      <p:sp>
        <p:nvSpPr>
          <p:cNvPr id="23" name="Объект 22">
            <a:extLst>
              <a:ext uri="{FF2B5EF4-FFF2-40B4-BE49-F238E27FC236}">
                <a16:creationId xmlns:a16="http://schemas.microsoft.com/office/drawing/2014/main" id="{078884E0-35EC-45ED-B324-58A06C4BC8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" name="Текст 23">
            <a:extLst>
              <a:ext uri="{FF2B5EF4-FFF2-40B4-BE49-F238E27FC236}">
                <a16:creationId xmlns:a16="http://schemas.microsoft.com/office/drawing/2014/main" id="{FB530384-3ED8-4E41-A3D7-DD40A1C48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477078"/>
            <a:ext cx="5183188" cy="1393205"/>
          </a:xfrm>
        </p:spPr>
        <p:txBody>
          <a:bodyPr>
            <a:normAutofit fontScale="85000" lnSpcReduction="20000"/>
          </a:bodyPr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Читаем произведения детской литературы. Чтение является одним из  способов экологического образования дошкольников.</a:t>
            </a:r>
          </a:p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27" name="Объект 26">
            <a:extLst>
              <a:ext uri="{FF2B5EF4-FFF2-40B4-BE49-F238E27FC236}">
                <a16:creationId xmlns:a16="http://schemas.microsoft.com/office/drawing/2014/main" id="{FA1E0042-6640-4E83-A559-006FA8349BA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389" y="1690688"/>
            <a:ext cx="3554749" cy="4739665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C4B57E-7EBE-435B-A0FA-F76B0EE5E615}"/>
              </a:ext>
            </a:extLst>
          </p:cNvPr>
          <p:cNvSpPr/>
          <p:nvPr/>
        </p:nvSpPr>
        <p:spPr>
          <a:xfrm>
            <a:off x="3047999" y="954157"/>
            <a:ext cx="8468139" cy="38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3695">
              <a:lnSpc>
                <a:spcPct val="107000"/>
              </a:lnSpc>
              <a:spcAft>
                <a:spcPts val="1425"/>
              </a:spcAft>
            </a:pPr>
            <a:endParaRPr lang="ru-RU" dirty="0">
              <a:solidFill>
                <a:srgbClr val="0000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D5EFACE-8340-4D51-BB67-B2DC857041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388" y="2279720"/>
            <a:ext cx="2717187" cy="408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78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5B6FADB9-131E-44FB-AFB2-6E91F101F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8051" y="-84052"/>
            <a:ext cx="12510051" cy="694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AB7723EC-50F9-4B09-A813-FE3D40938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 навыки наблюдения и экспериментирования в процессе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поисково-познавательной деятельности.(Опыт со льдом, воздухом, водой)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58C156A7-5FCE-44D0-9E9D-746F1727719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82"/>
          <a:stretch/>
        </p:blipFill>
        <p:spPr>
          <a:xfrm>
            <a:off x="0" y="1949051"/>
            <a:ext cx="3048000" cy="4351338"/>
          </a:xfr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FDFA413-06AA-4BD1-B4EF-3F1465AA130F}"/>
              </a:ext>
            </a:extLst>
          </p:cNvPr>
          <p:cNvSpPr/>
          <p:nvPr/>
        </p:nvSpPr>
        <p:spPr>
          <a:xfrm>
            <a:off x="3048000" y="623489"/>
            <a:ext cx="6096000" cy="37555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3695">
              <a:lnSpc>
                <a:spcPct val="107000"/>
              </a:lnSpc>
              <a:spcAft>
                <a:spcPts val="1425"/>
              </a:spcAft>
            </a:pPr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68ED29C-9159-4630-B40B-E134F55745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7" y="1883172"/>
            <a:ext cx="3263503" cy="4351338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F74BFE3-33BF-4E5B-B6E1-7EE80AF8F4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5315" y="1883169"/>
            <a:ext cx="2612413" cy="428295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3D1E428-C25F-4A86-9EB1-892649B1AF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551" y="1883169"/>
            <a:ext cx="3212214" cy="428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040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A230E4D7-B3E2-4C53-A248-C467E7FB4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017" y="0"/>
            <a:ext cx="123742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DAA60731-F0C5-4581-91F4-88EEB04B8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Исследовательская, поисковая активность –естественное состояние ребенка, он настроен на познание мира, он хочет его познать.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09F23F3E-C2EA-408D-BB00-A7BC2D142A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79" y="1877771"/>
            <a:ext cx="3263503" cy="4351338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88817E98-0103-46FF-9E07-E2DB4E9FF9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078" y="1825625"/>
            <a:ext cx="3263503" cy="4351338"/>
          </a:xfr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4461745-A540-4A1B-846B-E5E0D1EF3C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8052" y="1825626"/>
            <a:ext cx="3475143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25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8E9D34E1-D0EC-4D22-8212-DB2C24802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BF7CF4D-DB95-4ED2-AE39-91CE5D97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экологического содержания в настоящее время весьма разнообразны. В группе  собрана картотека дидактических игр, дидактических пособий, наглядный материал по экологическому образованию.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B34F946B-7791-4960-B426-44FDFCFEA26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08"/>
          <a:stretch/>
        </p:blipFill>
        <p:spPr>
          <a:xfrm>
            <a:off x="2678907" y="1464364"/>
            <a:ext cx="3788154" cy="4128053"/>
          </a:xfrm>
        </p:spPr>
      </p:pic>
      <p:pic>
        <p:nvPicPr>
          <p:cNvPr id="3" name="Объект 2">
            <a:extLst>
              <a:ext uri="{FF2B5EF4-FFF2-40B4-BE49-F238E27FC236}">
                <a16:creationId xmlns:a16="http://schemas.microsoft.com/office/drawing/2014/main" id="{6DB132EE-D443-4DF2-8480-7520572235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57670"/>
            <a:ext cx="2844040" cy="379205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847BA3-5FCC-4A73-BA90-0914E122992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82191" y="1955523"/>
            <a:ext cx="3929270" cy="29469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0846AF7-D301-4FF0-B61F-4D2DED40B4C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355" y="3155052"/>
            <a:ext cx="4037876" cy="333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36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3425B25B-90B6-466F-A488-D2FCA426F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70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2727A92-1B7A-426A-A26F-161E07F58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3AE65B34-7A24-4DBB-984A-ED1076831F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303" y="148292"/>
            <a:ext cx="5287619" cy="6561415"/>
          </a:xfrm>
        </p:spPr>
      </p:pic>
      <p:sp>
        <p:nvSpPr>
          <p:cNvPr id="15" name="Текст 14">
            <a:extLst>
              <a:ext uri="{FF2B5EF4-FFF2-40B4-BE49-F238E27FC236}">
                <a16:creationId xmlns:a16="http://schemas.microsoft.com/office/drawing/2014/main" id="{98C1CA5A-1262-4633-AAC6-472B108FA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755374"/>
            <a:ext cx="3932237" cy="5113614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подготовительной к школе группе в центре внимания воспитателя стоят работа по обобщению и систематизации знаний детей о природе, формирование первоначальных понятий, позволяющих детям шире ориентироваться в окружающем.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EDAAD6-3AC1-468A-92BD-15031AD1C548}"/>
              </a:ext>
            </a:extLst>
          </p:cNvPr>
          <p:cNvSpPr/>
          <p:nvPr/>
        </p:nvSpPr>
        <p:spPr>
          <a:xfrm rot="1311799">
            <a:off x="3048000" y="2945759"/>
            <a:ext cx="6096000" cy="3737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3695" algn="just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b="1" dirty="0">
                <a:solidFill>
                  <a:srgbClr val="183741"/>
                </a:solidFill>
                <a:latin typeface="Roboto-Regular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6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082241-F315-4923-83D0-E5F7688F7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71061"/>
            <a:ext cx="3932237" cy="5592417"/>
          </a:xfrm>
        </p:spPr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pic>
        <p:nvPicPr>
          <p:cNvPr id="7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B462C8BD-4F51-4DB5-8B2F-2D558E163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70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13D81228-115E-4062-8AAC-96DAFBF8BC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368" y="371061"/>
            <a:ext cx="4638310" cy="618441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CC7D5DBB-3265-4528-A17E-0337A48FB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636103"/>
            <a:ext cx="4249047" cy="5850835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Усвоение знаний такого характера обусловлено дальнейшим развитием у старших дошкольников целой системы познавательных умений, таких, как умения анализировать объект или явление, сравнивать, обобщать по выделенным признакам, умение устанавливать связи между фактами.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94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2F1DC-0671-417A-A059-BBC98EFE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127" y="561492"/>
            <a:ext cx="3932237" cy="53074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D96626A2-A824-46D5-97DF-8EF0B4DAA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70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8868F939-EB63-436E-ADA7-20919DA96B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1" y="284565"/>
            <a:ext cx="4890052" cy="628886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2A0B60E-DF90-4893-91FF-B585799F3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561492"/>
            <a:ext cx="4138119" cy="530749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Решение этих сложных задач требует системы специально организованных занятий.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Занятия по ознакомлению с природой в нашей группе проходят через лексические темы для детей с ОНР, разработанные учителем- логопедом.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44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A44D01F6-D422-4349-B081-AC21AE76A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69D99E7E-B3BC-41CF-BB34-599E613A8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70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66EA296D-0B16-425A-8A10-DB34CD026A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527" y="136893"/>
            <a:ext cx="4938160" cy="6584214"/>
          </a:xfr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7A55DDF1-AD61-4825-9E1F-308F98EA36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4313" y="457200"/>
            <a:ext cx="5711687" cy="64008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действует уголок «Юный эколог, который  является основным элементом развивающей предметной среды.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способствует  развитию ребёнка в целом, формирует его как личность, удовлетворяет его потребности в различных видах деятельности, учит экологически целесообразному образу жизни.  </a:t>
            </a:r>
          </a:p>
        </p:txBody>
      </p:sp>
    </p:spTree>
    <p:extLst>
      <p:ext uri="{BB962C8B-B14F-4D97-AF65-F5344CB8AC3E}">
        <p14:creationId xmlns:p14="http://schemas.microsoft.com/office/powerpoint/2010/main" val="174712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B71333B6-01AA-4846-8221-16C603379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703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0BA99C-6D4B-4B6E-8FD8-CE070A598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Познавательные экологические интересы формируем через продуктивные виды  деятельности (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рисование, конструирование, лепку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D800564-1CEC-4888-B2D0-D15D72ACE7C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68" y="2360827"/>
            <a:ext cx="4348058" cy="3261044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B1613501-2A15-48FF-A3CF-04BDC3EC45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919" y="2045368"/>
            <a:ext cx="3245495" cy="4327328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AF26240-0103-43AA-9CCB-13E3C415728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3855" y="3233529"/>
            <a:ext cx="4251578" cy="335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68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1A1EBDA-D711-4105-9809-D6935E0E3EAF}"/>
              </a:ext>
            </a:extLst>
          </p:cNvPr>
          <p:cNvSpPr/>
          <p:nvPr/>
        </p:nvSpPr>
        <p:spPr>
          <a:xfrm>
            <a:off x="3048000" y="25518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183741"/>
                </a:solidFill>
                <a:latin typeface="Roboto-Regular"/>
                <a:ea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ru-RU" dirty="0"/>
          </a:p>
        </p:txBody>
      </p:sp>
      <p:pic>
        <p:nvPicPr>
          <p:cNvPr id="3074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674A3022-A4FC-4DA3-9179-FF46BF991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08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EF41170-BD9C-4A60-ADA2-7C064714D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2278"/>
            <a:ext cx="10515600" cy="156479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миром природы включает экологическое воспитание. Через ознакомление с природой, воспитание правильного отношения к объектам живой и неживой природы у детей формируются элементарные экологические представления.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itchFamily="18" charset="0"/>
              </a:rPr>
              <a:t>Осень. </a:t>
            </a:r>
            <a:r>
              <a:rPr lang="ru-RU" sz="2000" dirty="0">
                <a:latin typeface="Times New Roman" panose="02020603050405020304" pitchFamily="18" charset="0"/>
                <a:cs typeface="Times New Roman" pitchFamily="18" charset="0"/>
              </a:rPr>
              <a:t>Закрепляем знания детей о том, что сентябрь первый осенний месяц. Учим замечать приметы осени (похолодало; земля от заморозков стала твердой; заледенели лужи; листопад; иней на почве).</a:t>
            </a:r>
            <a:br>
              <a:rPr lang="ru-RU" sz="2000" dirty="0"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CACA47D4-96B9-4E64-8117-AE05DBE335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09" y="1826523"/>
            <a:ext cx="3737278" cy="4983038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6F469E6D-7C4B-444F-87CF-866942FB88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0859" y="1826524"/>
            <a:ext cx="3721236" cy="4983038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60E1702-AA38-4A5A-94DF-52DEEBE5F3C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5186" y="1826523"/>
            <a:ext cx="3845673" cy="498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49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evseoboi.com.ua/uploads/posts/2012-02/1329116438-578554-0035149_www.nevseoboi.com.ua.jpg">
            <a:extLst>
              <a:ext uri="{FF2B5EF4-FFF2-40B4-BE49-F238E27FC236}">
                <a16:creationId xmlns:a16="http://schemas.microsoft.com/office/drawing/2014/main" id="{77149A8B-F79F-44DC-9466-6E9E7C511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091"/>
            <a:ext cx="12268200" cy="690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ED83ED96-AE16-49EE-A697-130EF7EB4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Учим собирать природный материал (семена, шишки, желуди, листья) для изготовления поделок.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3316160-4601-4D5A-89A6-9C1D624E69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2" y="1690688"/>
            <a:ext cx="5717411" cy="453783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D62080-C7E8-4882-A976-6EF9797153D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487" y="1690688"/>
            <a:ext cx="6026929" cy="453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77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491</Words>
  <Application>Microsoft Office PowerPoint</Application>
  <PresentationFormat>Широкоэкранный</PresentationFormat>
  <Paragraphs>56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Monotype Corsiva</vt:lpstr>
      <vt:lpstr>Roboto-Regular</vt:lpstr>
      <vt:lpstr>Times New Roman</vt:lpstr>
      <vt:lpstr>Тема Office</vt:lpstr>
      <vt:lpstr>Презентация PowerPoint</vt:lpstr>
      <vt:lpstr>   </vt:lpstr>
      <vt:lpstr>   </vt:lpstr>
      <vt:lpstr> </vt:lpstr>
      <vt:lpstr>Презентация PowerPoint</vt:lpstr>
      <vt:lpstr>     </vt:lpstr>
      <vt:lpstr>Познавательные экологические интересы формируем через продуктивные виды  деятельности (рисование, конструирование, лепку)</vt:lpstr>
      <vt:lpstr>Ознакомление с миром природы включает экологическое воспитание. Через ознакомление с природой, воспитание правильного отношения к объектам живой и неживой природы у детей формируются элементарные экологические представления. Осень. Закрепляем знания детей о том, что сентябрь первый осенний месяц. Учим замечать приметы осени (похолодало; земля от заморозков стала твердой; заледенели лужи; листопад; иней на почве). </vt:lpstr>
      <vt:lpstr>Учим собирать природный материал (семена, шишки, желуди, листья) для изготовления поделок. </vt:lpstr>
      <vt:lpstr>Зима. Обогащаем представления детей о сезонных изменениях в природе (самые короткие дни и длинные ночи, холодно, мороз, гололед и т. д.). </vt:lpstr>
      <vt:lpstr>Учим определять свойства снега (холодный, пушистый, рассыпается, липкий и др.; из влажного тяжелого снега лучше делать постройки). </vt:lpstr>
      <vt:lpstr>Учим  различать снег от инея. </vt:lpstr>
      <vt:lpstr> Закрепляем знания детей о зимующих птицах, формируем желание заботиться о живых существах.</vt:lpstr>
      <vt:lpstr>Развиваем внимательность, вызываем интерес к прилетающим на кормушки птица.</vt:lpstr>
      <vt:lpstr> Весна. Расширяем представления детей о весенних изменениях в природе (чаще светит солнце, зацветают подснежники; распускаются почки на деревьях и кустарниках, начинается ледоход; пробуждаются травяные лягушки, жабы, ящерицы; птицы вьют гнезда; вылетают бабочки-крапивницы; появляются муравьи). </vt:lpstr>
      <vt:lpstr>Наблюдаем, как высаживают деревья и кустарники. Учим замечать изменения в уголке природы (комнатные растения начинают давать новые листочки, зацветают и т. д.) </vt:lpstr>
      <vt:lpstr>Лето. Уточняем представления детей об изменениях, происходящих в природе (самые длинные дни и короткие ночи, тепло, жарко; бывают ливневые дожди, грозы, радуга). </vt:lpstr>
      <vt:lpstr>Систематическое и последовательное знакомство с окружающим миром развивает речь, память, мышление, воображение и способствует всестороннему развитию ребенка. В групповой комнате растения содержатся в соответствии с природосообразными условиями.  </vt:lpstr>
      <vt:lpstr>  В группе находятся растения, очищающие воздух от пыли и бактерий, поглощающие  вредные вещества. Для поддержания чистоты осуществляем ежедневный уход за растениями .  Мы  привлекаем детей к выполнению отдельных поручений. </vt:lpstr>
      <vt:lpstr>Созданием оптимальные условия для формирования у детей элементарных знаний о выращивании огородных культур, развиваем познавательные интересы, формируем исследовательские навыки через вовлечение в практическую деятельность, воспитываем у детей умения наблюдать, делать выводы.</vt:lpstr>
      <vt:lpstr>Знакомим со способом размножения комнатных растений.</vt:lpstr>
      <vt:lpstr>Презентация PowerPoint</vt:lpstr>
      <vt:lpstr>Формируем навыки наблюдения и экспериментирования в процессе   поисково-познавательной деятельности.(Опыт со льдом, воздухом, водой)</vt:lpstr>
      <vt:lpstr> Исследовательская, поисковая активность –естественное состояние ребенка, он настроен на познание мира, он хочет его познать.</vt:lpstr>
      <vt:lpstr>Дидактические игры экологического содержания в настоящее время весьма разнообразны. В группе  собрана картотека дидактических игр, дидактических пособий, наглядный материал по экологическому образованию.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DNA7 X86</cp:lastModifiedBy>
  <cp:revision>39</cp:revision>
  <dcterms:created xsi:type="dcterms:W3CDTF">2019-02-23T15:16:55Z</dcterms:created>
  <dcterms:modified xsi:type="dcterms:W3CDTF">2019-10-13T10:54:41Z</dcterms:modified>
</cp:coreProperties>
</file>