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5г повышенный уровень</c:v>
                </c:pt>
              </c:strCache>
            </c:strRef>
          </c:tx>
          <c:invertIfNegative val="1"/>
          <c:cat>
            <c:strRef>
              <c:f>Лист1!$A$2:$A$9</c:f>
              <c:strCache>
                <c:ptCount val="8"/>
                <c:pt idx="0">
                  <c:v>общая тревожность в школе</c:v>
                </c:pt>
                <c:pt idx="1">
                  <c:v>переживание соц стресса</c:v>
                </c:pt>
                <c:pt idx="2">
                  <c:v>достижения успеха</c:v>
                </c:pt>
                <c:pt idx="3">
                  <c:v>страх самовыражения</c:v>
                </c:pt>
                <c:pt idx="4">
                  <c:v>страх проверки знаний</c:v>
                </c:pt>
                <c:pt idx="5">
                  <c:v>страх не соответствовать ожиданиям</c:v>
                </c:pt>
                <c:pt idx="6">
                  <c:v>нищзкая физиологическая сопротивляемость стрессу</c:v>
                </c:pt>
                <c:pt idx="7">
                  <c:v>проблемы и страхи с учителями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50</c:v>
                </c:pt>
                <c:pt idx="1">
                  <c:v>63</c:v>
                </c:pt>
                <c:pt idx="2">
                  <c:v>38</c:v>
                </c:pt>
                <c:pt idx="3">
                  <c:v>62</c:v>
                </c:pt>
                <c:pt idx="4">
                  <c:v>50</c:v>
                </c:pt>
                <c:pt idx="5">
                  <c:v>25</c:v>
                </c:pt>
                <c:pt idx="6">
                  <c:v>0</c:v>
                </c:pt>
                <c:pt idx="7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ED-4697-ADB5-AD2DA87977E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5д повышенный уровень</c:v>
                </c:pt>
              </c:strCache>
            </c:strRef>
          </c:tx>
          <c:invertIfNegative val="1"/>
          <c:cat>
            <c:strRef>
              <c:f>Лист1!$A$2:$A$9</c:f>
              <c:strCache>
                <c:ptCount val="8"/>
                <c:pt idx="0">
                  <c:v>общая тревожность в школе</c:v>
                </c:pt>
                <c:pt idx="1">
                  <c:v>переживание соц стресса</c:v>
                </c:pt>
                <c:pt idx="2">
                  <c:v>достижения успеха</c:v>
                </c:pt>
                <c:pt idx="3">
                  <c:v>страх самовыражения</c:v>
                </c:pt>
                <c:pt idx="4">
                  <c:v>страх проверки знаний</c:v>
                </c:pt>
                <c:pt idx="5">
                  <c:v>страх не соответствовать ожиданиям</c:v>
                </c:pt>
                <c:pt idx="6">
                  <c:v>нищзкая физиологическая сопротивляемость стрессу</c:v>
                </c:pt>
                <c:pt idx="7">
                  <c:v>проблемы и страхи с учителями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16</c:v>
                </c:pt>
                <c:pt idx="5">
                  <c:v>0</c:v>
                </c:pt>
                <c:pt idx="6">
                  <c:v>0</c:v>
                </c:pt>
                <c:pt idx="7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ED-4697-ADB5-AD2DA87977E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5г высокий уровень</c:v>
                </c:pt>
              </c:strCache>
            </c:strRef>
          </c:tx>
          <c:invertIfNegative val="1"/>
          <c:cat>
            <c:strRef>
              <c:f>Лист1!$A$2:$A$9</c:f>
              <c:strCache>
                <c:ptCount val="8"/>
                <c:pt idx="0">
                  <c:v>общая тревожность в школе</c:v>
                </c:pt>
                <c:pt idx="1">
                  <c:v>переживание соц стресса</c:v>
                </c:pt>
                <c:pt idx="2">
                  <c:v>достижения успеха</c:v>
                </c:pt>
                <c:pt idx="3">
                  <c:v>страх самовыражения</c:v>
                </c:pt>
                <c:pt idx="4">
                  <c:v>страх проверки знаний</c:v>
                </c:pt>
                <c:pt idx="5">
                  <c:v>страх не соответствовать ожиданиям</c:v>
                </c:pt>
                <c:pt idx="6">
                  <c:v>нищзкая физиологическая сопротивляемость стрессу</c:v>
                </c:pt>
                <c:pt idx="7">
                  <c:v>проблемы и страхи с учителями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</c:v>
                </c:pt>
                <c:pt idx="4">
                  <c:v>13</c:v>
                </c:pt>
                <c:pt idx="5">
                  <c:v>25</c:v>
                </c:pt>
                <c:pt idx="6">
                  <c:v>13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ED-4697-ADB5-AD2DA87977E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5д высокий уровень</c:v>
                </c:pt>
              </c:strCache>
            </c:strRef>
          </c:tx>
          <c:invertIfNegative val="1"/>
          <c:cat>
            <c:strRef>
              <c:f>Лист1!$A$2:$A$9</c:f>
              <c:strCache>
                <c:ptCount val="8"/>
                <c:pt idx="0">
                  <c:v>общая тревожность в школе</c:v>
                </c:pt>
                <c:pt idx="1">
                  <c:v>переживание соц стресса</c:v>
                </c:pt>
                <c:pt idx="2">
                  <c:v>достижения успеха</c:v>
                </c:pt>
                <c:pt idx="3">
                  <c:v>страх самовыражения</c:v>
                </c:pt>
                <c:pt idx="4">
                  <c:v>страх проверки знаний</c:v>
                </c:pt>
                <c:pt idx="5">
                  <c:v>страх не соответствовать ожиданиям</c:v>
                </c:pt>
                <c:pt idx="6">
                  <c:v>нищзкая физиологическая сопротивляемость стрессу</c:v>
                </c:pt>
                <c:pt idx="7">
                  <c:v>проблемы и страхи с учителями</c:v>
                </c:pt>
              </c:strCache>
            </c:strRef>
          </c:cat>
          <c:val>
            <c:numRef>
              <c:f>Лист1!$E$2:$E$9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ED-4697-ADB5-AD2DA87977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58851712"/>
        <c:axId val="58853248"/>
      </c:barChart>
      <c:catAx>
        <c:axId val="58851712"/>
        <c:scaling>
          <c:orientation val="minMax"/>
        </c:scaling>
        <c:delete val="1"/>
        <c:axPos val="b"/>
        <c:numFmt formatCode="General" sourceLinked="0"/>
        <c:majorTickMark val="none"/>
        <c:minorTickMark val="cross"/>
        <c:tickLblPos val="nextTo"/>
        <c:crossAx val="58853248"/>
        <c:crosses val="autoZero"/>
        <c:auto val="1"/>
        <c:lblAlgn val="ctr"/>
        <c:lblOffset val="100"/>
        <c:noMultiLvlLbl val="1"/>
      </c:catAx>
      <c:valAx>
        <c:axId val="58853248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cross"/>
        <c:tickLblPos val="nextTo"/>
        <c:crossAx val="58851712"/>
        <c:crosses val="autoZero"/>
        <c:crossBetween val="between"/>
      </c:valAx>
    </c:plotArea>
    <c:legend>
      <c:legendPos val="b"/>
      <c:layout/>
      <c:overlay val="1"/>
    </c:legend>
    <c:plotVisOnly val="1"/>
    <c:dispBlanksAs val="zero"/>
    <c:showDLblsOverMax val="1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141B6-CD2F-4C6F-88EA-815F64F8124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BA385-0F94-4E74-ABF0-5CE2CD1828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BA385-0F94-4E74-ABF0-5CE2CD182863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20574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A431" pitchFamily="18" charset="0"/>
                <a:cs typeface="Angsana New" pitchFamily="18" charset="-34"/>
              </a:rPr>
              <a:t>Результаты психологического сопровождения обучающихся 1-х и 5-х классов</a:t>
            </a:r>
            <a:endParaRPr lang="ru-RU" sz="2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0"/>
            <a:ext cx="8229600" cy="2133600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Психологическая служба</a:t>
            </a:r>
          </a:p>
          <a:p>
            <a:pPr algn="l"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LG\Рабочий стол\iспаиб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42876"/>
            <a:ext cx="9677401" cy="699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Результаты диагностики выявили: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низкий уровень познавательных процессов (память, мышление, внимание, речь) у 71% обследуемых,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низкая работоспособность,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к учебной деятельности низкая, преобладает  игровая деятельность.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быстро утомляемы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выраженное нарушение моторики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нарушение пространственной ориентации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нарушение восприятия инструкции, внимания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100% учащихся нарушение речи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уровень тревожности средний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самооценка высокая у 100%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страхов не выявлено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Диагностика отношения первоклассника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 начальной школе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физиологический компонент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показывает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уровень физиологической адаптации первоклассника к школе, т.е. справляется ли организм ребенка с нагрузкой; </a:t>
            </a: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компонент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характеризует, насколько ребенок может усваивать учебную программу и есть ли проблемы в учебной деятельности;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эмоциональный компонент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эмоциональное отношение первоклассника к учебной деятельности, учителю, одноклассникам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Диагностика отношения первоклассника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 начальной школе (10 учащихся 1д класса)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i="1" dirty="0" smtClean="0"/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достаточный 30%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частичный50%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недостаточный 20%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 5-ми классами исследование проводилось по следующим направлениям: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Мотивационная сфера: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определялся уровень школьной мотивации и отношение учащихся к учебной деятельности.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Эмоциональная сфера: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выявление уровня школьной тревожности.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Межличностные отношения: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определение социального статуса ребенка в классе и уровня благополучия взаимоотношений между учениками.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b="1" i="1" dirty="0" smtClean="0"/>
              <a:t>I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 Мотивационная сфера</a:t>
            </a:r>
            <a:endParaRPr lang="ru-RU" sz="3200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25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Уровень </a:t>
                      </a:r>
                      <a:r>
                        <a:rPr lang="ru-RU" sz="3200" b="1" i="1" dirty="0">
                          <a:latin typeface="Times New Roman"/>
                          <a:ea typeface="Calibri"/>
                          <a:cs typeface="Times New Roman"/>
                        </a:rPr>
                        <a:t>мотивации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32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>
                          <a:latin typeface="Times New Roman"/>
                          <a:ea typeface="Calibri"/>
                          <a:cs typeface="Times New Roman"/>
                        </a:rPr>
                        <a:t>Высокая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38%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>
                          <a:latin typeface="Times New Roman"/>
                          <a:ea typeface="Calibri"/>
                          <a:cs typeface="Times New Roman"/>
                        </a:rPr>
                        <a:t>Хорошая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>
                          <a:latin typeface="Times New Roman"/>
                          <a:ea typeface="Calibri"/>
                          <a:cs typeface="Times New Roman"/>
                        </a:rPr>
                        <a:t>Внешняя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25 </a:t>
                      </a: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>
                          <a:latin typeface="Times New Roman"/>
                          <a:ea typeface="Calibri"/>
                          <a:cs typeface="Times New Roman"/>
                        </a:rPr>
                        <a:t>Низкая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err="1">
                          <a:latin typeface="Times New Roman"/>
                          <a:ea typeface="Calibri"/>
                          <a:cs typeface="Times New Roman"/>
                        </a:rPr>
                        <a:t>Дезадаптация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95" marR="62495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b="1" i="1" u="sng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100" b="1" i="1" u="sng" dirty="0" smtClean="0">
                <a:latin typeface="Times New Roman" pitchFamily="18" charset="0"/>
                <a:cs typeface="Times New Roman" pitchFamily="18" charset="0"/>
              </a:rPr>
              <a:t>. Эмоционально-личностная сфера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Уровень школьной тревожности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0750929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Изучение социометрического статуса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Низкий социометрический статус 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5 «г» классе был выявлен у 13% обследованных учащихся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5 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 классе не выявлен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Сниженный  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5 «г» классе был выявлен у 13% обследованных учащихся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 5 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 классе  -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Методика «Анализ процесса адаптации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учащихся 5-х классов»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Сравнительный анализ на начало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.  5 «г» класса: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Сравнительный анализ на начало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      5 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 класса:</a:t>
            </a:r>
          </a:p>
          <a:p>
            <a:endParaRPr lang="ru-RU" sz="20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66800" y="1752600"/>
          <a:ext cx="7162800" cy="2243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Учебный аспект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Психологический аспект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Социально-педагогический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Результат улучшился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latin typeface="Times New Roman"/>
                          <a:ea typeface="Calibri"/>
                          <a:cs typeface="Times New Roman"/>
                        </a:rPr>
                        <a:t>13%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63%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Результат ухудшился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62%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24%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Остался без изменений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66800" y="4419600"/>
          <a:ext cx="7162800" cy="2243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Учебный аспект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Психологический аспект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Социально-педагогический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Результат улучшился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Calibri"/>
                          <a:cs typeface="Times New Roman"/>
                        </a:rPr>
                        <a:t>Результат ухудшился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33%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Calibri"/>
                          <a:cs typeface="Times New Roman"/>
                        </a:rPr>
                        <a:t>Остался без изменений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67%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358</Words>
  <Application>Microsoft Office PowerPoint</Application>
  <PresentationFormat>Экран (4:3)</PresentationFormat>
  <Paragraphs>93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A431</vt:lpstr>
      <vt:lpstr>Angsana New</vt:lpstr>
      <vt:lpstr>Arial</vt:lpstr>
      <vt:lpstr>Calibri</vt:lpstr>
      <vt:lpstr>Times New Roman</vt:lpstr>
      <vt:lpstr>Wingdings</vt:lpstr>
      <vt:lpstr>Тема Office</vt:lpstr>
      <vt:lpstr>Результаты психологического сопровождения обучающихся 1-х и 5-х классов</vt:lpstr>
      <vt:lpstr>Результаты диагностики выявили: </vt:lpstr>
      <vt:lpstr>Диагностика отношения первоклассника  к начальной школе</vt:lpstr>
      <vt:lpstr>Диагностика отношения первоклассника  к начальной школе (10 учащихся 1д класса)</vt:lpstr>
      <vt:lpstr>С 5-ми классами исследование проводилось по следующим направлениям:</vt:lpstr>
      <vt:lpstr>I. Мотивационная сфера</vt:lpstr>
      <vt:lpstr> II. Эмоционально-личностная сфера Уровень школьной тревожности  </vt:lpstr>
      <vt:lpstr>III. Изучение социометрического статуса </vt:lpstr>
      <vt:lpstr>Методика «Анализ процесса адаптации  учащихся 5-х классов»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диагностики выявили: </dc:title>
  <cp:lastModifiedBy>Пользователь Windows</cp:lastModifiedBy>
  <cp:revision>29</cp:revision>
  <dcterms:modified xsi:type="dcterms:W3CDTF">2019-10-13T19:13:00Z</dcterms:modified>
</cp:coreProperties>
</file>