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7" r:id="rId4"/>
    <p:sldId id="258" r:id="rId5"/>
    <p:sldId id="261" r:id="rId6"/>
    <p:sldId id="262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24" autoAdjust="0"/>
  </p:normalViewPr>
  <p:slideViewPr>
    <p:cSldViewPr>
      <p:cViewPr>
        <p:scale>
          <a:sx n="77" d="100"/>
          <a:sy n="77" d="100"/>
        </p:scale>
        <p:origin x="-1176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2E220-C15B-46C6-BC3B-6E827162F04A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C68C-0DE3-4F0D-9243-0D3A49E7F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2E220-C15B-46C6-BC3B-6E827162F04A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C68C-0DE3-4F0D-9243-0D3A49E7F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2E220-C15B-46C6-BC3B-6E827162F04A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C68C-0DE3-4F0D-9243-0D3A49E7F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2E220-C15B-46C6-BC3B-6E827162F04A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C68C-0DE3-4F0D-9243-0D3A49E7F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2E220-C15B-46C6-BC3B-6E827162F04A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C68C-0DE3-4F0D-9243-0D3A49E7F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2E220-C15B-46C6-BC3B-6E827162F04A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C68C-0DE3-4F0D-9243-0D3A49E7F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2E220-C15B-46C6-BC3B-6E827162F04A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C68C-0DE3-4F0D-9243-0D3A49E7F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2E220-C15B-46C6-BC3B-6E827162F04A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C68C-0DE3-4F0D-9243-0D3A49E7F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2E220-C15B-46C6-BC3B-6E827162F04A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C68C-0DE3-4F0D-9243-0D3A49E7F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2E220-C15B-46C6-BC3B-6E827162F04A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C68C-0DE3-4F0D-9243-0D3A49E7F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2E220-C15B-46C6-BC3B-6E827162F04A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BBBC68C-0DE3-4F0D-9243-0D3A49E7F5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762E220-C15B-46C6-BC3B-6E827162F04A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BBBC68C-0DE3-4F0D-9243-0D3A49E7F51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857232"/>
            <a:ext cx="7851648" cy="78581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Широкая масленица  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1026" name="Picture 2" descr="C:\Users\саня\Desktop\Новая папка (6)\YtZmJmZi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714488"/>
            <a:ext cx="7315200" cy="41529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4499992" y="587727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spc="50" dirty="0">
                <a:ln w="11430"/>
                <a:solidFill>
                  <a:srgbClr val="00B050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ГБДОУ детский сад № 25</a:t>
            </a:r>
          </a:p>
          <a:p>
            <a:pPr algn="r"/>
            <a:r>
              <a:rPr lang="ru-RU" b="1" spc="50" dirty="0" smtClean="0">
                <a:ln w="11430"/>
                <a:solidFill>
                  <a:srgbClr val="00B050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Апрель 2019 г.                 Воспитатель:</a:t>
            </a:r>
            <a:endParaRPr lang="ru-RU" b="1" spc="50" dirty="0">
              <a:ln w="11430"/>
              <a:solidFill>
                <a:srgbClr val="00B050"/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ru-RU" b="1" spc="50" dirty="0">
                <a:ln w="11430"/>
                <a:solidFill>
                  <a:srgbClr val="00B050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Соловьева Г.Ю. </a:t>
            </a:r>
            <a:endParaRPr lang="ru-RU" b="1" spc="50" dirty="0">
              <a:ln w="11430"/>
              <a:solidFill>
                <a:srgbClr val="00B050"/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tourblogger.ru/sites/default/files/albums/21608/8038/original/3025_3249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928670"/>
            <a:ext cx="8572560" cy="55721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На Масленицу по всему Киеву пройдут массовые гуляния с поеданием блин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928670"/>
            <a:ext cx="8643998" cy="55816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214282" y="642918"/>
            <a:ext cx="850112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Масленицу играли всем миром: взрослые ходили в гости друг к другу,  дети забавлялись катанием на санках, все вместе смеялись на представлениях, катались на тройках и, конечно же, объедались блинами.</a:t>
            </a:r>
            <a:endParaRPr kumimoji="0" lang="ru-RU" sz="2200" b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49154" name="Picture 2" descr="C:\Users\саня\Desktop\Новая папка (6)\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000239"/>
            <a:ext cx="8072494" cy="46434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928662" y="571480"/>
            <a:ext cx="714376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Главная участница Масленицы — большая соломенная кукла по имени Масленица.</a:t>
            </a:r>
            <a:endParaRPr kumimoji="0" lang="ru-RU" sz="2200" b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8675" name="Picture 3" descr="Масленица - Blogs - Penz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428736"/>
            <a:ext cx="8001056" cy="50768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500042"/>
            <a:ext cx="850112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+mj-lt"/>
              </a:rPr>
              <a:t>Ее наряжали в платье, наголову повязывали платок, а ноги обували в лапти. Куклу усаживали на сани и везли в гору с песнями. А рядом с санями скакали вприпрыжку, бежали, дразнились, выкрикивали шутки ряженые. </a:t>
            </a:r>
            <a:endParaRPr lang="ru-RU" sz="2200" b="1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26626" name="Picture 2" descr="Смотрим онлайн Масленица (Maslenitsa) - Статусы, картинки, приколы, видео и многое другое!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928802"/>
            <a:ext cx="8215370" cy="46434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Чучело масленицы своими рука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714356"/>
            <a:ext cx="4286250" cy="5715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357158" y="394692"/>
            <a:ext cx="3857652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+mj-lt"/>
              </a:rPr>
              <a:t>С Масленицей разговаривали как с живым существом. Она то «дорогая гостья», то «баба кривошейка», то «красавица девица». Потом чучело ставили где-нибудь на видном месте, где и проходили все масленичные развлечения, вокруг чучела Масленицы. В последний день праздника чучело сжигали и разбрасывали пепел по земле: чтобы был </a:t>
            </a:r>
            <a:r>
              <a:rPr lang="ru-RU" sz="2200" b="1" i="1" u="sng" dirty="0" smtClean="0">
                <a:solidFill>
                  <a:srgbClr val="C00000"/>
                </a:solidFill>
                <a:latin typeface="+mj-lt"/>
              </a:rPr>
              <a:t>хороший урожай. </a:t>
            </a:r>
            <a:r>
              <a:rPr lang="ru-RU" sz="2200" b="1" dirty="0" smtClean="0">
                <a:solidFill>
                  <a:srgbClr val="C00000"/>
                </a:solidFill>
                <a:latin typeface="+mj-lt"/>
              </a:rPr>
              <a:t>Поэтому у чучела не делали лица – считалось, что имея лицо, чучело имеет и душу, и тогда его нельзя сжигать.</a:t>
            </a:r>
          </a:p>
          <a:p>
            <a:endParaRPr lang="ru-RU" dirty="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714348" y="714356"/>
            <a:ext cx="7500991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В масленичную неделю каждый ее день имеет свое название, которое говорит о том, что в этот день полагается делать.</a:t>
            </a:r>
            <a:endParaRPr kumimoji="0" lang="ru-RU" sz="2200" b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5072896"/>
            <a:ext cx="671517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+mj-lt"/>
              </a:rPr>
              <a:t>Широкая Масленица – Сырная неделя!</a:t>
            </a:r>
            <a:br>
              <a:rPr lang="ru-RU" sz="2200" b="1" dirty="0" smtClean="0">
                <a:solidFill>
                  <a:srgbClr val="C00000"/>
                </a:solidFill>
                <a:latin typeface="+mj-lt"/>
              </a:rPr>
            </a:br>
            <a:r>
              <a:rPr lang="ru-RU" sz="2200" b="1" dirty="0" smtClean="0">
                <a:solidFill>
                  <a:srgbClr val="C00000"/>
                </a:solidFill>
                <a:latin typeface="+mj-lt"/>
              </a:rPr>
              <a:t>Ты пришла нарядная к нам Весну встречать.</a:t>
            </a:r>
            <a:br>
              <a:rPr lang="ru-RU" sz="2200" b="1" dirty="0" smtClean="0">
                <a:solidFill>
                  <a:srgbClr val="C00000"/>
                </a:solidFill>
                <a:latin typeface="+mj-lt"/>
              </a:rPr>
            </a:br>
            <a:r>
              <a:rPr lang="ru-RU" sz="2200" b="1" dirty="0" smtClean="0">
                <a:solidFill>
                  <a:srgbClr val="C00000"/>
                </a:solidFill>
                <a:latin typeface="+mj-lt"/>
              </a:rPr>
              <a:t>Печь блины и развлекаться будем всю неделю,</a:t>
            </a:r>
            <a:br>
              <a:rPr lang="ru-RU" sz="2200" b="1" dirty="0" smtClean="0">
                <a:solidFill>
                  <a:srgbClr val="C00000"/>
                </a:solidFill>
                <a:latin typeface="+mj-lt"/>
              </a:rPr>
            </a:br>
            <a:r>
              <a:rPr lang="ru-RU" sz="2200" b="1" dirty="0" smtClean="0">
                <a:solidFill>
                  <a:srgbClr val="C00000"/>
                </a:solidFill>
                <a:latin typeface="+mj-lt"/>
              </a:rPr>
              <a:t>Чтоб Зиму студёную из дому прогнать!</a:t>
            </a:r>
            <a:r>
              <a:rPr lang="ru-RU" sz="2200" b="1" i="1" dirty="0" smtClean="0">
                <a:solidFill>
                  <a:srgbClr val="C00000"/>
                </a:solidFill>
                <a:latin typeface="+mj-lt"/>
              </a:rPr>
              <a:t/>
            </a:r>
            <a:br>
              <a:rPr lang="ru-RU" sz="2200" b="1" i="1" dirty="0" smtClean="0">
                <a:solidFill>
                  <a:srgbClr val="C00000"/>
                </a:solidFill>
                <a:latin typeface="+mj-lt"/>
              </a:rPr>
            </a:br>
            <a:endParaRPr lang="ru-RU" sz="2200" i="1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25605" name="Picture 5" descr="Удалённая работа Работа фрилансера Якубова Юлия Arafel Для театра куко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571612"/>
            <a:ext cx="5857916" cy="400052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500042"/>
            <a:ext cx="4572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algn="ctr">
              <a:defRPr/>
            </a:pPr>
            <a:r>
              <a:rPr lang="ru-RU" sz="2400" b="1" i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Понедельник</a:t>
            </a:r>
          </a:p>
          <a:p>
            <a:pPr algn="ctr">
              <a:defRPr/>
            </a:pPr>
            <a:r>
              <a:rPr lang="ru-RU" sz="2200" b="1" i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ВСТРЕЧА  МАСЛЕНИЦЫ</a:t>
            </a:r>
            <a:endParaRPr lang="ru-RU" sz="2200" b="1" i="1" dirty="0">
              <a:solidFill>
                <a:srgbClr val="FF0000"/>
              </a:solidFill>
              <a:latin typeface="+mj-lt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285860"/>
            <a:ext cx="8429684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К первому дню Масленицы сооружались общественные горки, качели, столы со сладкими яствами. В  домах начинали печь блины. </a:t>
            </a:r>
            <a:r>
              <a:rPr lang="ru-RU" sz="2200" b="1" dirty="0" smtClean="0">
                <a:solidFill>
                  <a:srgbClr val="C00000"/>
                </a:solidFill>
                <a:latin typeface="+mj-lt"/>
              </a:rPr>
              <a:t>У каждой хозяйки был свой рецепт, который она держала в строгом секрете от соседей.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4578" name="Picture 2" descr="Блины и не только: русские писатели начала XX века о Масленице Матроны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0" y="2786058"/>
            <a:ext cx="6429428" cy="38576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580" name="Picture 4" descr="dou225.edu.sarkomobr.ru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29454" y="3429000"/>
            <a:ext cx="1862130" cy="179562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71480"/>
            <a:ext cx="842968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+mj-lt"/>
              </a:rPr>
              <a:t>Праздник открывали дети. Они зазывали и приветствовали Масленицу:</a:t>
            </a:r>
            <a:r>
              <a:rPr lang="ru-RU" sz="2200" b="1" i="1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ru-RU" sz="2200" b="1" i="1" dirty="0" smtClean="0">
                <a:solidFill>
                  <a:srgbClr val="FF0000"/>
                </a:solidFill>
                <a:latin typeface="+mj-lt"/>
              </a:rPr>
              <a:t>«Масленица, красная краса, русая коса! Приезжай ко мне в тесовый дом душою потешиться, умом повеселиться, речью насладиться...»</a:t>
            </a:r>
            <a:r>
              <a:rPr lang="ru-RU" sz="2200" b="1" i="1" dirty="0" smtClean="0">
                <a:solidFill>
                  <a:srgbClr val="C00000"/>
                </a:solidFill>
                <a:latin typeface="+mj-lt"/>
              </a:rPr>
              <a:t/>
            </a:r>
            <a:br>
              <a:rPr lang="ru-RU" sz="2200" b="1" i="1" dirty="0" smtClean="0">
                <a:solidFill>
                  <a:srgbClr val="C00000"/>
                </a:solidFill>
                <a:latin typeface="+mj-lt"/>
              </a:rPr>
            </a:br>
            <a:endParaRPr lang="ru-RU" sz="2200" b="1" i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5929330"/>
            <a:ext cx="82868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+mj-lt"/>
              </a:rPr>
              <a:t>После заклички ребята сбегали со снежных горок и радостно кричали: </a:t>
            </a:r>
            <a:r>
              <a:rPr lang="ru-RU" sz="2200" b="1" i="1" dirty="0" smtClean="0">
                <a:solidFill>
                  <a:srgbClr val="FF0000"/>
                </a:solidFill>
                <a:latin typeface="+mj-lt"/>
              </a:rPr>
              <a:t>«Приехала Масленица! Приехала Масленица!»</a:t>
            </a:r>
            <a:endParaRPr lang="ru-RU" sz="2200" b="1" i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23554" name="Picture 2" descr="gallery_772_66_122071 СынДочка Детский Центр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928802"/>
            <a:ext cx="4429156" cy="40242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5" descr="gorka_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928802"/>
            <a:ext cx="4000496" cy="40005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42844" y="1214422"/>
            <a:ext cx="4786346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А еще в этот день дети обходили соседей, поздравляли с наступлением  Масленицы и просили угощение: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Тин – тин  -тинка,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Подай блинка,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Оладышка - прибавышка,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Масляный кусок!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Уж вы не скупитесь,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Масляным кусочком поделитесь!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Подайте широкой Масленице!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Если хозяева подавали мало, дети их дразнили: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Паршивые блины, по аршину длины!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—</a:t>
            </a:r>
            <a:r>
              <a:rPr lang="ru-RU" sz="2000" b="1" dirty="0" smtClean="0">
                <a:solidFill>
                  <a:srgbClr val="C000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и убегали.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22531" name="Picture 3" descr="Елена Уварова. Обсуждение на LiveInternet - Российский Серви…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214422"/>
            <a:ext cx="3786214" cy="52387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642918"/>
            <a:ext cx="8429684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+mj-lt"/>
              </a:rPr>
              <a:t>Конец зимы. Дни становятся длинными и светлыми, небо — голубым, а солнце — ярким</a:t>
            </a:r>
            <a:r>
              <a:rPr lang="ru-RU" sz="2800" b="1" dirty="0" smtClean="0">
                <a:solidFill>
                  <a:srgbClr val="C00000"/>
                </a:solidFill>
                <a:latin typeface="+mj-lt"/>
              </a:rPr>
              <a:t>.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+mj-lt"/>
              </a:rPr>
              <a:t>В </a:t>
            </a:r>
            <a:r>
              <a:rPr lang="ru-RU" sz="2800" b="1" dirty="0">
                <a:solidFill>
                  <a:srgbClr val="C00000"/>
                </a:solidFill>
                <a:latin typeface="+mj-lt"/>
              </a:rPr>
              <a:t>это время на Руси устраивались народные гулянья. Назывался этот праздник — </a:t>
            </a:r>
            <a:r>
              <a:rPr lang="ru-RU" sz="3200" b="1" dirty="0">
                <a:solidFill>
                  <a:srgbClr val="C00000"/>
                </a:solidFill>
                <a:latin typeface="+mj-lt"/>
              </a:rPr>
              <a:t>Масленица. </a:t>
            </a:r>
            <a:endParaRPr lang="ru-RU" sz="2800" b="1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16386" name="Picture 2" descr="D:\НАТА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571744"/>
            <a:ext cx="6643734" cy="3860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714357"/>
            <a:ext cx="83582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+mj-lt"/>
              </a:rPr>
              <a:t>К первому дню праздника изготовляли из тряпок и соломы чучело Масленицы.</a:t>
            </a:r>
            <a:br>
              <a:rPr lang="ru-RU" sz="2400" b="1" dirty="0" smtClean="0">
                <a:solidFill>
                  <a:srgbClr val="C00000"/>
                </a:solidFill>
                <a:latin typeface="+mj-lt"/>
              </a:rPr>
            </a:br>
            <a:endParaRPr lang="ru-RU" sz="2400" b="1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21506" name="Picture 2" descr="Изготовление чучела на Масленицу - Наша Масленица - программ…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571612"/>
            <a:ext cx="7215238" cy="48768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500042"/>
            <a:ext cx="74295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+mj-lt"/>
              </a:rPr>
              <a:t>Утро... ПОНЕДЕЛЬНИК... Наступает "ВСТРЕЧА".</a:t>
            </a:r>
            <a:br>
              <a:rPr lang="ru-RU" sz="2400" b="1" dirty="0" smtClean="0">
                <a:solidFill>
                  <a:srgbClr val="C00000"/>
                </a:solidFill>
                <a:latin typeface="+mj-lt"/>
              </a:rPr>
            </a:br>
            <a:r>
              <a:rPr lang="ru-RU" sz="2400" b="1" dirty="0" smtClean="0">
                <a:solidFill>
                  <a:srgbClr val="C00000"/>
                </a:solidFill>
                <a:latin typeface="+mj-lt"/>
              </a:rPr>
              <a:t>Яркие салазки с горочек скользят.</a:t>
            </a:r>
            <a:br>
              <a:rPr lang="ru-RU" sz="2400" b="1" dirty="0" smtClean="0">
                <a:solidFill>
                  <a:srgbClr val="C00000"/>
                </a:solidFill>
                <a:latin typeface="+mj-lt"/>
              </a:rPr>
            </a:br>
            <a:r>
              <a:rPr lang="ru-RU" sz="2400" b="1" dirty="0" smtClean="0">
                <a:solidFill>
                  <a:srgbClr val="C00000"/>
                </a:solidFill>
                <a:latin typeface="+mj-lt"/>
              </a:rPr>
              <a:t>Целый день веселье. Наступает вечер...</a:t>
            </a:r>
            <a:br>
              <a:rPr lang="ru-RU" sz="2400" b="1" dirty="0" smtClean="0">
                <a:solidFill>
                  <a:srgbClr val="C00000"/>
                </a:solidFill>
                <a:latin typeface="+mj-lt"/>
              </a:rPr>
            </a:br>
            <a:r>
              <a:rPr lang="ru-RU" sz="2400" b="1" dirty="0" smtClean="0">
                <a:solidFill>
                  <a:srgbClr val="C00000"/>
                </a:solidFill>
                <a:latin typeface="+mj-lt"/>
              </a:rPr>
              <a:t>Накатавшись вволю, все блины едят.</a:t>
            </a:r>
            <a:br>
              <a:rPr lang="ru-RU" sz="2400" b="1" dirty="0" smtClean="0">
                <a:solidFill>
                  <a:srgbClr val="C00000"/>
                </a:solidFill>
                <a:latin typeface="+mj-lt"/>
              </a:rPr>
            </a:br>
            <a:endParaRPr lang="ru-RU" sz="2400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20482" name="Picture 2" descr="История благодарностей участник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214554"/>
            <a:ext cx="4071966" cy="44434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2" descr="Фотоотчеты / СибИнф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214554"/>
            <a:ext cx="4371963" cy="42814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571480"/>
            <a:ext cx="8215371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+mj-lt"/>
                <a:ea typeface="DFKai-SB" pitchFamily="65" charset="-120"/>
                <a:cs typeface="Aharoni" pitchFamily="2" charset="-79"/>
              </a:rPr>
              <a:t>Масленица </a:t>
            </a:r>
            <a:r>
              <a:rPr lang="ru-RU" sz="2400" b="1" dirty="0">
                <a:solidFill>
                  <a:srgbClr val="C00000"/>
                </a:solidFill>
                <a:latin typeface="+mj-lt"/>
                <a:ea typeface="DFKai-SB" pitchFamily="65" charset="-120"/>
                <a:cs typeface="Aharoni" pitchFamily="2" charset="-79"/>
              </a:rPr>
              <a:t>— один из самых любимых в народе праздников, рождение которого уходит в глубокую древность. </a:t>
            </a:r>
            <a:endParaRPr lang="ru-RU" sz="2400" b="1" dirty="0" smtClean="0">
              <a:solidFill>
                <a:srgbClr val="C00000"/>
              </a:solidFill>
              <a:latin typeface="+mj-lt"/>
              <a:ea typeface="DFKai-SB" pitchFamily="65" charset="-120"/>
              <a:cs typeface="Aharoni" pitchFamily="2" charset="-79"/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+mj-lt"/>
                <a:ea typeface="DFKai-SB" pitchFamily="65" charset="-120"/>
                <a:cs typeface="Aharoni" pitchFamily="2" charset="-79"/>
              </a:rPr>
              <a:t>Празднуют </a:t>
            </a:r>
            <a:r>
              <a:rPr lang="ru-RU" sz="2400" b="1" dirty="0">
                <a:solidFill>
                  <a:srgbClr val="C00000"/>
                </a:solidFill>
                <a:latin typeface="+mj-lt"/>
                <a:ea typeface="DFKai-SB" pitchFamily="65" charset="-120"/>
                <a:cs typeface="Aharoni" pitchFamily="2" charset="-79"/>
              </a:rPr>
              <a:t>его в конце февраля, начале марта.</a:t>
            </a:r>
            <a:br>
              <a:rPr lang="ru-RU" sz="2400" b="1" dirty="0">
                <a:solidFill>
                  <a:srgbClr val="C00000"/>
                </a:solidFill>
                <a:latin typeface="+mj-lt"/>
                <a:ea typeface="DFKai-SB" pitchFamily="65" charset="-120"/>
                <a:cs typeface="Aharoni" pitchFamily="2" charset="-79"/>
              </a:rPr>
            </a:br>
            <a:r>
              <a:rPr lang="ru-RU" sz="2400" b="1" dirty="0">
                <a:solidFill>
                  <a:srgbClr val="C00000"/>
                </a:solidFill>
                <a:latin typeface="+mj-lt"/>
                <a:ea typeface="DFKai-SB" pitchFamily="65" charset="-120"/>
                <a:cs typeface="Aharoni" pitchFamily="2" charset="-79"/>
              </a:rPr>
              <a:t>Масленица имела другое название — проводы зимы</a:t>
            </a:r>
            <a:r>
              <a:rPr lang="ru-RU" sz="2400" b="1" dirty="0" smtClean="0">
                <a:solidFill>
                  <a:srgbClr val="C00000"/>
                </a:solidFill>
                <a:latin typeface="+mj-lt"/>
                <a:ea typeface="DFKai-SB" pitchFamily="65" charset="-120"/>
                <a:cs typeface="Aharoni" pitchFamily="2" charset="-79"/>
              </a:rPr>
              <a:t>.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+mj-lt"/>
                <a:ea typeface="DFKai-SB" pitchFamily="65" charset="-120"/>
                <a:cs typeface="Aharoni" pitchFamily="2" charset="-79"/>
              </a:rPr>
              <a:t> </a:t>
            </a:r>
            <a:r>
              <a:rPr lang="ru-RU" sz="2400" b="1" dirty="0">
                <a:solidFill>
                  <a:srgbClr val="C00000"/>
                </a:solidFill>
                <a:latin typeface="+mj-lt"/>
                <a:ea typeface="DFKai-SB" pitchFamily="65" charset="-120"/>
                <a:cs typeface="Aharoni" pitchFamily="2" charset="-79"/>
              </a:rPr>
              <a:t>А проводы зимы и встреча весны — всегда праздник</a:t>
            </a:r>
            <a:r>
              <a:rPr lang="ru-RU" sz="2400" b="1" dirty="0" smtClean="0">
                <a:solidFill>
                  <a:srgbClr val="C00000"/>
                </a:solidFill>
                <a:latin typeface="+mj-lt"/>
                <a:ea typeface="DFKai-SB" pitchFamily="65" charset="-120"/>
                <a:cs typeface="Aharoni" pitchFamily="2" charset="-79"/>
              </a:rPr>
              <a:t>.                    </a:t>
            </a:r>
            <a:r>
              <a:rPr lang="ru-RU" sz="2400" b="1" dirty="0">
                <a:solidFill>
                  <a:srgbClr val="C00000"/>
                </a:solidFill>
                <a:latin typeface="+mj-lt"/>
                <a:ea typeface="DFKai-SB" pitchFamily="65" charset="-120"/>
                <a:cs typeface="Aharoni" pitchFamily="2" charset="-79"/>
              </a:rPr>
              <a:t>В Масленицу долг каждого человека — помочь прогнать зиму, разбудить природу. Люди, забывали про холода, зимние морозы, про тоску и печаль, и веселились от души.</a:t>
            </a:r>
            <a:r>
              <a:rPr lang="en-US" sz="2400" b="1" dirty="0">
                <a:solidFill>
                  <a:srgbClr val="C00000"/>
                </a:solidFill>
                <a:latin typeface="+mj-lt"/>
                <a:ea typeface="DFKai-SB" pitchFamily="65" charset="-120"/>
                <a:cs typeface="Aharoni" pitchFamily="2" charset="-79"/>
              </a:rPr>
              <a:t> </a:t>
            </a:r>
            <a:endParaRPr lang="ru-RU" sz="2400" b="1" dirty="0" smtClean="0">
              <a:solidFill>
                <a:srgbClr val="C00000"/>
              </a:solidFill>
              <a:latin typeface="+mj-lt"/>
              <a:ea typeface="DFKai-SB" pitchFamily="65" charset="-120"/>
              <a:cs typeface="Aharoni" pitchFamily="2" charset="-79"/>
            </a:endParaRPr>
          </a:p>
          <a:p>
            <a:pPr algn="ctr"/>
            <a:endParaRPr lang="ru-RU" sz="2400" b="1" dirty="0">
              <a:solidFill>
                <a:srgbClr val="C00000"/>
              </a:solidFill>
              <a:latin typeface="+mj-lt"/>
              <a:ea typeface="DFKai-SB" pitchFamily="65" charset="-120"/>
              <a:cs typeface="Aharoni" pitchFamily="2" charset="-79"/>
            </a:endParaRPr>
          </a:p>
          <a:p>
            <a:pPr algn="ctr"/>
            <a:endParaRPr lang="ru-RU" sz="2400" b="1" dirty="0" smtClean="0">
              <a:solidFill>
                <a:srgbClr val="C00000"/>
              </a:solidFill>
              <a:latin typeface="+mj-lt"/>
              <a:ea typeface="DFKai-SB" pitchFamily="65" charset="-120"/>
              <a:cs typeface="Aharoni" pitchFamily="2" charset="-79"/>
            </a:endParaRPr>
          </a:p>
          <a:p>
            <a:pPr algn="ctr"/>
            <a:endParaRPr lang="ru-RU" sz="2400" b="1" dirty="0" smtClean="0">
              <a:solidFill>
                <a:srgbClr val="C00000"/>
              </a:solidFill>
              <a:latin typeface="+mj-lt"/>
              <a:ea typeface="DFKai-SB" pitchFamily="65" charset="-120"/>
              <a:cs typeface="Aharoni" pitchFamily="2" charset="-79"/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+mj-lt"/>
              </a:rPr>
              <a:t>Испокон веков люди считали весну началом новой жизни и почитали Солнце, дарящее жизнь и силы всему живому.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+mj-lt"/>
              </a:rPr>
              <a:t>В честь Солнца на Масленицу  пекут блины. </a:t>
            </a:r>
          </a:p>
          <a:p>
            <a:endParaRPr lang="ru-RU" sz="2400" i="1" dirty="0">
              <a:solidFill>
                <a:srgbClr val="C00000"/>
              </a:solidFill>
              <a:latin typeface="+mj-lt"/>
              <a:ea typeface="DFKai-SB" pitchFamily="65" charset="-120"/>
              <a:cs typeface="Aharoni" pitchFamily="2" charset="-79"/>
            </a:endParaRPr>
          </a:p>
        </p:txBody>
      </p:sp>
      <p:pic>
        <p:nvPicPr>
          <p:cNvPr id="14338" name="Picture 2" descr="D:\НАТА\1343280979_f_7f678c071b19ce5e1af0aa0806af39ec29b955e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868" y="4000504"/>
            <a:ext cx="1714512" cy="11430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500042"/>
            <a:ext cx="8358246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C00000"/>
                </a:solidFill>
                <a:latin typeface="+mj-lt"/>
              </a:rPr>
              <a:t>Длится Масленица целую неделю, и все это время хозяйки пекут блины и оладьи, которые так напоминают солнце, приглашают гостей и потчуют их. В старину на Руси в Масленицу славили языческого бога солнца </a:t>
            </a:r>
            <a:r>
              <a:rPr lang="ru-RU" sz="2200" b="1" dirty="0" smtClean="0">
                <a:solidFill>
                  <a:srgbClr val="C00000"/>
                </a:solidFill>
                <a:latin typeface="+mj-lt"/>
              </a:rPr>
              <a:t>Ярилу</a:t>
            </a:r>
            <a:r>
              <a:rPr lang="ru-RU" sz="2200" b="1" dirty="0">
                <a:solidFill>
                  <a:srgbClr val="C00000"/>
                </a:solidFill>
                <a:latin typeface="+mj-lt"/>
              </a:rPr>
              <a:t>,</a:t>
            </a:r>
            <a:r>
              <a:rPr lang="ru-RU" sz="2200" b="1" dirty="0" smtClean="0"/>
              <a:t> </a:t>
            </a:r>
            <a:r>
              <a:rPr lang="ru-RU" sz="2200" b="1" dirty="0">
                <a:solidFill>
                  <a:srgbClr val="C00000"/>
                </a:solidFill>
                <a:latin typeface="+mj-lt"/>
              </a:rPr>
              <a:t>и этот праздник знаменовал собой приход весны и тепла.</a:t>
            </a:r>
          </a:p>
          <a:p>
            <a:endParaRPr lang="ru-RU" sz="2400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15362" name="Picture 2" descr="D:\НАТА\17313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214554"/>
            <a:ext cx="8001056" cy="44291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 rot="10800000" flipV="1">
            <a:off x="285720" y="571480"/>
            <a:ext cx="8429684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Масленицу назвали так, потому что хозяйки пекли вкусные, масляные блины.</a:t>
            </a:r>
            <a:r>
              <a:rPr kumimoji="0" lang="en-US" sz="22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  </a:t>
            </a:r>
            <a:r>
              <a:rPr kumimoji="0" lang="ru-RU" sz="22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Всю неделю положено есть блины. Блины нельзя заменить пирожными или конфетами, потому что блины похожи на солнышко - круглые, золотистые, горячие. </a:t>
            </a:r>
          </a:p>
        </p:txBody>
      </p:sp>
      <p:pic>
        <p:nvPicPr>
          <p:cNvPr id="2050" name="Picture 2" descr="D:\НАТА\1329282322_sms-pozdravleniya-na-mslenicu-20-fevral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3116"/>
            <a:ext cx="3857652" cy="43577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2" name="Picture 4" descr="D:\НАТА\0_76984_ca6f8273_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143116"/>
            <a:ext cx="4143404" cy="43894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28604"/>
            <a:ext cx="850112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C00000"/>
                </a:solidFill>
              </a:rPr>
              <a:t>Хозяйки пекли блины каждый день из гречневой или пшеничной муки. В первый день —блинища, во второй — блины, в третий — блинцы, в четвертый — блинчики, в пятый— блинки, в шестой — блиночки, в седьмой — царские блины. К блинам подавались сметана, варенье, сливочное масло, мед, рыбья икра, яйца.</a:t>
            </a:r>
            <a:endParaRPr lang="ru-RU" sz="2200" b="1" dirty="0" smtClean="0">
              <a:solidFill>
                <a:srgbClr val="C00000"/>
              </a:solidFill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На блины да угощенье звали дорогих гостей. Чем больше гостей, тем больше счастливых дней в году. Масленицу ласково называли объедалой, круглой,  румяной, широкой и белой.</a:t>
            </a:r>
            <a:endParaRPr lang="ru-RU" sz="2200" b="1" dirty="0" smtClean="0">
              <a:solidFill>
                <a:srgbClr val="C00000"/>
              </a:solidFill>
              <a:cs typeface="Arial" pitchFamily="34" charset="0"/>
            </a:endParaRPr>
          </a:p>
        </p:txBody>
      </p:sp>
      <p:pic>
        <p:nvPicPr>
          <p:cNvPr id="19458" name="Picture 2" descr="C:\Users\саня\Desktop\Новая папка (6)\1381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3797340"/>
            <a:ext cx="4357686" cy="30606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460" name="Picture 4" descr="Блог.ру - koshak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786190"/>
            <a:ext cx="4500562" cy="30718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57256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+mj-lt"/>
              </a:rPr>
              <a:t>МАСЛЕНИЦА - это не только масленичная неделя, но и весь период подготовки к Великому посту, который включает в себя «всеедную» и «рябую» недели. Во время первой постные дни отсутствуют, а во второй чередуются со скромными. После рябой недели наступает неделя масленичная, во время которой мяса уже не едят совсем, но все еще употребляют в пищу молочные продукты.</a:t>
            </a:r>
            <a:endParaRPr lang="ru-RU" sz="2200" b="1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1026" name="Picture 2" descr="D:\НАТА\11215137_600x450_13769773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428868"/>
            <a:ext cx="8143932" cy="41434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28605"/>
            <a:ext cx="857256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+mj-lt"/>
              </a:rPr>
              <a:t>Села и города к Масленице преображались: ледяные горки, снежные дворцы и крепости, качели, балаганы для скоморохов, циркачей, площадки для медвежьей потехи и кулачных боев, столы под открытым небом с разнообразными кушаньями и напитками.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53250" name="Picture 2" descr="Скачать Праздники картинки масленица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3116"/>
            <a:ext cx="8643998" cy="45005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30" name="Picture 6" descr="Нынче проводы зим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857232"/>
            <a:ext cx="8358246" cy="56435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586</TotalTime>
  <Words>668</Words>
  <Application>Microsoft Office PowerPoint</Application>
  <PresentationFormat>Экран (4:3)</PresentationFormat>
  <Paragraphs>34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Широкая масленица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Широкая масленица</dc:title>
  <dc:creator>саня</dc:creator>
  <cp:lastModifiedBy>илья</cp:lastModifiedBy>
  <cp:revision>65</cp:revision>
  <dcterms:created xsi:type="dcterms:W3CDTF">2015-02-14T17:51:46Z</dcterms:created>
  <dcterms:modified xsi:type="dcterms:W3CDTF">2019-10-13T12:06:37Z</dcterms:modified>
</cp:coreProperties>
</file>