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7" r:id="rId6"/>
    <p:sldId id="260" r:id="rId7"/>
    <p:sldId id="261" r:id="rId8"/>
    <p:sldId id="262" r:id="rId9"/>
    <p:sldId id="263" r:id="rId10"/>
    <p:sldId id="264" r:id="rId11"/>
    <p:sldId id="265" r:id="rId12"/>
    <p:sldId id="266" r:id="rId13"/>
    <p:sldId id="268" r:id="rId14"/>
    <p:sldId id="269" r:id="rId15"/>
    <p:sldId id="270" r:id="rId16"/>
    <p:sldId id="271" r:id="rId17"/>
    <p:sldId id="272"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990033"/>
    <a:srgbClr val="FF9933"/>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F9C9861-DB63-455E-9A1A-EAAAD883CA07}" type="slidenum">
              <a:rPr lang="ru-RU"/>
              <a:pPr>
                <a:defRPr/>
              </a:pPr>
              <a:t>‹#›</a:t>
            </a:fld>
            <a:endParaRPr lang="ru-RU"/>
          </a:p>
        </p:txBody>
      </p:sp>
    </p:spTree>
    <p:extLst>
      <p:ext uri="{BB962C8B-B14F-4D97-AF65-F5344CB8AC3E}">
        <p14:creationId xmlns:p14="http://schemas.microsoft.com/office/powerpoint/2010/main" val="1500355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CA3CF13-7925-4304-A6C3-4BFB97F5B56E}" type="slidenum">
              <a:rPr lang="ru-RU"/>
              <a:pPr>
                <a:defRPr/>
              </a:pPr>
              <a:t>‹#›</a:t>
            </a:fld>
            <a:endParaRPr lang="ru-RU"/>
          </a:p>
        </p:txBody>
      </p:sp>
    </p:spTree>
    <p:extLst>
      <p:ext uri="{BB962C8B-B14F-4D97-AF65-F5344CB8AC3E}">
        <p14:creationId xmlns:p14="http://schemas.microsoft.com/office/powerpoint/2010/main" val="3325950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18C8DE6-AB2E-4672-8580-2CF0B5672ADB}" type="slidenum">
              <a:rPr lang="ru-RU"/>
              <a:pPr>
                <a:defRPr/>
              </a:pPr>
              <a:t>‹#›</a:t>
            </a:fld>
            <a:endParaRPr lang="ru-RU"/>
          </a:p>
        </p:txBody>
      </p:sp>
    </p:spTree>
    <p:extLst>
      <p:ext uri="{BB962C8B-B14F-4D97-AF65-F5344CB8AC3E}">
        <p14:creationId xmlns:p14="http://schemas.microsoft.com/office/powerpoint/2010/main" val="2495808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32A0723-673B-44BC-965F-2E3A0CFBF2EE}" type="slidenum">
              <a:rPr lang="ru-RU"/>
              <a:pPr>
                <a:defRPr/>
              </a:pPr>
              <a:t>‹#›</a:t>
            </a:fld>
            <a:endParaRPr lang="ru-RU"/>
          </a:p>
        </p:txBody>
      </p:sp>
    </p:spTree>
    <p:extLst>
      <p:ext uri="{BB962C8B-B14F-4D97-AF65-F5344CB8AC3E}">
        <p14:creationId xmlns:p14="http://schemas.microsoft.com/office/powerpoint/2010/main" val="3913812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EA8B3D7-D26B-4BA5-8D5D-1D48F4A80001}" type="slidenum">
              <a:rPr lang="ru-RU"/>
              <a:pPr>
                <a:defRPr/>
              </a:pPr>
              <a:t>‹#›</a:t>
            </a:fld>
            <a:endParaRPr lang="ru-RU"/>
          </a:p>
        </p:txBody>
      </p:sp>
    </p:spTree>
    <p:extLst>
      <p:ext uri="{BB962C8B-B14F-4D97-AF65-F5344CB8AC3E}">
        <p14:creationId xmlns:p14="http://schemas.microsoft.com/office/powerpoint/2010/main" val="3316254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2D52151-2358-4989-BAC8-5A9A0662334C}" type="slidenum">
              <a:rPr lang="ru-RU"/>
              <a:pPr>
                <a:defRPr/>
              </a:pPr>
              <a:t>‹#›</a:t>
            </a:fld>
            <a:endParaRPr lang="ru-RU"/>
          </a:p>
        </p:txBody>
      </p:sp>
    </p:spTree>
    <p:extLst>
      <p:ext uri="{BB962C8B-B14F-4D97-AF65-F5344CB8AC3E}">
        <p14:creationId xmlns:p14="http://schemas.microsoft.com/office/powerpoint/2010/main" val="87889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885F6985-1FD0-4FDE-925E-4F0B00B8B9FC}" type="slidenum">
              <a:rPr lang="ru-RU"/>
              <a:pPr>
                <a:defRPr/>
              </a:pPr>
              <a:t>‹#›</a:t>
            </a:fld>
            <a:endParaRPr lang="ru-RU"/>
          </a:p>
        </p:txBody>
      </p:sp>
    </p:spTree>
    <p:extLst>
      <p:ext uri="{BB962C8B-B14F-4D97-AF65-F5344CB8AC3E}">
        <p14:creationId xmlns:p14="http://schemas.microsoft.com/office/powerpoint/2010/main" val="2374752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9859898-A498-4883-BD3D-DAB6B84864BB}" type="slidenum">
              <a:rPr lang="ru-RU"/>
              <a:pPr>
                <a:defRPr/>
              </a:pPr>
              <a:t>‹#›</a:t>
            </a:fld>
            <a:endParaRPr lang="ru-RU"/>
          </a:p>
        </p:txBody>
      </p:sp>
    </p:spTree>
    <p:extLst>
      <p:ext uri="{BB962C8B-B14F-4D97-AF65-F5344CB8AC3E}">
        <p14:creationId xmlns:p14="http://schemas.microsoft.com/office/powerpoint/2010/main" val="358697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357395B3-39D1-471A-A9B6-7B86E185FC30}" type="slidenum">
              <a:rPr lang="ru-RU"/>
              <a:pPr>
                <a:defRPr/>
              </a:pPr>
              <a:t>‹#›</a:t>
            </a:fld>
            <a:endParaRPr lang="ru-RU"/>
          </a:p>
        </p:txBody>
      </p:sp>
    </p:spTree>
    <p:extLst>
      <p:ext uri="{BB962C8B-B14F-4D97-AF65-F5344CB8AC3E}">
        <p14:creationId xmlns:p14="http://schemas.microsoft.com/office/powerpoint/2010/main" val="4282302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BCDC55D-E8FF-4AA6-8DE7-92E2309E865A}" type="slidenum">
              <a:rPr lang="ru-RU"/>
              <a:pPr>
                <a:defRPr/>
              </a:pPr>
              <a:t>‹#›</a:t>
            </a:fld>
            <a:endParaRPr lang="ru-RU"/>
          </a:p>
        </p:txBody>
      </p:sp>
    </p:spTree>
    <p:extLst>
      <p:ext uri="{BB962C8B-B14F-4D97-AF65-F5344CB8AC3E}">
        <p14:creationId xmlns:p14="http://schemas.microsoft.com/office/powerpoint/2010/main" val="1293425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346B167-E722-415E-B14F-87BE2BD4FB89}" type="slidenum">
              <a:rPr lang="ru-RU"/>
              <a:pPr>
                <a:defRPr/>
              </a:pPr>
              <a:t>‹#›</a:t>
            </a:fld>
            <a:endParaRPr lang="ru-RU"/>
          </a:p>
        </p:txBody>
      </p:sp>
    </p:spTree>
    <p:extLst>
      <p:ext uri="{BB962C8B-B14F-4D97-AF65-F5344CB8AC3E}">
        <p14:creationId xmlns:p14="http://schemas.microsoft.com/office/powerpoint/2010/main" val="2937680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CC99"/>
            </a:gs>
            <a:gs pos="100000">
              <a:srgbClr val="FF9933"/>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7DD535C-3E67-451E-B46B-6FDF22E2BDB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zhirafa-priroda-afrika-66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WordArt 6"/>
          <p:cNvSpPr>
            <a:spLocks noChangeArrowheads="1" noChangeShapeType="1" noTextEdit="1"/>
          </p:cNvSpPr>
          <p:nvPr/>
        </p:nvSpPr>
        <p:spPr bwMode="auto">
          <a:xfrm>
            <a:off x="2514600" y="685800"/>
            <a:ext cx="5791200" cy="1333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Животные  Африки</a:t>
            </a:r>
          </a:p>
        </p:txBody>
      </p:sp>
      <p:sp>
        <p:nvSpPr>
          <p:cNvPr id="4" name="Прямоугольник 3"/>
          <p:cNvSpPr/>
          <p:nvPr/>
        </p:nvSpPr>
        <p:spPr>
          <a:xfrm>
            <a:off x="4510414" y="5638800"/>
            <a:ext cx="4572000" cy="923330"/>
          </a:xfrm>
          <a:prstGeom prst="rect">
            <a:avLst/>
          </a:prstGeom>
        </p:spPr>
        <p:txBody>
          <a:bodyPr>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ru-RU" b="1" spc="50" dirty="0">
                <a:ln w="11430"/>
                <a:solidFill>
                  <a:schemeClr val="bg1"/>
                </a:solidFill>
                <a:effectLst>
                  <a:outerShdw blurRad="38100" dist="38100" dir="2700000" algn="tl" rotWithShape="0">
                    <a:srgbClr val="000000">
                      <a:alpha val="43137"/>
                    </a:srgbClr>
                  </a:outerShdw>
                </a:effectLst>
              </a:rPr>
              <a:t>ГБДОУ детский сад № 25</a:t>
            </a:r>
          </a:p>
          <a:p>
            <a:pPr algn="r"/>
            <a:r>
              <a:rPr lang="ru-RU" b="1" spc="50" dirty="0" smtClean="0">
                <a:ln w="11430"/>
                <a:solidFill>
                  <a:schemeClr val="bg1"/>
                </a:solidFill>
                <a:effectLst>
                  <a:outerShdw blurRad="38100" dist="38100" dir="2700000" algn="tl" rotWithShape="0">
                    <a:srgbClr val="000000">
                      <a:alpha val="43137"/>
                    </a:srgbClr>
                  </a:outerShdw>
                </a:effectLst>
              </a:rPr>
              <a:t>Май 2019 </a:t>
            </a:r>
            <a:r>
              <a:rPr lang="ru-RU" b="1" spc="50" dirty="0" smtClean="0">
                <a:ln w="11430"/>
                <a:solidFill>
                  <a:schemeClr val="bg1"/>
                </a:solidFill>
                <a:effectLst>
                  <a:outerShdw blurRad="38100" dist="38100" dir="2700000" algn="tl" rotWithShape="0">
                    <a:srgbClr val="000000">
                      <a:alpha val="43137"/>
                    </a:srgbClr>
                  </a:outerShdw>
                </a:effectLst>
              </a:rPr>
              <a:t>г.                 Воспитатель:</a:t>
            </a:r>
            <a:endParaRPr lang="ru-RU" b="1" spc="50" dirty="0">
              <a:ln w="11430"/>
              <a:solidFill>
                <a:schemeClr val="bg1"/>
              </a:solidFill>
              <a:effectLst>
                <a:outerShdw blurRad="38100" dist="38100" dir="2700000" algn="tl" rotWithShape="0">
                  <a:srgbClr val="000000">
                    <a:alpha val="43137"/>
                  </a:srgbClr>
                </a:outerShdw>
              </a:effectLst>
            </a:endParaRPr>
          </a:p>
          <a:p>
            <a:pPr algn="r"/>
            <a:r>
              <a:rPr lang="ru-RU" b="1" spc="50" dirty="0" smtClean="0">
                <a:ln w="11430"/>
                <a:solidFill>
                  <a:schemeClr val="bg1"/>
                </a:solidFill>
                <a:effectLst>
                  <a:outerShdw blurRad="38100" dist="38100" dir="2700000" algn="tl" rotWithShape="0">
                    <a:srgbClr val="000000">
                      <a:alpha val="43137"/>
                    </a:srgbClr>
                  </a:outerShdw>
                </a:effectLst>
              </a:rPr>
              <a:t>Орлова Е.Р. </a:t>
            </a:r>
            <a:endParaRPr lang="ru-RU" b="1" spc="50" dirty="0">
              <a:ln w="11430"/>
              <a:solidFill>
                <a:schemeClr val="bg1"/>
              </a:solidFill>
              <a:effectLst>
                <a:outerShdw blurRad="38100" dist="38100" dir="2700000" algn="tl" rotWithShape="0">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6" descr="2114233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7" name="Text Box 7"/>
          <p:cNvSpPr txBox="1">
            <a:spLocks noChangeArrowheads="1"/>
          </p:cNvSpPr>
          <p:nvPr/>
        </p:nvSpPr>
        <p:spPr bwMode="auto">
          <a:xfrm>
            <a:off x="838200" y="228600"/>
            <a:ext cx="76200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ru-RU" sz="2400" b="1">
                <a:solidFill>
                  <a:srgbClr val="990033"/>
                </a:solidFill>
              </a:rPr>
              <a:t>На смену саванне приходит… Как вы думаете что? Ярко светит солнце, земля покрыта золотистым песком, темными камнями. Годами не бывает дождей. Что же это?  </a:t>
            </a:r>
          </a:p>
        </p:txBody>
      </p:sp>
      <p:pic>
        <p:nvPicPr>
          <p:cNvPr id="12296" name="Picture 8" descr="Botsvana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296"/>
                                        </p:tgtEl>
                                        <p:attrNameLst>
                                          <p:attrName>style.visibility</p:attrName>
                                        </p:attrNameLst>
                                      </p:cBhvr>
                                      <p:to>
                                        <p:strVal val="visible"/>
                                      </p:to>
                                    </p:set>
                                    <p:animEffect transition="in" filter="blinds(horizontal)">
                                      <p:cBhvr>
                                        <p:cTn id="7"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Botsvana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ext Box 5"/>
          <p:cNvSpPr txBox="1">
            <a:spLocks noChangeArrowheads="1"/>
          </p:cNvSpPr>
          <p:nvPr/>
        </p:nvSpPr>
        <p:spPr bwMode="auto">
          <a:xfrm>
            <a:off x="228600" y="4495800"/>
            <a:ext cx="51054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400" b="1"/>
              <a:t>Кораблик пустыни идёт по песку</a:t>
            </a:r>
          </a:p>
          <a:p>
            <a:pPr eaLnBrk="1" hangingPunct="1"/>
            <a:r>
              <a:rPr lang="ru-RU" sz="2400" b="1"/>
              <a:t>Воды по бутыли есть в каждом горбу.</a:t>
            </a:r>
          </a:p>
          <a:p>
            <a:pPr eaLnBrk="1" hangingPunct="1"/>
            <a:r>
              <a:rPr lang="ru-RU" sz="2400" b="1"/>
              <a:t>Колючки ещё на обед подают</a:t>
            </a:r>
          </a:p>
          <a:p>
            <a:pPr eaLnBrk="1" hangingPunct="1"/>
            <a:r>
              <a:rPr lang="ru-RU" sz="2400" b="1"/>
              <a:t>Везёт в караванах товары…</a:t>
            </a:r>
          </a:p>
        </p:txBody>
      </p:sp>
      <p:pic>
        <p:nvPicPr>
          <p:cNvPr id="13318" name="Picture 6" descr="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5400" y="16002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3318"/>
                                        </p:tgtEl>
                                        <p:attrNameLst>
                                          <p:attrName>style.visibility</p:attrName>
                                        </p:attrNameLst>
                                      </p:cBhvr>
                                      <p:to>
                                        <p:strVal val="visible"/>
                                      </p:to>
                                    </p:set>
                                    <p:animEffect transition="in" filter="wipe(down)">
                                      <p:cBhvr>
                                        <p:cTn id="7" dur="5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Botsvana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 Box 5"/>
          <p:cNvSpPr txBox="1">
            <a:spLocks noChangeArrowheads="1"/>
          </p:cNvSpPr>
          <p:nvPr/>
        </p:nvSpPr>
        <p:spPr bwMode="auto">
          <a:xfrm>
            <a:off x="457200" y="4800600"/>
            <a:ext cx="44958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400" b="1"/>
              <a:t>Всем известный тихоход.</a:t>
            </a:r>
          </a:p>
          <a:p>
            <a:pPr eaLnBrk="1" hangingPunct="1"/>
            <a:r>
              <a:rPr lang="ru-RU" sz="2400" b="1"/>
              <a:t>По делам она ползёт.</a:t>
            </a:r>
          </a:p>
          <a:p>
            <a:pPr eaLnBrk="1" hangingPunct="1"/>
            <a:r>
              <a:rPr lang="ru-RU" sz="2400" b="1"/>
              <a:t>В панцирь прячется от страха</a:t>
            </a:r>
          </a:p>
          <a:p>
            <a:pPr eaLnBrk="1" hangingPunct="1"/>
            <a:r>
              <a:rPr lang="ru-RU" sz="2400" b="1"/>
              <a:t>Долгожитель</a:t>
            </a:r>
          </a:p>
        </p:txBody>
      </p:sp>
      <p:pic>
        <p:nvPicPr>
          <p:cNvPr id="14342" name="Picture 6" descr="african-spurred-tortoise-geochelone-sulcata-908675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15804"/>
          <a:stretch>
            <a:fillRect/>
          </a:stretch>
        </p:blipFill>
        <p:spPr bwMode="auto">
          <a:xfrm>
            <a:off x="5181600" y="4572000"/>
            <a:ext cx="3733800" cy="206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wipe(down)">
                                      <p:cBhvr>
                                        <p:cTn id="7" dur="500"/>
                                        <p:tgtEl>
                                          <p:spTgt spid="14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WordArt 4"/>
          <p:cNvSpPr>
            <a:spLocks noChangeArrowheads="1" noChangeShapeType="1" noTextEdit="1"/>
          </p:cNvSpPr>
          <p:nvPr/>
        </p:nvSpPr>
        <p:spPr bwMode="auto">
          <a:xfrm>
            <a:off x="1828800" y="381000"/>
            <a:ext cx="5791200" cy="1050925"/>
          </a:xfrm>
          <a:prstGeom prst="rect">
            <a:avLst/>
          </a:prstGeom>
        </p:spPr>
        <p:txBody>
          <a:bodyPr wrap="none" fromWordArt="1">
            <a:prstTxWarp prst="textPlain">
              <a:avLst>
                <a:gd name="adj" fmla="val 50000"/>
              </a:avLst>
            </a:prstTxWarp>
          </a:bodyPr>
          <a:lstStyle/>
          <a:p>
            <a:pPr algn="ctr"/>
            <a:r>
              <a:rPr lang="ru-RU" sz="3600" kern="10">
                <a:ln w="9525">
                  <a:solidFill>
                    <a:srgbClr val="990033"/>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физкульминутка</a:t>
            </a:r>
          </a:p>
        </p:txBody>
      </p:sp>
      <p:sp>
        <p:nvSpPr>
          <p:cNvPr id="14339" name="Text Box 5"/>
          <p:cNvSpPr txBox="1">
            <a:spLocks noChangeArrowheads="1"/>
          </p:cNvSpPr>
          <p:nvPr/>
        </p:nvSpPr>
        <p:spPr bwMode="auto">
          <a:xfrm>
            <a:off x="762000" y="1905000"/>
            <a:ext cx="37338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000" b="1"/>
              <a:t>Рано утром на полянке</a:t>
            </a:r>
          </a:p>
          <a:p>
            <a:pPr eaLnBrk="1" hangingPunct="1"/>
            <a:r>
              <a:rPr lang="ru-RU" sz="2000" b="1"/>
              <a:t>Так резвятся обезьянки</a:t>
            </a:r>
          </a:p>
          <a:p>
            <a:pPr eaLnBrk="1" hangingPunct="1"/>
            <a:r>
              <a:rPr lang="ru-RU" sz="2000" b="1"/>
              <a:t>Левой ножкой топ, топ!</a:t>
            </a:r>
          </a:p>
          <a:p>
            <a:pPr eaLnBrk="1" hangingPunct="1"/>
            <a:r>
              <a:rPr lang="ru-RU" sz="2000" b="1"/>
              <a:t>Руки вверх, вверх, вверх!</a:t>
            </a:r>
          </a:p>
          <a:p>
            <a:pPr eaLnBrk="1" hangingPunct="1"/>
            <a:r>
              <a:rPr lang="ru-RU" sz="2000" b="1"/>
              <a:t>Кто поднимет выше всех?</a:t>
            </a:r>
          </a:p>
          <a:p>
            <a:pPr eaLnBrk="1" hangingPunct="1"/>
            <a:r>
              <a:rPr lang="ru-RU" sz="2000" b="1"/>
              <a:t>Руки вниз и наклонились</a:t>
            </a:r>
          </a:p>
          <a:p>
            <a:pPr eaLnBrk="1" hangingPunct="1"/>
            <a:r>
              <a:rPr lang="ru-RU" sz="2000" b="1"/>
              <a:t>На пол руки положили.</a:t>
            </a:r>
          </a:p>
          <a:p>
            <a:pPr eaLnBrk="1" hangingPunct="1"/>
            <a:r>
              <a:rPr lang="ru-RU" sz="2000" b="1"/>
              <a:t>А теперь на четвереньках</a:t>
            </a:r>
          </a:p>
          <a:p>
            <a:pPr eaLnBrk="1" hangingPunct="1"/>
            <a:r>
              <a:rPr lang="ru-RU" sz="2000" b="1"/>
              <a:t> Погуляем хорошенько</a:t>
            </a:r>
          </a:p>
          <a:p>
            <a:pPr eaLnBrk="1" hangingPunct="1"/>
            <a:r>
              <a:rPr lang="ru-RU" sz="2000" b="1"/>
              <a:t>Встанем, выдохнем, вздохнем</a:t>
            </a:r>
          </a:p>
          <a:p>
            <a:pPr eaLnBrk="1" hangingPunct="1"/>
            <a:r>
              <a:rPr lang="ru-RU" sz="2000" b="1"/>
              <a:t>И места свои займем.</a:t>
            </a:r>
          </a:p>
        </p:txBody>
      </p:sp>
      <p:pic>
        <p:nvPicPr>
          <p:cNvPr id="14340" name="Picture 8" descr="99860634"/>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2057400"/>
            <a:ext cx="2586038"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найд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WordArt 5"/>
          <p:cNvSpPr>
            <a:spLocks noChangeArrowheads="1" noChangeShapeType="1" noTextEdit="1"/>
          </p:cNvSpPr>
          <p:nvPr/>
        </p:nvSpPr>
        <p:spPr bwMode="auto">
          <a:xfrm>
            <a:off x="457200" y="381000"/>
            <a:ext cx="8382000" cy="657225"/>
          </a:xfrm>
          <a:prstGeom prst="rect">
            <a:avLst/>
          </a:prstGeom>
        </p:spPr>
        <p:txBody>
          <a:bodyPr wrap="none" fromWordArt="1">
            <a:prstTxWarp prst="textDoubleWave1">
              <a:avLst>
                <a:gd name="adj1" fmla="val 6500"/>
                <a:gd name="adj2" fmla="val 0"/>
              </a:avLst>
            </a:prstTxWarp>
          </a:bodyPr>
          <a:lstStyle/>
          <a:p>
            <a:pPr algn="ctr"/>
            <a:r>
              <a:rPr lang="ru-RU" sz="3600" kern="10" spc="-360" dirty="0">
                <a:ln w="12700">
                  <a:solidFill>
                    <a:srgbClr val="000099"/>
                  </a:solidFill>
                  <a:round/>
                  <a:headEnd/>
                  <a:tailEnd/>
                </a:ln>
                <a:solidFill>
                  <a:srgbClr val="33CCFF"/>
                </a:solidFill>
                <a:effectLst>
                  <a:outerShdw dist="125724" dir="18900000" algn="ctr" rotWithShape="0">
                    <a:srgbClr val="000099"/>
                  </a:outerShdw>
                </a:effectLst>
                <a:latin typeface="Impact"/>
              </a:rPr>
              <a:t>Игра " Кому, что принадлежит"</a:t>
            </a:r>
          </a:p>
        </p:txBody>
      </p:sp>
      <p:pic>
        <p:nvPicPr>
          <p:cNvPr id="18442" name="Picture 10" descr="верблюд"/>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0401" r="11600" b="49770"/>
          <a:stretch>
            <a:fillRect/>
          </a:stretch>
        </p:blipFill>
        <p:spPr bwMode="auto">
          <a:xfrm>
            <a:off x="457200" y="1066800"/>
            <a:ext cx="228600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1" descr="верблюд 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5400" y="609600"/>
            <a:ext cx="369570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12" descr="зебра"/>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21864" r="66666" b="36978"/>
          <a:stretch>
            <a:fillRect/>
          </a:stretch>
        </p:blipFill>
        <p:spPr bwMode="auto">
          <a:xfrm>
            <a:off x="304800" y="3657600"/>
            <a:ext cx="23622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13" descr="зебра 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95800" y="3067050"/>
            <a:ext cx="3670300" cy="379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8442"/>
                    </p:tgtEl>
                  </p:cond>
                </p:stCondLst>
                <p:endSync evt="end" delay="0">
                  <p:rtn val="all"/>
                </p:endSync>
                <p:childTnLst>
                  <p:par>
                    <p:cTn id="3" fill="hold" nodeType="clickPar">
                      <p:stCondLst>
                        <p:cond delay="0"/>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8443"/>
                                        </p:tgtEl>
                                        <p:attrNameLst>
                                          <p:attrName>style.visibility</p:attrName>
                                        </p:attrNameLst>
                                      </p:cBhvr>
                                      <p:to>
                                        <p:strVal val="visible"/>
                                      </p:to>
                                    </p:set>
                                    <p:animEffect transition="in" filter="wipe(down)">
                                      <p:cBhvr>
                                        <p:cTn id="7" dur="500"/>
                                        <p:tgtEl>
                                          <p:spTgt spid="18443"/>
                                        </p:tgtEl>
                                      </p:cBhvr>
                                    </p:animEffect>
                                  </p:childTnLst>
                                </p:cTn>
                              </p:par>
                            </p:childTnLst>
                          </p:cTn>
                        </p:par>
                      </p:childTnLst>
                    </p:cTn>
                  </p:par>
                </p:childTnLst>
              </p:cTn>
              <p:nextCondLst>
                <p:cond evt="onClick" delay="0">
                  <p:tgtEl>
                    <p:spTgt spid="18442"/>
                  </p:tgtEl>
                </p:cond>
              </p:nextCondLst>
            </p:seq>
            <p:seq concurrent="1" nextAc="seek">
              <p:cTn id="8" restart="whenNotActive" fill="hold" evtFilter="cancelBubble" nodeType="interactiveSeq">
                <p:stCondLst>
                  <p:cond evt="onClick" delay="0">
                    <p:tgtEl>
                      <p:spTgt spid="1844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3" presetClass="entr" presetSubtype="10" fill="hold" nodeType="clickEffect">
                                  <p:stCondLst>
                                    <p:cond delay="0"/>
                                  </p:stCondLst>
                                  <p:childTnLst>
                                    <p:set>
                                      <p:cBhvr>
                                        <p:cTn id="12" dur="1" fill="hold">
                                          <p:stCondLst>
                                            <p:cond delay="0"/>
                                          </p:stCondLst>
                                        </p:cTn>
                                        <p:tgtEl>
                                          <p:spTgt spid="18445"/>
                                        </p:tgtEl>
                                        <p:attrNameLst>
                                          <p:attrName>style.visibility</p:attrName>
                                        </p:attrNameLst>
                                      </p:cBhvr>
                                      <p:to>
                                        <p:strVal val="visible"/>
                                      </p:to>
                                    </p:set>
                                    <p:animEffect transition="in" filter="blinds(horizontal)">
                                      <p:cBhvr>
                                        <p:cTn id="13" dur="500"/>
                                        <p:tgtEl>
                                          <p:spTgt spid="18445"/>
                                        </p:tgtEl>
                                      </p:cBhvr>
                                    </p:animEffect>
                                  </p:childTnLst>
                                </p:cTn>
                              </p:par>
                            </p:childTnLst>
                          </p:cTn>
                        </p:par>
                      </p:childTnLst>
                    </p:cTn>
                  </p:par>
                </p:childTnLst>
              </p:cTn>
              <p:nextCondLst>
                <p:cond evt="onClick" delay="0">
                  <p:tgtEl>
                    <p:spTgt spid="1844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WordArt 4"/>
          <p:cNvSpPr>
            <a:spLocks noChangeArrowheads="1" noChangeShapeType="1" noTextEdit="1"/>
          </p:cNvSpPr>
          <p:nvPr/>
        </p:nvSpPr>
        <p:spPr bwMode="auto">
          <a:xfrm>
            <a:off x="457200" y="381000"/>
            <a:ext cx="8382000" cy="657225"/>
          </a:xfrm>
          <a:prstGeom prst="rect">
            <a:avLst/>
          </a:prstGeom>
        </p:spPr>
        <p:txBody>
          <a:bodyPr wrap="none" fromWordArt="1">
            <a:prstTxWarp prst="textDoubleWave1">
              <a:avLst>
                <a:gd name="adj1" fmla="val 6500"/>
                <a:gd name="adj2" fmla="val 0"/>
              </a:avLst>
            </a:prstTxWarp>
          </a:bodyPr>
          <a:lstStyle/>
          <a:p>
            <a:pPr algn="ctr"/>
            <a:r>
              <a:rPr lang="ru-RU"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Игра " Кому, что принадлежит"</a:t>
            </a:r>
          </a:p>
        </p:txBody>
      </p:sp>
      <p:pic>
        <p:nvPicPr>
          <p:cNvPr id="19461" name="Picture 5" descr="гепард"/>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021" t="45653" r="46735"/>
          <a:stretch>
            <a:fillRect/>
          </a:stretch>
        </p:blipFill>
        <p:spPr bwMode="auto">
          <a:xfrm>
            <a:off x="685800" y="1600200"/>
            <a:ext cx="2438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6" descr="гепард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15000" y="1219200"/>
            <a:ext cx="3219450" cy="241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7" descr="бегемот"/>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856" r="34285" b="46419"/>
          <a:stretch>
            <a:fillRect/>
          </a:stretch>
        </p:blipFill>
        <p:spPr bwMode="auto">
          <a:xfrm>
            <a:off x="381000" y="4038600"/>
            <a:ext cx="3352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8" descr="бегемот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9200" y="3886200"/>
            <a:ext cx="32004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9461"/>
                    </p:tgtEl>
                  </p:cond>
                </p:stCondLst>
                <p:endSync evt="end" delay="0">
                  <p:rtn val="all"/>
                </p:endSync>
                <p:childTnLst>
                  <p:par>
                    <p:cTn id="3" fill="hold" nodeType="clickPar">
                      <p:stCondLst>
                        <p:cond delay="0"/>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9462"/>
                                        </p:tgtEl>
                                        <p:attrNameLst>
                                          <p:attrName>style.visibility</p:attrName>
                                        </p:attrNameLst>
                                      </p:cBhvr>
                                      <p:to>
                                        <p:strVal val="visible"/>
                                      </p:to>
                                    </p:set>
                                    <p:animEffect transition="in" filter="wipe(down)">
                                      <p:cBhvr>
                                        <p:cTn id="7" dur="500"/>
                                        <p:tgtEl>
                                          <p:spTgt spid="19462"/>
                                        </p:tgtEl>
                                      </p:cBhvr>
                                    </p:animEffect>
                                  </p:childTnLst>
                                </p:cTn>
                              </p:par>
                            </p:childTnLst>
                          </p:cTn>
                        </p:par>
                      </p:childTnLst>
                    </p:cTn>
                  </p:par>
                </p:childTnLst>
              </p:cTn>
              <p:nextCondLst>
                <p:cond evt="onClick" delay="0">
                  <p:tgtEl>
                    <p:spTgt spid="19461"/>
                  </p:tgtEl>
                </p:cond>
              </p:nextCondLst>
            </p:seq>
            <p:seq concurrent="1" nextAc="seek">
              <p:cTn id="8" restart="whenNotActive" fill="hold" evtFilter="cancelBubble" nodeType="interactiveSeq">
                <p:stCondLst>
                  <p:cond evt="onClick" delay="0">
                    <p:tgtEl>
                      <p:spTgt spid="19463"/>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9464"/>
                                        </p:tgtEl>
                                        <p:attrNameLst>
                                          <p:attrName>style.visibility</p:attrName>
                                        </p:attrNameLst>
                                      </p:cBhvr>
                                      <p:to>
                                        <p:strVal val="visible"/>
                                      </p:to>
                                    </p:set>
                                    <p:anim calcmode="lin" valueType="num">
                                      <p:cBhvr additive="base">
                                        <p:cTn id="13" dur="500" fill="hold"/>
                                        <p:tgtEl>
                                          <p:spTgt spid="19464"/>
                                        </p:tgtEl>
                                        <p:attrNameLst>
                                          <p:attrName>ppt_x</p:attrName>
                                        </p:attrNameLst>
                                      </p:cBhvr>
                                      <p:tavLst>
                                        <p:tav tm="0">
                                          <p:val>
                                            <p:strVal val="#ppt_x"/>
                                          </p:val>
                                        </p:tav>
                                        <p:tav tm="100000">
                                          <p:val>
                                            <p:strVal val="#ppt_x"/>
                                          </p:val>
                                        </p:tav>
                                      </p:tavLst>
                                    </p:anim>
                                    <p:anim calcmode="lin" valueType="num">
                                      <p:cBhvr additive="base">
                                        <p:cTn id="14" dur="500" fill="hold"/>
                                        <p:tgtEl>
                                          <p:spTgt spid="19464"/>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1946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WordArt 4"/>
          <p:cNvSpPr>
            <a:spLocks noChangeArrowheads="1" noChangeShapeType="1" noTextEdit="1"/>
          </p:cNvSpPr>
          <p:nvPr/>
        </p:nvSpPr>
        <p:spPr bwMode="auto">
          <a:xfrm>
            <a:off x="457200" y="381000"/>
            <a:ext cx="8382000" cy="657225"/>
          </a:xfrm>
          <a:prstGeom prst="rect">
            <a:avLst/>
          </a:prstGeom>
        </p:spPr>
        <p:txBody>
          <a:bodyPr wrap="none" fromWordArt="1">
            <a:prstTxWarp prst="textDoubleWave1">
              <a:avLst>
                <a:gd name="adj1" fmla="val 6500"/>
                <a:gd name="adj2" fmla="val 0"/>
              </a:avLst>
            </a:prstTxWarp>
          </a:bodyPr>
          <a:lstStyle/>
          <a:p>
            <a:pPr algn="ctr"/>
            <a:r>
              <a:rPr lang="ru-RU"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Игра " Кому, что принадлежит"</a:t>
            </a:r>
          </a:p>
        </p:txBody>
      </p:sp>
      <p:pic>
        <p:nvPicPr>
          <p:cNvPr id="20485" name="Picture 5" descr="слон"/>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47556" r="67989" b="15555"/>
          <a:stretch>
            <a:fillRect/>
          </a:stretch>
        </p:blipFill>
        <p:spPr bwMode="auto">
          <a:xfrm>
            <a:off x="381000" y="1143000"/>
            <a:ext cx="2743200"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6" descr="слон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62400" y="990600"/>
            <a:ext cx="476091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7" descr="попугай"/>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l="73334" b="69893"/>
          <a:stretch>
            <a:fillRect/>
          </a:stretch>
        </p:blipFill>
        <p:spPr bwMode="auto">
          <a:xfrm>
            <a:off x="609600" y="3962400"/>
            <a:ext cx="210502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8" descr="попугай1 "/>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562600" y="3810000"/>
            <a:ext cx="3009900"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485"/>
                    </p:tgtEl>
                  </p:cond>
                </p:stCondLst>
                <p:endSync evt="end" delay="0">
                  <p:rtn val="all"/>
                </p:endSync>
                <p:childTnLst>
                  <p:par>
                    <p:cTn id="3" fill="hold" nodeType="clickPar">
                      <p:stCondLst>
                        <p:cond delay="0"/>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0486"/>
                                        </p:tgtEl>
                                        <p:attrNameLst>
                                          <p:attrName>style.visibility</p:attrName>
                                        </p:attrNameLst>
                                      </p:cBhvr>
                                      <p:to>
                                        <p:strVal val="visible"/>
                                      </p:to>
                                    </p:set>
                                    <p:animEffect transition="in" filter="randombar(horizontal)">
                                      <p:cBhvr>
                                        <p:cTn id="7" dur="500"/>
                                        <p:tgtEl>
                                          <p:spTgt spid="20486"/>
                                        </p:tgtEl>
                                      </p:cBhvr>
                                    </p:animEffect>
                                  </p:childTnLst>
                                </p:cTn>
                              </p:par>
                            </p:childTnLst>
                          </p:cTn>
                        </p:par>
                      </p:childTnLst>
                    </p:cTn>
                  </p:par>
                </p:childTnLst>
              </p:cTn>
              <p:nextCondLst>
                <p:cond evt="onClick" delay="0">
                  <p:tgtEl>
                    <p:spTgt spid="20485"/>
                  </p:tgtEl>
                </p:cond>
              </p:nextCondLst>
            </p:seq>
            <p:seq concurrent="1" nextAc="seek">
              <p:cTn id="8" restart="whenNotActive" fill="hold" evtFilter="cancelBubble" nodeType="interactiveSeq">
                <p:stCondLst>
                  <p:cond evt="onClick" delay="0">
                    <p:tgtEl>
                      <p:spTgt spid="20487"/>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0488"/>
                                        </p:tgtEl>
                                        <p:attrNameLst>
                                          <p:attrName>style.visibility</p:attrName>
                                        </p:attrNameLst>
                                      </p:cBhvr>
                                      <p:to>
                                        <p:strVal val="visible"/>
                                      </p:to>
                                    </p:set>
                                    <p:anim calcmode="lin" valueType="num">
                                      <p:cBhvr additive="base">
                                        <p:cTn id="13" dur="500" fill="hold"/>
                                        <p:tgtEl>
                                          <p:spTgt spid="20488"/>
                                        </p:tgtEl>
                                        <p:attrNameLst>
                                          <p:attrName>ppt_x</p:attrName>
                                        </p:attrNameLst>
                                      </p:cBhvr>
                                      <p:tavLst>
                                        <p:tav tm="0">
                                          <p:val>
                                            <p:strVal val="#ppt_x"/>
                                          </p:val>
                                        </p:tav>
                                        <p:tav tm="100000">
                                          <p:val>
                                            <p:strVal val="#ppt_x"/>
                                          </p:val>
                                        </p:tav>
                                      </p:tavLst>
                                    </p:anim>
                                    <p:anim calcmode="lin" valueType="num">
                                      <p:cBhvr additive="base">
                                        <p:cTn id="14" dur="500" fill="hold"/>
                                        <p:tgtEl>
                                          <p:spTgt spid="20488"/>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2048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6" descr="1369956317_logo"/>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24600" y="3429000"/>
            <a:ext cx="2667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AutoShape 7"/>
          <p:cNvSpPr>
            <a:spLocks noChangeArrowheads="1"/>
          </p:cNvSpPr>
          <p:nvPr/>
        </p:nvSpPr>
        <p:spPr bwMode="auto">
          <a:xfrm flipH="1">
            <a:off x="381000" y="533400"/>
            <a:ext cx="6629400" cy="3733800"/>
          </a:xfrm>
          <a:prstGeom prst="wedgeEllipseCallout">
            <a:avLst>
              <a:gd name="adj1" fmla="val -46843"/>
              <a:gd name="adj2" fmla="val 47912"/>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ru-RU"/>
          </a:p>
        </p:txBody>
      </p:sp>
      <p:sp>
        <p:nvSpPr>
          <p:cNvPr id="3076" name="Text Box 9"/>
          <p:cNvSpPr txBox="1">
            <a:spLocks noChangeArrowheads="1"/>
          </p:cNvSpPr>
          <p:nvPr/>
        </p:nvSpPr>
        <p:spPr bwMode="auto">
          <a:xfrm>
            <a:off x="3581400" y="1676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ru-RU"/>
          </a:p>
        </p:txBody>
      </p:sp>
      <p:sp>
        <p:nvSpPr>
          <p:cNvPr id="3077" name="Text Box 11"/>
          <p:cNvSpPr txBox="1">
            <a:spLocks noChangeArrowheads="1"/>
          </p:cNvSpPr>
          <p:nvPr/>
        </p:nvSpPr>
        <p:spPr bwMode="auto">
          <a:xfrm>
            <a:off x="1828800" y="1752600"/>
            <a:ext cx="3733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ru-RU"/>
          </a:p>
        </p:txBody>
      </p:sp>
      <p:sp>
        <p:nvSpPr>
          <p:cNvPr id="3078" name="Text Box 13"/>
          <p:cNvSpPr txBox="1">
            <a:spLocks noChangeArrowheads="1"/>
          </p:cNvSpPr>
          <p:nvPr/>
        </p:nvSpPr>
        <p:spPr bwMode="auto">
          <a:xfrm>
            <a:off x="1295400" y="1066800"/>
            <a:ext cx="52578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ru-RU" b="1">
                <a:solidFill>
                  <a:srgbClr val="990033"/>
                </a:solidFill>
              </a:rPr>
              <a:t>Что же это за страна?</a:t>
            </a:r>
          </a:p>
          <a:p>
            <a:pPr algn="ctr" eaLnBrk="1" hangingPunct="1"/>
            <a:r>
              <a:rPr lang="ru-RU" b="1">
                <a:solidFill>
                  <a:srgbClr val="990033"/>
                </a:solidFill>
              </a:rPr>
              <a:t>Очень жаркая она.</a:t>
            </a:r>
          </a:p>
          <a:p>
            <a:pPr algn="ctr" eaLnBrk="1" hangingPunct="1"/>
            <a:r>
              <a:rPr lang="ru-RU" b="1">
                <a:solidFill>
                  <a:srgbClr val="990033"/>
                </a:solidFill>
              </a:rPr>
              <a:t>Солнце, лето круглый год</a:t>
            </a:r>
          </a:p>
          <a:p>
            <a:pPr algn="ctr" eaLnBrk="1" hangingPunct="1"/>
            <a:r>
              <a:rPr lang="ru-RU" b="1">
                <a:solidFill>
                  <a:srgbClr val="990033"/>
                </a:solidFill>
              </a:rPr>
              <a:t>Море, пальмы и песок.</a:t>
            </a:r>
          </a:p>
          <a:p>
            <a:pPr algn="ctr" eaLnBrk="1" hangingPunct="1"/>
            <a:r>
              <a:rPr lang="ru-RU" b="1">
                <a:solidFill>
                  <a:srgbClr val="990033"/>
                </a:solidFill>
              </a:rPr>
              <a:t>Тут пустыни жаркие,</a:t>
            </a:r>
          </a:p>
          <a:p>
            <a:pPr algn="ctr" eaLnBrk="1" hangingPunct="1"/>
            <a:r>
              <a:rPr lang="ru-RU" b="1">
                <a:solidFill>
                  <a:srgbClr val="990033"/>
                </a:solidFill>
              </a:rPr>
              <a:t>Звёзды ночью яркие.</a:t>
            </a:r>
          </a:p>
          <a:p>
            <a:pPr algn="ctr" eaLnBrk="1" hangingPunct="1"/>
            <a:r>
              <a:rPr lang="ru-RU" b="1">
                <a:solidFill>
                  <a:srgbClr val="990033"/>
                </a:solidFill>
              </a:rPr>
              <a:t>Есть леса дремучие,</a:t>
            </a:r>
          </a:p>
          <a:p>
            <a:pPr algn="ctr" eaLnBrk="1" hangingPunct="1"/>
            <a:r>
              <a:rPr lang="ru-RU" b="1">
                <a:solidFill>
                  <a:srgbClr val="990033"/>
                </a:solidFill>
              </a:rPr>
              <a:t>Растения колючие.</a:t>
            </a:r>
          </a:p>
          <a:p>
            <a:pPr algn="ctr" eaLnBrk="1" hangingPunct="1"/>
            <a:r>
              <a:rPr lang="ru-RU" b="1">
                <a:solidFill>
                  <a:srgbClr val="990033"/>
                </a:solidFill>
              </a:rPr>
              <a:t>Что же это за страна?</a:t>
            </a:r>
          </a:p>
          <a:p>
            <a:pPr algn="ctr" eaLnBrk="1" hangingPunct="1"/>
            <a:r>
              <a:rPr lang="ru-RU" b="1">
                <a:solidFill>
                  <a:srgbClr val="990033"/>
                </a:solidFill>
              </a:rPr>
              <a:t>Очень жаркая она.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Объект 3" descr="карта.jpe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Thick-Pencil-5647-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828800"/>
            <a:ext cx="1098550"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8" name="Oval 14"/>
          <p:cNvSpPr>
            <a:spLocks noChangeArrowheads="1"/>
          </p:cNvSpPr>
          <p:nvPr/>
        </p:nvSpPr>
        <p:spPr bwMode="auto">
          <a:xfrm>
            <a:off x="3505200" y="1752600"/>
            <a:ext cx="3124200" cy="3429000"/>
          </a:xfrm>
          <a:prstGeom prst="ellipse">
            <a:avLst/>
          </a:prstGeom>
          <a:noFill/>
          <a:ln w="57150">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ru-RU">
              <a:solidFill>
                <a:srgbClr val="FF3300"/>
              </a:solidFill>
            </a:endParaRPr>
          </a:p>
        </p:txBody>
      </p:sp>
      <p:sp>
        <p:nvSpPr>
          <p:cNvPr id="6159" name="Line 15"/>
          <p:cNvSpPr>
            <a:spLocks noChangeShapeType="1"/>
          </p:cNvSpPr>
          <p:nvPr/>
        </p:nvSpPr>
        <p:spPr bwMode="auto">
          <a:xfrm flipH="1">
            <a:off x="0" y="3276600"/>
            <a:ext cx="91440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158"/>
                                        </p:tgtEl>
                                        <p:attrNameLst>
                                          <p:attrName>style.visibility</p:attrName>
                                        </p:attrNameLst>
                                      </p:cBhvr>
                                      <p:to>
                                        <p:strVal val="visible"/>
                                      </p:to>
                                    </p:set>
                                    <p:animEffect transition="in" filter="wedge">
                                      <p:cBhvr>
                                        <p:cTn id="7" dur="2000"/>
                                        <p:tgtEl>
                                          <p:spTgt spid="61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159"/>
                                        </p:tgtEl>
                                        <p:attrNameLst>
                                          <p:attrName>style.visibility</p:attrName>
                                        </p:attrNameLst>
                                      </p:cBhvr>
                                      <p:to>
                                        <p:strVal val="visible"/>
                                      </p:to>
                                    </p:set>
                                    <p:animEffect transition="in" filter="wipe(down)">
                                      <p:cBhvr>
                                        <p:cTn id="12" dur="500"/>
                                        <p:tgtEl>
                                          <p:spTgt spid="615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6149"/>
                    </p:tgtEl>
                  </p:cond>
                </p:stCondLst>
                <p:endSync evt="end" delay="0">
                  <p:rtn val="all"/>
                </p:endSync>
                <p:childTnLst>
                  <p:par>
                    <p:cTn id="14" fill="hold" nodeType="clickPar">
                      <p:stCondLst>
                        <p:cond delay="0"/>
                      </p:stCondLst>
                      <p:childTnLst>
                        <p:par>
                          <p:cTn id="15" fill="hold" nodeType="withGroup">
                            <p:stCondLst>
                              <p:cond delay="0"/>
                            </p:stCondLst>
                            <p:childTnLst>
                              <p:par>
                                <p:cTn id="16" presetID="1" presetClass="path" presetSubtype="0" accel="50000" decel="50000" fill="hold" nodeType="clickEffect">
                                  <p:stCondLst>
                                    <p:cond delay="0"/>
                                  </p:stCondLst>
                                  <p:childTnLst>
                                    <p:animMotion origin="layout" path="M -0.05208 0.11193 C -0.05208 0.24954 -0.12847 0.3617 -0.22274 0.3617 C -0.31684 0.3617 -0.3934 0.24954 -0.3934 0.11193 C -0.3934 -0.02613 -0.31684 -0.13737 -0.22274 -0.13737 C -0.12847 -0.13737 -0.05208 -0.02613 -0.05208 0.11193 Z " pathEditMode="relative" rAng="5400000" ptsTypes="fffff">
                                      <p:cBhvr>
                                        <p:cTn id="17" dur="2000" fill="hold"/>
                                        <p:tgtEl>
                                          <p:spTgt spid="6149"/>
                                        </p:tgtEl>
                                        <p:attrNameLst>
                                          <p:attrName>ppt_x</p:attrName>
                                          <p:attrName>ppt_y</p:attrName>
                                        </p:attrNameLst>
                                      </p:cBhvr>
                                      <p:rCtr x="-17066" y="23"/>
                                    </p:animMotion>
                                  </p:childTnLst>
                                </p:cTn>
                              </p:par>
                            </p:childTnLst>
                          </p:cTn>
                        </p:par>
                      </p:childTnLst>
                    </p:cTn>
                  </p:par>
                </p:childTnLst>
              </p:cTn>
              <p:nextCondLst>
                <p:cond evt="onClick" delay="0">
                  <p:tgtEl>
                    <p:spTgt spid="6149"/>
                  </p:tgtEl>
                </p:cond>
              </p:nextCondLst>
            </p:seq>
          </p:childTnLst>
        </p:cTn>
      </p:par>
    </p:tnLst>
    <p:bldLst>
      <p:bldP spid="6158" grpId="0" animBg="1"/>
      <p:bldP spid="615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211423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5" descr="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50000" b="6239"/>
          <a:stretch>
            <a:fillRect/>
          </a:stretch>
        </p:blipFill>
        <p:spPr bwMode="auto">
          <a:xfrm>
            <a:off x="7543800" y="152400"/>
            <a:ext cx="1304925" cy="217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7"/>
          <p:cNvSpPr txBox="1">
            <a:spLocks noChangeArrowheads="1"/>
          </p:cNvSpPr>
          <p:nvPr/>
        </p:nvSpPr>
        <p:spPr bwMode="auto">
          <a:xfrm>
            <a:off x="457200" y="381000"/>
            <a:ext cx="403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ru-RU"/>
          </a:p>
        </p:txBody>
      </p:sp>
      <p:sp>
        <p:nvSpPr>
          <p:cNvPr id="7176" name="Rectangle 8"/>
          <p:cNvSpPr>
            <a:spLocks noChangeArrowheads="1"/>
          </p:cNvSpPr>
          <p:nvPr/>
        </p:nvSpPr>
        <p:spPr bwMode="auto">
          <a:xfrm>
            <a:off x="228600" y="228600"/>
            <a:ext cx="6858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ru-RU" b="1"/>
              <a:t>Экватор делит Африку почти посередине. Поэтому здесь круглый год тепло. Летом засуха, а зимой идут дожди (один сезон влажный, другой засушливый). Вдоль экватора протянулись влажные экваториальные леса. Деревья здесь круглый год покрыты листвой, их ветки так переплетены, что образуют сплошную крышу. Там живет много видов шимпанзе, обезьян, горилл. Чем дальше от экватора, тем более редким становится лес. Постепенно он сменяется саванной.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6"/>
                                        </p:tgtEl>
                                        <p:attrNameLst>
                                          <p:attrName>style.visibility</p:attrName>
                                        </p:attrNameLst>
                                      </p:cBhvr>
                                      <p:to>
                                        <p:strVal val="visible"/>
                                      </p:to>
                                    </p:set>
                                    <p:animEffect transition="in" filter="blinds(horizontal)">
                                      <p:cBhvr>
                                        <p:cTn id="7" dur="500"/>
                                        <p:tgtEl>
                                          <p:spTgt spid="7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culture_and_history_tour_243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descr="463557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67400" y="4419600"/>
            <a:ext cx="286702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6" descr="apen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505200"/>
            <a:ext cx="237966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7" descr="ac8bf22ab34f4fc485adf9423b1"/>
          <p:cNvPicPr>
            <a:picLocks noChangeAspect="1" noChangeArrowheads="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676400" y="0"/>
            <a:ext cx="2019300"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p:cTn id="7" dur="500" fill="hold"/>
                                        <p:tgtEl>
                                          <p:spTgt spid="15365"/>
                                        </p:tgtEl>
                                        <p:attrNameLst>
                                          <p:attrName>ppt_w</p:attrName>
                                        </p:attrNameLst>
                                      </p:cBhvr>
                                      <p:tavLst>
                                        <p:tav tm="0">
                                          <p:val>
                                            <p:fltVal val="0"/>
                                          </p:val>
                                        </p:tav>
                                        <p:tav tm="100000">
                                          <p:val>
                                            <p:strVal val="#ppt_w"/>
                                          </p:val>
                                        </p:tav>
                                      </p:tavLst>
                                    </p:anim>
                                    <p:anim calcmode="lin" valueType="num">
                                      <p:cBhvr>
                                        <p:cTn id="8" dur="500" fill="hold"/>
                                        <p:tgtEl>
                                          <p:spTgt spid="1536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5366"/>
                                        </p:tgtEl>
                                        <p:attrNameLst>
                                          <p:attrName>style.visibility</p:attrName>
                                        </p:attrNameLst>
                                      </p:cBhvr>
                                      <p:to>
                                        <p:strVal val="visible"/>
                                      </p:to>
                                    </p:set>
                                    <p:anim calcmode="lin" valueType="num">
                                      <p:cBhvr>
                                        <p:cTn id="13" dur="500" fill="hold"/>
                                        <p:tgtEl>
                                          <p:spTgt spid="15366"/>
                                        </p:tgtEl>
                                        <p:attrNameLst>
                                          <p:attrName>ppt_w</p:attrName>
                                        </p:attrNameLst>
                                      </p:cBhvr>
                                      <p:tavLst>
                                        <p:tav tm="0">
                                          <p:val>
                                            <p:fltVal val="0"/>
                                          </p:val>
                                        </p:tav>
                                        <p:tav tm="100000">
                                          <p:val>
                                            <p:strVal val="#ppt_w"/>
                                          </p:val>
                                        </p:tav>
                                      </p:tavLst>
                                    </p:anim>
                                    <p:anim calcmode="lin" valueType="num">
                                      <p:cBhvr>
                                        <p:cTn id="14" dur="500" fill="hold"/>
                                        <p:tgtEl>
                                          <p:spTgt spid="15366"/>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3" presetClass="entr" presetSubtype="0" fill="hold" nodeType="clickEffect">
                                  <p:stCondLst>
                                    <p:cond delay="0"/>
                                  </p:stCondLst>
                                  <p:childTnLst>
                                    <p:set>
                                      <p:cBhvr>
                                        <p:cTn id="18" dur="1" fill="hold">
                                          <p:stCondLst>
                                            <p:cond delay="0"/>
                                          </p:stCondLst>
                                        </p:cTn>
                                        <p:tgtEl>
                                          <p:spTgt spid="15367"/>
                                        </p:tgtEl>
                                        <p:attrNameLst>
                                          <p:attrName>style.visibility</p:attrName>
                                        </p:attrNameLst>
                                      </p:cBhvr>
                                      <p:to>
                                        <p:strVal val="visible"/>
                                      </p:to>
                                    </p:set>
                                    <p:animEffect transition="in" filter="fade">
                                      <p:cBhvr>
                                        <p:cTn id="19" dur="100"/>
                                        <p:tgtEl>
                                          <p:spTgt spid="15367"/>
                                        </p:tgtEl>
                                      </p:cBhvr>
                                    </p:animEffect>
                                    <p:anim calcmode="lin" valueType="num">
                                      <p:cBhvr>
                                        <p:cTn id="20" dur="400" fill="hold"/>
                                        <p:tgtEl>
                                          <p:spTgt spid="15367"/>
                                        </p:tgtEl>
                                        <p:attrNameLst>
                                          <p:attrName>ppt_x</p:attrName>
                                        </p:attrNameLst>
                                      </p:cBhvr>
                                      <p:tavLst>
                                        <p:tav tm="0">
                                          <p:val>
                                            <p:strVal val="#ppt_x"/>
                                          </p:val>
                                        </p:tav>
                                        <p:tav tm="100000">
                                          <p:val>
                                            <p:strVal val="#ppt_x"/>
                                          </p:val>
                                        </p:tav>
                                      </p:tavLst>
                                    </p:anim>
                                    <p:anim calcmode="lin" valueType="num">
                                      <p:cBhvr>
                                        <p:cTn id="21" dur="400" fill="hold"/>
                                        <p:tgtEl>
                                          <p:spTgt spid="15367"/>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1536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1536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ru-RU" smtClean="0"/>
          </a:p>
        </p:txBody>
      </p:sp>
      <p:pic>
        <p:nvPicPr>
          <p:cNvPr id="7171" name="Picture 4" descr="2114233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97" name="Text Box 5"/>
          <p:cNvSpPr txBox="1">
            <a:spLocks noChangeArrowheads="1"/>
          </p:cNvSpPr>
          <p:nvPr/>
        </p:nvSpPr>
        <p:spPr bwMode="auto">
          <a:xfrm>
            <a:off x="152400" y="228600"/>
            <a:ext cx="41910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400" b="1"/>
              <a:t>С детства был усат ребёнок</a:t>
            </a:r>
          </a:p>
          <a:p>
            <a:pPr eaLnBrk="1" hangingPunct="1"/>
            <a:r>
              <a:rPr lang="ru-RU" sz="2400" b="1"/>
              <a:t>И мяукал, как котёнок.</a:t>
            </a:r>
          </a:p>
          <a:p>
            <a:pPr eaLnBrk="1" hangingPunct="1"/>
            <a:r>
              <a:rPr lang="ru-RU" sz="2400" b="1"/>
              <a:t>Зарычал он, повзрослев.</a:t>
            </a:r>
          </a:p>
          <a:p>
            <a:pPr eaLnBrk="1" hangingPunct="1"/>
            <a:r>
              <a:rPr lang="ru-RU" sz="2400" b="1"/>
              <a:t>Потому, что это…</a:t>
            </a:r>
          </a:p>
        </p:txBody>
      </p:sp>
      <p:pic>
        <p:nvPicPr>
          <p:cNvPr id="8198" name="Picture 6" descr="146309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419600"/>
            <a:ext cx="2743200" cy="225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Text Box 7"/>
          <p:cNvSpPr txBox="1">
            <a:spLocks noChangeArrowheads="1"/>
          </p:cNvSpPr>
          <p:nvPr/>
        </p:nvSpPr>
        <p:spPr bwMode="auto">
          <a:xfrm>
            <a:off x="4343400" y="304800"/>
            <a:ext cx="4495800" cy="1328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b="1"/>
              <a:t>Чем дальше от экватора, тем более редким становится лес. Постепенно он сменяется саванной. </a:t>
            </a:r>
          </a:p>
          <a:p>
            <a:pPr eaLnBrk="1" hangingPunct="1">
              <a:spcBef>
                <a:spcPct val="50000"/>
              </a:spcBef>
            </a:pPr>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blinds(horizontal)">
                                      <p:cBhvr>
                                        <p:cTn id="7" dur="500"/>
                                        <p:tgtEl>
                                          <p:spTgt spid="81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8198"/>
                                        </p:tgtEl>
                                        <p:attrNameLst>
                                          <p:attrName>style.visibility</p:attrName>
                                        </p:attrNameLst>
                                      </p:cBhvr>
                                      <p:to>
                                        <p:strVal val="visible"/>
                                      </p:to>
                                    </p:set>
                                    <p:animEffect transition="in" filter="wipe(down)">
                                      <p:cBhvr>
                                        <p:cTn id="12"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2114233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195" name="Text Box 6"/>
          <p:cNvSpPr txBox="1">
            <a:spLocks noChangeArrowheads="1"/>
          </p:cNvSpPr>
          <p:nvPr/>
        </p:nvSpPr>
        <p:spPr bwMode="auto">
          <a:xfrm>
            <a:off x="304800" y="152400"/>
            <a:ext cx="40386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400" b="1"/>
              <a:t>Носом-шлангом великан</a:t>
            </a:r>
          </a:p>
          <a:p>
            <a:pPr eaLnBrk="1" hangingPunct="1"/>
            <a:r>
              <a:rPr lang="ru-RU" sz="2400" b="1"/>
              <a:t>Моется, как в душе.</a:t>
            </a:r>
          </a:p>
          <a:p>
            <a:pPr eaLnBrk="1" hangingPunct="1"/>
            <a:r>
              <a:rPr lang="ru-RU" sz="2400" b="1"/>
              <a:t>Этот житель жарких стран</a:t>
            </a:r>
          </a:p>
          <a:p>
            <a:pPr eaLnBrk="1" hangingPunct="1"/>
            <a:r>
              <a:rPr lang="ru-RU" sz="2400" b="1"/>
              <a:t>Всех крупней на суше…</a:t>
            </a:r>
          </a:p>
        </p:txBody>
      </p:sp>
      <p:pic>
        <p:nvPicPr>
          <p:cNvPr id="9223" name="Picture 7" descr="f2eae78521553a2becd6563f3be566b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83088" y="3429000"/>
            <a:ext cx="476091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9223"/>
                                        </p:tgtEl>
                                        <p:attrNameLst>
                                          <p:attrName>style.visibility</p:attrName>
                                        </p:attrNameLst>
                                      </p:cBhvr>
                                      <p:to>
                                        <p:strVal val="visible"/>
                                      </p:to>
                                    </p:set>
                                    <p:animEffect transition="in" filter="wipe(down)">
                                      <p:cBhvr>
                                        <p:cTn id="7" dur="500"/>
                                        <p:tgtEl>
                                          <p:spTgt spid="9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2114233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19" name="Text Box 5"/>
          <p:cNvSpPr txBox="1">
            <a:spLocks noChangeArrowheads="1"/>
          </p:cNvSpPr>
          <p:nvPr/>
        </p:nvSpPr>
        <p:spPr bwMode="auto">
          <a:xfrm>
            <a:off x="593725" y="112713"/>
            <a:ext cx="45116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ru-RU"/>
          </a:p>
        </p:txBody>
      </p:sp>
      <p:sp>
        <p:nvSpPr>
          <p:cNvPr id="9220" name="Text Box 6"/>
          <p:cNvSpPr txBox="1">
            <a:spLocks noChangeArrowheads="1"/>
          </p:cNvSpPr>
          <p:nvPr/>
        </p:nvSpPr>
        <p:spPr bwMode="auto">
          <a:xfrm>
            <a:off x="533400" y="304800"/>
            <a:ext cx="5029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400" b="1"/>
              <a:t>Это зверь, какой-то странный,</a:t>
            </a:r>
          </a:p>
          <a:p>
            <a:pPr eaLnBrk="1" hangingPunct="1"/>
            <a:r>
              <a:rPr lang="ru-RU" sz="2400" b="1"/>
              <a:t>Шея, как стрела у крана.</a:t>
            </a:r>
          </a:p>
          <a:p>
            <a:pPr eaLnBrk="1" hangingPunct="1"/>
            <a:r>
              <a:rPr lang="ru-RU" sz="2400" b="1"/>
              <a:t>Чтобы ртом достать до трав</a:t>
            </a:r>
          </a:p>
          <a:p>
            <a:pPr eaLnBrk="1" hangingPunct="1"/>
            <a:r>
              <a:rPr lang="ru-RU" sz="2400" b="1"/>
              <a:t>вдвое сложится…</a:t>
            </a:r>
          </a:p>
        </p:txBody>
      </p:sp>
      <p:pic>
        <p:nvPicPr>
          <p:cNvPr id="10247" name="Picture 7" descr="540372bd9ed035d72a1ce013deba8f5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52600" y="1828800"/>
            <a:ext cx="5562600" cy="486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0247"/>
                                        </p:tgtEl>
                                        <p:attrNameLst>
                                          <p:attrName>style.visibility</p:attrName>
                                        </p:attrNameLst>
                                      </p:cBhvr>
                                      <p:to>
                                        <p:strVal val="visible"/>
                                      </p:to>
                                    </p:set>
                                    <p:animEffect transition="in" filter="wipe(down)">
                                      <p:cBhvr>
                                        <p:cTn id="7"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2114233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3" name="Text Box 5"/>
          <p:cNvSpPr txBox="1">
            <a:spLocks noChangeArrowheads="1"/>
          </p:cNvSpPr>
          <p:nvPr/>
        </p:nvSpPr>
        <p:spPr bwMode="auto">
          <a:xfrm>
            <a:off x="533400" y="381000"/>
            <a:ext cx="716280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2400" b="1"/>
              <a:t>Любит он среди саванны</a:t>
            </a:r>
          </a:p>
          <a:p>
            <a:pPr eaLnBrk="1" hangingPunct="1"/>
            <a:r>
              <a:rPr lang="ru-RU" sz="2400" b="1"/>
              <a:t>Принимать в озерах ванны.</a:t>
            </a:r>
          </a:p>
          <a:p>
            <a:pPr eaLnBrk="1" hangingPunct="1"/>
            <a:r>
              <a:rPr lang="ru-RU" sz="2400" b="1"/>
              <a:t>Только ноздри-то и видно</a:t>
            </a:r>
          </a:p>
          <a:p>
            <a:pPr eaLnBrk="1" hangingPunct="1"/>
            <a:r>
              <a:rPr lang="ru-RU" sz="2400" b="1"/>
              <a:t>Над водой, снаружи.</a:t>
            </a:r>
          </a:p>
          <a:p>
            <a:pPr eaLnBrk="1" hangingPunct="1"/>
            <a:r>
              <a:rPr lang="ru-RU" sz="2400" b="1"/>
              <a:t>Зверь большой, но безобидный,</a:t>
            </a:r>
          </a:p>
          <a:p>
            <a:pPr eaLnBrk="1" hangingPunct="1"/>
            <a:r>
              <a:rPr lang="ru-RU" sz="2400" b="1"/>
              <a:t>Очень неуклюжий</a:t>
            </a:r>
          </a:p>
        </p:txBody>
      </p:sp>
      <p:pic>
        <p:nvPicPr>
          <p:cNvPr id="11270" name="Picture 6" descr="ccdb37eaba8d8e046dca71191e29e76d_i-36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 y="4518025"/>
            <a:ext cx="3657600"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wipe(down)">
                                      <p:cBhvr>
                                        <p:cTn id="7"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139</TotalTime>
  <Words>369</Words>
  <Application>Microsoft Office PowerPoint</Application>
  <PresentationFormat>Экран (4:3)</PresentationFormat>
  <Paragraphs>58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Оформление по умолчанию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Дом</dc:creator>
  <cp:lastModifiedBy>илья</cp:lastModifiedBy>
  <cp:revision>6</cp:revision>
  <cp:lastPrinted>1601-01-01T00:00:00Z</cp:lastPrinted>
  <dcterms:created xsi:type="dcterms:W3CDTF">2017-02-08T17:08:32Z</dcterms:created>
  <dcterms:modified xsi:type="dcterms:W3CDTF">2019-10-13T12:15:11Z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