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5" r:id="rId4"/>
    <p:sldId id="264" r:id="rId5"/>
    <p:sldId id="267" r:id="rId6"/>
    <p:sldId id="26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667" autoAdjust="0"/>
    <p:restoredTop sz="94660"/>
  </p:normalViewPr>
  <p:slideViewPr>
    <p:cSldViewPr>
      <p:cViewPr>
        <p:scale>
          <a:sx n="90" d="100"/>
          <a:sy n="90" d="100"/>
        </p:scale>
        <p:origin x="-95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romashki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0" y="548680"/>
            <a:ext cx="9144000" cy="6309320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rgbClr val="92D05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F343D-54AA-46EB-BF12-F86911B606C1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5E3E4-421C-4A3B-99FA-854627FAD4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F343D-54AA-46EB-BF12-F86911B606C1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5E3E4-421C-4A3B-99FA-854627FAD4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romashki.png"/>
          <p:cNvPicPr>
            <a:picLocks noChangeAspect="1"/>
          </p:cNvPicPr>
          <p:nvPr userDrawn="1"/>
        </p:nvPicPr>
        <p:blipFill>
          <a:blip r:embed="rId2" cstate="screen"/>
          <a:srcRect l="41447"/>
          <a:stretch>
            <a:fillRect/>
          </a:stretch>
        </p:blipFill>
        <p:spPr>
          <a:xfrm>
            <a:off x="6300192" y="3561887"/>
            <a:ext cx="2699792" cy="3296113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60F7-547A-4AF8-90A4-2F552CAA8629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A012-CC9C-41F2-BA7C-5EA9ECCB4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D60F7-547A-4AF8-90A4-2F552CAA8629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3A012-CC9C-41F2-BA7C-5EA9ECCB40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Блок-схема: документ 8"/>
          <p:cNvSpPr/>
          <p:nvPr userDrawn="1"/>
        </p:nvSpPr>
        <p:spPr>
          <a:xfrm>
            <a:off x="0" y="0"/>
            <a:ext cx="9144000" cy="68580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rgbClr val="92D05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ds04.infourok.ru/uploads/ex/0326/00067f4d-25759612/hello_html_m148ab9f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1538" y="2143116"/>
            <a:ext cx="3252462" cy="450059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4282" y="1000108"/>
            <a:ext cx="864399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</a:rPr>
              <a:t>РЕЧЕВОЕ   </a:t>
            </a:r>
          </a:p>
          <a:p>
            <a:pPr algn="ctr"/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</a:rPr>
              <a:t> ВЗАИМОДЕЙСТВИЕ ВОСПИТАТЕЛЯ      С    ДЕТЬМИ</a:t>
            </a:r>
          </a:p>
          <a:p>
            <a:endParaRPr lang="ru-RU" sz="40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4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Речевой практикум </a:t>
            </a:r>
          </a:p>
          <a:p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подготовила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Куликова Л.В.</a:t>
            </a:r>
            <a:endParaRPr lang="ru-RU" sz="32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C:\Users\Ден\Downloads\логотип дс № 35 (1)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3143240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laoblogger.com/images/dzieci-w-przedszkolu-clipart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3133110"/>
            <a:ext cx="4429156" cy="351056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4282" y="285728"/>
            <a:ext cx="85725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Педагогическое взаимодействие</a:t>
            </a:r>
          </a:p>
          <a:p>
            <a:r>
              <a:rPr lang="ru-RU" u="sng" dirty="0" smtClean="0"/>
              <a:t>   — процесс, происходящий между воспитателем и воспитанником в ходе учебно-воспитательной работы и направленный на развитие личности ребёнка. Речевое взаимодействие - один из важнейших факторов общего психического развития ребенка. </a:t>
            </a:r>
            <a:r>
              <a:rPr lang="ru-RU" dirty="0" smtClean="0"/>
              <a:t>Основными функциями общения являются:</a:t>
            </a:r>
          </a:p>
          <a:p>
            <a:r>
              <a:rPr lang="ru-RU" dirty="0" smtClean="0"/>
              <a:t>организация совместной деятельности людей (согласование и объединение усилий для их достижения);</a:t>
            </a:r>
          </a:p>
          <a:p>
            <a:r>
              <a:rPr lang="ru-RU" dirty="0" smtClean="0"/>
              <a:t>формирование и развитие межличностных отношений;</a:t>
            </a:r>
          </a:p>
          <a:p>
            <a:r>
              <a:rPr lang="ru-RU" dirty="0" smtClean="0"/>
              <a:t>познание людьми друг друга;</a:t>
            </a:r>
          </a:p>
          <a:p>
            <a:r>
              <a:rPr lang="ru-RU" dirty="0" smtClean="0"/>
              <a:t>Среди основных продуктов общения выделяют: общий результат, взаимоотношения, избирательные привязанности, а также образ самого себя.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692945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/>
              <a:t>Речь должна быть безупречной грамматически, содержащей разнообразные синтаксические конструкции</a:t>
            </a:r>
            <a:r>
              <a:rPr lang="ru-RU" dirty="0" smtClean="0"/>
              <a:t>. Большие требования предъявляются к звуковой стороне речи: чистое звукопроизношение, четкая дикция, орфоэпическая правильность.</a:t>
            </a:r>
          </a:p>
          <a:p>
            <a:r>
              <a:rPr lang="ru-RU" dirty="0" smtClean="0"/>
              <a:t>Речь воспитателя должна быть яркой, выразительной; необходимы богатая мимика, приветливый, доброжелательный тон по отношению ко всем окружающим. Воспитателю нужно обладать культурой связной речи: уметь вести диалог, рассказывать, слушать рассказы и ответы других. Речь его должна быть немногословной, но очень понятной и логичной</a:t>
            </a:r>
            <a:r>
              <a:rPr lang="ru-RU" sz="2000" dirty="0" smtClean="0"/>
              <a:t>. </a:t>
            </a:r>
            <a:r>
              <a:rPr lang="ru-RU" sz="2000" u="sng" dirty="0" smtClean="0"/>
              <a:t>0бразцом для окружающих должна быть вся манера поведения воспитателя в процессе речевого общения (поза, жест, отношение к собеседникам).</a:t>
            </a:r>
            <a:r>
              <a:rPr lang="ru-RU" sz="2000" dirty="0" smtClean="0"/>
              <a:t> </a:t>
            </a:r>
            <a:r>
              <a:rPr lang="ru-RU" dirty="0" smtClean="0"/>
              <a:t>В оценке речи воспитателя учитывается ее возрастная направленность: в первую очередь доступность содержания, использование соответствующего возрасту детей словаря и синтаксиса. Особенно это важно при работе с детьми раннего и младшего дошкольного возраста. В этом случае характерны некоторое замедление темпа, особо подчеркнутые артикуляция и дикция, яркая </a:t>
            </a:r>
            <a:r>
              <a:rPr lang="ru-RU" dirty="0" err="1" smtClean="0"/>
              <a:t>эмоциональностъ</a:t>
            </a:r>
            <a:r>
              <a:rPr lang="ru-RU" dirty="0" smtClean="0"/>
              <a:t> речи. </a:t>
            </a:r>
            <a:endParaRPr lang="ru-RU" dirty="0"/>
          </a:p>
        </p:txBody>
      </p:sp>
      <p:pic>
        <p:nvPicPr>
          <p:cNvPr id="5122" name="Picture 2" descr="http://ano-obr.ru/wp-content/uploads/2016/12/teacher-144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357166"/>
            <a:ext cx="2157418" cy="44946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0"/>
            <a:ext cx="614366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Речь педагога является условием и средством формирования речи его воспитанников. </a:t>
            </a:r>
            <a:r>
              <a:rPr lang="ru-RU" dirty="0" smtClean="0"/>
              <a:t>Поэтому в пределах детского сада к речи воспитателя предъявляются дополнительные требования, отличающие ее от разговорно-бытовой, которой он пользуется в личном обиходе.</a:t>
            </a:r>
          </a:p>
          <a:p>
            <a:r>
              <a:rPr lang="ru-RU" b="1" u="sng" dirty="0" smtClean="0"/>
              <a:t>Речь педагога должна быть эталоном для детей. </a:t>
            </a:r>
          </a:p>
          <a:p>
            <a:r>
              <a:rPr lang="ru-RU" dirty="0" smtClean="0"/>
              <a:t>Речь воспитателя оценивается ее с трех сторон:</a:t>
            </a:r>
          </a:p>
          <a:p>
            <a:r>
              <a:rPr lang="ru-RU" dirty="0" smtClean="0"/>
              <a:t>содержательность (о чем и сколько говорит, что сообщает детям);</a:t>
            </a:r>
          </a:p>
          <a:p>
            <a:r>
              <a:rPr lang="ru-RU" dirty="0" smtClean="0"/>
              <a:t>безупречная правильность формы (как говорит);</a:t>
            </a:r>
          </a:p>
          <a:p>
            <a:r>
              <a:rPr lang="ru-RU" dirty="0" smtClean="0"/>
              <a:t>возрастная и педагогическая направленность (умеет ли говорить с дошкольниками, убежденно и доходчиво излагать сведения по вопросам педагогики взрослым — родителям, коллегам).</a:t>
            </a:r>
          </a:p>
          <a:p>
            <a:r>
              <a:rPr lang="ru-RU" dirty="0" smtClean="0"/>
              <a:t>Словарь воспитателя должен быть богатым и точным. Нужно чаще употреблять слова, которые медленно усваиваются детьми, точно обозначать оттенки цвета, материал, форму, величину предметов и др.</a:t>
            </a:r>
          </a:p>
        </p:txBody>
      </p:sp>
      <p:pic>
        <p:nvPicPr>
          <p:cNvPr id="4098" name="Picture 2" descr="http://li3-nor.ucoz.ru/proforientac/Professii/professiya-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3113357" cy="67866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913" y="620713"/>
            <a:ext cx="7056437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Тест «Проверьте, какой Вы педагог» - модификация Р. Р. </a:t>
            </a:r>
            <a:r>
              <a:rPr lang="ru-RU" sz="2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Калининой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77925" y="1557338"/>
          <a:ext cx="7426330" cy="15671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2024"/>
                <a:gridCol w="432020"/>
                <a:gridCol w="432020"/>
                <a:gridCol w="432020"/>
                <a:gridCol w="432020"/>
                <a:gridCol w="432020"/>
                <a:gridCol w="503134"/>
                <a:gridCol w="495037"/>
                <a:gridCol w="495037"/>
                <a:gridCol w="495037"/>
                <a:gridCol w="495037"/>
                <a:gridCol w="495037"/>
                <a:gridCol w="495037"/>
                <a:gridCol w="495037"/>
                <a:gridCol w="495813"/>
              </a:tblGrid>
              <a:tr h="3502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№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1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3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4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5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6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7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8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9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10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11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12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13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14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08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«да»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1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0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0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0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2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1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1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0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</a:rPr>
                        <a:t>0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</a:rPr>
                        <a:t>0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</a:rPr>
                        <a:t>0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08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«нет»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</a:rPr>
                        <a:t>0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1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2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0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0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0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2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0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0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2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1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2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0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357158" y="620713"/>
            <a:ext cx="8175655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/>
              <a:t>Результаты:</a:t>
            </a:r>
          </a:p>
          <a:p>
            <a:pPr algn="just"/>
            <a:r>
              <a:rPr lang="ru-RU" altLang="ru-RU" sz="2000" b="1" dirty="0" smtClean="0"/>
              <a:t>0</a:t>
            </a:r>
            <a:r>
              <a:rPr lang="ru-RU" altLang="ru-RU" sz="2000" dirty="0" smtClean="0"/>
              <a:t> </a:t>
            </a:r>
            <a:r>
              <a:rPr lang="ru-RU" altLang="ru-RU" sz="2000" b="1" dirty="0" smtClean="0"/>
              <a:t>- 5 баллов. </a:t>
            </a:r>
            <a:r>
              <a:rPr lang="ru-RU" altLang="ru-RU" sz="2000" dirty="0" smtClean="0"/>
              <a:t>Вы - очень слабый педагог. Вам трудно контактировать с детьми. Необходимо серьёзно работать над собой и овладевать методикой воспитания и обучения. </a:t>
            </a:r>
          </a:p>
          <a:p>
            <a:pPr algn="just"/>
            <a:r>
              <a:rPr lang="ru-RU" altLang="ru-RU" sz="2000" b="1" dirty="0" smtClean="0"/>
              <a:t>6 </a:t>
            </a:r>
            <a:r>
              <a:rPr lang="ru-RU" altLang="ru-RU" sz="2000" b="1" dirty="0"/>
              <a:t>- 10 баллов. </a:t>
            </a:r>
            <a:r>
              <a:rPr lang="ru-RU" altLang="ru-RU" sz="2000" dirty="0"/>
              <a:t>У вас много пробелов в подготовке к работе с детским коллективом. Чаще консультируйтесь с коллегами, с опытными педагогами. Регулярно изучайте педагогическую и психологическую литературу. </a:t>
            </a:r>
          </a:p>
          <a:p>
            <a:pPr algn="just"/>
            <a:r>
              <a:rPr lang="ru-RU" altLang="ru-RU" sz="2000" b="1" dirty="0"/>
              <a:t>11 - 15 баллов. </a:t>
            </a:r>
            <a:r>
              <a:rPr lang="ru-RU" altLang="ru-RU" sz="2000" dirty="0"/>
              <a:t>Вы - хороший, знающий педагог. Однако подумайте, не стремитесь ли вы к идеальному результату. Предоставляйте детям больше свободы, смотрите на них как на своих помощников, не забывая при этом контролировать выполнение поручений. </a:t>
            </a:r>
          </a:p>
          <a:p>
            <a:pPr algn="just"/>
            <a:r>
              <a:rPr lang="ru-RU" altLang="ru-RU" sz="2000" b="1" dirty="0"/>
              <a:t>16 - 20 баллов. </a:t>
            </a:r>
            <a:r>
              <a:rPr lang="ru-RU" altLang="ru-RU" sz="2000" dirty="0"/>
              <a:t>Вы - грамотный опытный педагог. Вы избегаете шаблона в работе. Выполняете свои обязанности творчески. Избегаете излишней категоричности в оценках людей. Обратите внимание на ваши взаимоотношения с коллегами и представителями администрации - не вы ли являетесь причиной напряжённости?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9694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Упражнения на интонационную выразительность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atin typeface="Calibri" pitchFamily="34" charset="0"/>
                <a:cs typeface="Arial" pitchFamily="34" charset="0"/>
              </a:rPr>
              <a:t>и взаимодействие при приёме детей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http://printonic.ru/uploads/images/2016/04/15/img_5710ada0e13e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6548410" cy="43636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ttps://img.labirint.ru/images/comments_pic/1347/7_d053da2b28680b52a1b81afd896818f1_1384981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92564"/>
            <a:ext cx="5143504" cy="3465436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Направления педагогической работы по развитию общения детей со сверстниками.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Работа воспитателя, направленная на развитие общения детей со сверстниками, предполaгaет решение следующих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зaдaч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создaние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условий для возникновения и поддержания у детей интереса к сверстникам;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стимулировaние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эмоционaльных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контaктов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между детьми;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оргaнизaция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рaзных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форм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взaимодействия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между детьми.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Для побуждения детей к общению со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сверстникaми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следует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использовaть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сaмые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рaзные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ситуaции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их жизнедеятельности: режимные моменты, свободную игру, групповые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зaнятия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специaльно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оргaнизовaнные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игры.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Хорошим приемом,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сближaющим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детей, является совместный просмотр детских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рaбот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: рисунков, фигурок из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плaстилинa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 построек из кубиков и пр. При этом взрослый должен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обязaтельно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похвaлить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кaждого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ребенкa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побуждaя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других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мaлышей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похвалить сверстника.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166843"/>
            <a:ext cx="750099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Эффективно организованный процесс педагогического </a:t>
            </a:r>
            <a:r>
              <a:rPr lang="ru-RU" dirty="0" smtClean="0"/>
              <a:t>общения обеспечивает </a:t>
            </a:r>
            <a:r>
              <a:rPr lang="ru-RU" dirty="0" smtClean="0"/>
              <a:t>в педагогической деятельности ощутимый психологический контакт. Такой контакт должен возникнуть между педагогом и воспитанниками, превратить их в субъектов общения, помочь преодолеть различные психологические барьеры, возникающие в процессе взаимодействия, перевести детей из привычной для них позиции ведомых на позицию сотрудничества и превратить их в субъектов педагогического творчества. В этом случае педагогическое общение образует целостную социально-психологическую структуру педагогической деятельности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Стиль педагогического общения влияет на характер эмоциональных переживаний дошкольников: авторитарный стиль вызывает у детей депрессию, астению. А состояние спокойного удовлетворения и радости возникает в том коллективе, где во главе стоит воспитатель, придерживающийся демократичных принципов воспитания.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839</Words>
  <Application>Microsoft Office PowerPoint</Application>
  <PresentationFormat>Экран (4:3)</PresentationFormat>
  <Paragraphs>83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DNS</cp:lastModifiedBy>
  <cp:revision>16</cp:revision>
  <dcterms:created xsi:type="dcterms:W3CDTF">2014-03-01T09:48:18Z</dcterms:created>
  <dcterms:modified xsi:type="dcterms:W3CDTF">2019-10-02T01:49:40Z</dcterms:modified>
</cp:coreProperties>
</file>