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1" r:id="rId2"/>
    <p:sldId id="271" r:id="rId3"/>
    <p:sldId id="263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73" r:id="rId14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59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A35F0-05E9-4BD3-BCEF-F37336E661A7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F6ED3-11B9-4A7A-B887-327E4007E4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8F6ED3-11B9-4A7A-B887-327E4007E41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42875" y="142875"/>
            <a:ext cx="8858250" cy="4857750"/>
          </a:xfrm>
          <a:prstGeom prst="rect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728DD-7A4F-4C3C-9F6B-FA8461A316CA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8E4E5-CE4C-4459-B1BB-E11592C59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9512A-9715-4950-A902-0B5660EA2A7D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D02FD-2629-4A3A-9399-4CC48894C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B7BD9-5A18-4889-B88F-9958A6DC2EF5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494EA-7C4C-404B-8286-BC80B1FF5E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2057b30133f41ab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0"/>
            <a:ext cx="14843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2057b30133f41ab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88" y="4565650"/>
            <a:ext cx="148431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0" descr="2057b30133f41ab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4565650"/>
            <a:ext cx="14843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1" descr="2057b30133f41ab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59688" y="4565650"/>
            <a:ext cx="148431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2" descr="2057b30133f41ab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4565650"/>
            <a:ext cx="14843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3" descr="2057b30133f41ab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4565650"/>
            <a:ext cx="14843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4" descr="2057b30133f41ab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75" y="4565650"/>
            <a:ext cx="148431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F9FF8-8CA8-45D1-9ACE-DDDD71E0AEE2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98C27-50DC-43A9-AAFA-B02746F13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4C120-F50F-47A4-8719-7285D6BDF20A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0F6F1-8BCD-4AF0-9B54-A2AF97BC8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8" descr="f043f3eed00cca6233bd534a917bad08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29125"/>
            <a:ext cx="39290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9" descr="f043f3eed00cca6233bd534a917bad08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38" y="4422775"/>
            <a:ext cx="39290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0" descr="f043f3eed00cca6233bd534a917bad08.jpg"/>
          <p:cNvPicPr>
            <a:picLocks noChangeAspect="1"/>
          </p:cNvPicPr>
          <p:nvPr userDrawn="1"/>
        </p:nvPicPr>
        <p:blipFill>
          <a:blip r:embed="rId2" cstate="print"/>
          <a:srcRect l="21819" r="21819"/>
          <a:stretch>
            <a:fillRect/>
          </a:stretch>
        </p:blipFill>
        <p:spPr bwMode="auto">
          <a:xfrm>
            <a:off x="3571875" y="4422775"/>
            <a:ext cx="22145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9F525-590D-422F-843F-7D9D9567E8C1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BCB08-4A95-4A06-B67D-A6A6167EF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870A1-CB2D-40DC-A680-97420560201A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A7E16-2943-41F3-A072-CCFE0B6CC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8" descr="0_97e29_cd06a4e1_L.png"/>
          <p:cNvPicPr>
            <a:picLocks noChangeAspect="1"/>
          </p:cNvPicPr>
          <p:nvPr userDrawn="1"/>
        </p:nvPicPr>
        <p:blipFill>
          <a:blip r:embed="rId2" cstate="print"/>
          <a:srcRect l="9448"/>
          <a:stretch>
            <a:fillRect/>
          </a:stretch>
        </p:blipFill>
        <p:spPr bwMode="auto">
          <a:xfrm>
            <a:off x="0" y="0"/>
            <a:ext cx="2738438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9" descr="667519_36cd9.png"/>
          <p:cNvPicPr>
            <a:picLocks noChangeAspect="1"/>
          </p:cNvPicPr>
          <p:nvPr userDrawn="1"/>
        </p:nvPicPr>
        <p:blipFill>
          <a:blip r:embed="rId3" cstate="print"/>
          <a:srcRect b="19847"/>
          <a:stretch>
            <a:fillRect/>
          </a:stretch>
        </p:blipFill>
        <p:spPr bwMode="auto">
          <a:xfrm>
            <a:off x="0" y="4143375"/>
            <a:ext cx="19050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0" descr="n8FxMdzJlzKam-Q3r5-a-9WwI30@320x330.png"/>
          <p:cNvPicPr>
            <a:picLocks noChangeAspect="1"/>
          </p:cNvPicPr>
          <p:nvPr userDrawn="1"/>
        </p:nvPicPr>
        <p:blipFill>
          <a:blip r:embed="rId4" cstate="print"/>
          <a:srcRect r="8179" b="7932"/>
          <a:stretch>
            <a:fillRect/>
          </a:stretch>
        </p:blipFill>
        <p:spPr bwMode="auto">
          <a:xfrm>
            <a:off x="7500938" y="3429000"/>
            <a:ext cx="1603375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0016F-EC3A-41C7-876E-753FA1FB8256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5AEE0-2DC1-40D2-8B6A-B8F6FA9D6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ef0a271864e5af07c35986ba40203812.gif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762"/>
          <a:stretch>
            <a:fillRect/>
          </a:stretch>
        </p:blipFill>
        <p:spPr bwMode="auto">
          <a:xfrm>
            <a:off x="0" y="4572000"/>
            <a:ext cx="14287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9" descr="ef0a271864e5af07c35986ba40203812.gif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4560888"/>
            <a:ext cx="1500188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0" descr="ef0a271864e5af07c35986ba40203812.gif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75" y="4572000"/>
            <a:ext cx="1500188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1" descr="ef0a271864e5af07c35986ba40203812.gif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4560888"/>
            <a:ext cx="1500187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2" descr="ef0a271864e5af07c35986ba40203812.gif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3" y="4560888"/>
            <a:ext cx="1500187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3" descr="ef0a271864e5af07c35986ba40203812.gif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38" y="4560888"/>
            <a:ext cx="1500187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4" descr="ef0a271864e5af07c35986ba40203812.gif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13" y="4560888"/>
            <a:ext cx="1500187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5" descr="2ced2374e1cf9ee67f3d7f9a3a1a2b26_t.jpe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1809"/>
          <a:stretch>
            <a:fillRect/>
          </a:stretch>
        </p:blipFill>
        <p:spPr bwMode="auto">
          <a:xfrm>
            <a:off x="-17463" y="-15875"/>
            <a:ext cx="1946276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6" descr="2ced2374e1cf9ee67f3d7f9a3a1a2b26_t.jpe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1809"/>
          <a:stretch>
            <a:fillRect/>
          </a:stretch>
        </p:blipFill>
        <p:spPr bwMode="auto">
          <a:xfrm>
            <a:off x="7304088" y="-71438"/>
            <a:ext cx="1839912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DD920-2BD5-4D48-A57D-8A8CD859A752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DDECF-400D-4E63-AC68-CEC7CFC64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8" descr="Osen-Seminar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86250"/>
            <a:ext cx="126523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9" descr="sQfOlYFjXIQ00toojdgI-lHm7xQ@250x676.png"/>
          <p:cNvPicPr>
            <a:picLocks noChangeAspect="1"/>
          </p:cNvPicPr>
          <p:nvPr userDrawn="1"/>
        </p:nvPicPr>
        <p:blipFill>
          <a:blip r:embed="rId3" cstate="print"/>
          <a:srcRect r="16200"/>
          <a:stretch>
            <a:fillRect/>
          </a:stretch>
        </p:blipFill>
        <p:spPr bwMode="auto">
          <a:xfrm>
            <a:off x="8324850" y="0"/>
            <a:ext cx="81915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0" descr="sQfOlYFjXIQ00toojdgI-lHm7xQ@250x676.png"/>
          <p:cNvPicPr>
            <a:picLocks noChangeAspect="1"/>
          </p:cNvPicPr>
          <p:nvPr userDrawn="1"/>
        </p:nvPicPr>
        <p:blipFill>
          <a:blip r:embed="rId3" cstate="print"/>
          <a:srcRect r="16200"/>
          <a:stretch>
            <a:fillRect/>
          </a:stretch>
        </p:blipFill>
        <p:spPr bwMode="auto">
          <a:xfrm>
            <a:off x="8324850" y="2500313"/>
            <a:ext cx="81915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A3D9B-F107-41D2-96FF-C9A60CC8EEE2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1A5EF-6052-4603-8866-6BC4D015F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700C8-DFE4-4A9F-9A39-33AE9A52A52B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A8E38-4B05-4475-AC9B-04B639455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9C3AAA-C354-4927-97F6-71FEB99EF0CE}" type="datetimeFigureOut">
              <a:rPr lang="ru-RU"/>
              <a:pPr>
                <a:defRPr/>
              </a:pPr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AC42F1-8429-456E-8F81-5273343AC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42844" y="142858"/>
            <a:ext cx="8858312" cy="4857784"/>
          </a:xfrm>
          <a:prstGeom prst="rect">
            <a:avLst/>
          </a:prstGeom>
          <a:solidFill>
            <a:srgbClr val="FFFF00">
              <a:alpha val="0"/>
            </a:srgbClr>
          </a:solidFill>
          <a:ln w="57150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6" r:id="rId3"/>
    <p:sldLayoutId id="2147483673" r:id="rId4"/>
    <p:sldLayoutId id="2147483667" r:id="rId5"/>
    <p:sldLayoutId id="2147483674" r:id="rId6"/>
    <p:sldLayoutId id="2147483675" r:id="rId7"/>
    <p:sldLayoutId id="2147483676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55527"/>
            <a:ext cx="7772400" cy="648071"/>
          </a:xfrm>
        </p:spPr>
        <p:txBody>
          <a:bodyPr/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"Детский сад № 26 "Теремок" г.Назарово Красноярского края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03598"/>
            <a:ext cx="8208912" cy="3096344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Познавательный проект «Осень»</a:t>
            </a: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Выполнила воспитатель :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РульковаН.Ю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2018г.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131590"/>
            <a:ext cx="53806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</a:t>
            </a: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91630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 «Осень наступила», «Что такое осень?», «Урожай», «Грибы», «Как одеваться осенью»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«Растения осенью», «Дары осени»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 «Когда это бывает?» «От какого дерева лист», игры с листочками «Дорожка из листьев»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цикл наблюдений: «Что цветет на нашем участке в начале сентября?», «Какие они- цветущие растения?», «Кто помогал цветам расти?», «Что было сначала, что будет потом?», «Соберем семена садовых цветов»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7649" y="267494"/>
            <a:ext cx="43887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699542"/>
            <a:ext cx="78488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Сюжетно-ролевые игры «Собираем урожай», «Магазин продукты»</a:t>
            </a: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Экскурсия на участок детского сада, к пруду</a:t>
            </a: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Игра-драматизация «Мешок яблок» (В.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419623"/>
            <a:ext cx="4032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endParaRPr lang="ru-RU" b="1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635646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художественной литературы чтение басни И. Крылова «Стрекоза и муравей», А. Пушкин «Уж небо осенью дышало…», А. Пушкин «Унылая пора! Очей очарованье», А. Плещеев «Скучная картина»</a:t>
            </a:r>
          </a:p>
          <a:p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творческое рассказывание детей на тему «Мы гуляли на участке»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88197" y="2499742"/>
            <a:ext cx="436760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</a:t>
            </a:r>
            <a:r>
              <a:rPr lang="ru-RU" sz="14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endParaRPr lang="ru-RU" b="1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859782"/>
            <a:ext cx="691276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Рисование: «Хмурый ветреный день», «Золотая осень» Аппликация: «На лесной полянке выросли грибы», «Дары осени» «Синичка»</a:t>
            </a:r>
          </a:p>
          <a:p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Лепка: «Лукошко с ягодами и грибами»</a:t>
            </a:r>
          </a:p>
          <a:p>
            <a:r>
              <a:rPr lang="ru-RU" sz="11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Ручной труд: «Волшебные превращения» (поделки из природного </a:t>
            </a:r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материала)</a:t>
            </a:r>
          </a:p>
          <a:p>
            <a:endParaRPr lang="ru-RU" sz="11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3651870"/>
            <a:ext cx="36179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 </a:t>
            </a:r>
            <a:r>
              <a:rPr lang="ru-RU" sz="16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endParaRPr lang="ru-RU" sz="1600" b="1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3939902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игры: "Поймай листок", " Листопад".</a:t>
            </a:r>
          </a:p>
          <a:p>
            <a:r>
              <a:rPr lang="ru-RU" sz="1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Спортивные соревнования «Осенняя олимпиада»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43558"/>
            <a:ext cx="79928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 этап :</a:t>
            </a:r>
          </a:p>
          <a:p>
            <a:endParaRPr lang="ru-RU" sz="2000" b="1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u="sng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Обобщение результатов работы, их анализ, закрепление полученных знаний, формулировка выводов.</a:t>
            </a:r>
          </a:p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Выставка поделок «Дары осени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Утренник : « Праздник осени»!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C:\Users\ПК\Desktop\image-0-02-04-934f4b08941ce8d75a9f1faa5aa605e97fe4a3f17671f58311bef91394019194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23478"/>
            <a:ext cx="8928992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71549"/>
            <a:ext cx="8229600" cy="3096345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Тип: познавательно-творческий</a:t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Вид: краткосрочный (один месяц)</a:t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Участники: дети старшей группы, воспитатели, родители группы.</a:t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95486"/>
            <a:ext cx="7776864" cy="4680519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 в том, что родители не всегда понимают значение экологического воспитания. Они уделяют недостаточно внимания наблюдениям за объектами и явлениями природы, не обращают внимание на неправильное отношение детей к объектам природы, не привлекают детей к совместному труду в природе.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9502"/>
            <a:ext cx="8229600" cy="652115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5566"/>
            <a:ext cx="8363272" cy="3678659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создание условий для формирования у ребенка элементов экологической культуры,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грамотного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поведения в природе.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7495"/>
            <a:ext cx="8229600" cy="288032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7534"/>
            <a:ext cx="8964488" cy="3966691"/>
          </a:xfrm>
        </p:spPr>
        <p:txBody>
          <a:bodyPr/>
          <a:lstStyle/>
          <a:p>
            <a:pPr>
              <a:buNone/>
            </a:pPr>
            <a:r>
              <a:rPr lang="ru-RU" sz="105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развитие:</a:t>
            </a:r>
            <a:endParaRPr lang="ru-RU" sz="105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ормировать позитивные установки 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различным видам труда и творчества; 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 основы 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безопасного поведения в 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природе.</a:t>
            </a:r>
            <a:endParaRPr lang="ru-RU" sz="105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5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развитие:</a:t>
            </a:r>
            <a:endParaRPr lang="ru-RU" sz="105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Расширить и обогатить представления детей, систематизировать и углубить их знания о сезонных изменениях в природе в осенний период (подготовка деревьев, животных и птиц к зиме), о «дарах осени» (овощах, грибах, ягодах), о труде людей в осенний период;</a:t>
            </a:r>
          </a:p>
          <a:p>
            <a:pPr>
              <a:buNone/>
            </a:pP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Расширить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представления об основных группах растений и животных (среда обитания, потребности, приспособление к сезонным изменениям среды);</a:t>
            </a:r>
          </a:p>
          <a:p>
            <a:pPr>
              <a:buNone/>
            </a:pP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познавательные способности детей в процессе совместной исследовательской, игровой деятельности, практических опытов.</a:t>
            </a:r>
          </a:p>
          <a:p>
            <a:pPr>
              <a:buNone/>
            </a:pPr>
            <a:r>
              <a:rPr lang="ru-RU" sz="105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</a:t>
            </a:r>
            <a:r>
              <a:rPr lang="ru-RU" sz="105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развитие:</a:t>
            </a:r>
            <a:endParaRPr lang="ru-RU" sz="105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познавательный интерес к объектам окружающего нас мира через чтение художественной литературы о природе.</a:t>
            </a:r>
          </a:p>
          <a:p>
            <a:pPr>
              <a:buNone/>
            </a:pP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Активизировать и расширять словарь по теме.</a:t>
            </a:r>
          </a:p>
          <a:p>
            <a:pPr>
              <a:buNone/>
            </a:pPr>
            <a:r>
              <a:rPr lang="ru-RU" sz="105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</a:t>
            </a:r>
            <a:r>
              <a:rPr lang="ru-RU" sz="105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развитие:</a:t>
            </a:r>
            <a:endParaRPr lang="ru-RU" sz="105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художественное творчество, организуя выставку рисунков на тему «ОСЕНЬ ЗОЛОТАЯ!».</a:t>
            </a:r>
          </a:p>
          <a:p>
            <a:pPr>
              <a:buNone/>
            </a:pP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эстетическое восприятие, воображение, творческие способности.</a:t>
            </a:r>
          </a:p>
          <a:p>
            <a:pPr>
              <a:buNone/>
            </a:pPr>
            <a:r>
              <a:rPr lang="ru-RU" sz="105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r>
              <a:rPr lang="ru-RU" sz="105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05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активности, ловкости, выносливости через подвижные игры.</a:t>
            </a:r>
          </a:p>
          <a:p>
            <a:pPr>
              <a:buNone/>
            </a:pPr>
            <a:r>
              <a:rPr lang="ru-RU" sz="1050" dirty="0" smtClean="0"/>
              <a:t/>
            </a:r>
            <a:br>
              <a:rPr lang="ru-RU" sz="1050" dirty="0" smtClean="0"/>
            </a:br>
            <a:endParaRPr lang="ru-RU" sz="10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6374"/>
            <a:ext cx="7848872" cy="4741639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Объединить усилий семьи и ДОУ по вопросам экологического воспитания детей старшего дошкольного возраста.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Дать представление родителям о значимости совместной деятельности с детьми.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 родителей желание принимать участие в жизни группы.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9501"/>
            <a:ext cx="8229600" cy="724123"/>
          </a:xfrm>
        </p:spPr>
        <p:txBody>
          <a:bodyPr/>
          <a:lstStyle/>
          <a:p>
            <a:r>
              <a:rPr lang="ru-RU" sz="32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областей: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развитие, речевое развитие, социально – коммуникативное развитие, художественно – эстетическое развитие, физическое развитие.</a:t>
            </a:r>
          </a:p>
          <a:p>
            <a:pPr>
              <a:buNone/>
            </a:pP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проведения: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Наблюдения, эксперименты, занятия, беседы с детьми и родителями, чтение литературных произведений, игры.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11510"/>
            <a:ext cx="8229600" cy="724123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Ожидаемые результаты: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5566"/>
            <a:ext cx="8229600" cy="3678659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70%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 в  совместной практической деятельности с воспитателем и родителями разовьется познавательная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деятельность.</a:t>
            </a:r>
            <a:endParaRPr lang="ru-RU" sz="1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У70%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 расширится кругозор  и закрепятся  знания о сезонных изменениях в природе в осенний период.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70 % детей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произойдет обогащение активного словаря, связной речи, умения составлять описательные рассказы на тему « Осень».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70%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произойдет развитие  детского творчества в разных направлениях (рисунки, аппликация, моделирование из бумаги и природных материалов, лепка).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90%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родителей в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педагогическом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творческом процессе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 группы, укрепится заинтересованность в сотрудничестве с детским садом.</a:t>
            </a:r>
          </a:p>
          <a:p>
            <a:endParaRPr lang="ru-RU" sz="1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0"/>
            <a:ext cx="8435280" cy="3394075"/>
          </a:xfrm>
        </p:spPr>
        <p:txBody>
          <a:bodyPr/>
          <a:lstStyle/>
          <a:p>
            <a:pPr>
              <a:buNone/>
            </a:pPr>
            <a:r>
              <a:rPr lang="ru-RU" sz="18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</a:p>
          <a:p>
            <a:pPr>
              <a:buNone/>
            </a:pPr>
            <a:endParaRPr lang="ru-RU" sz="1800" b="1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опыта работы по данной теме.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Сбор информации, материалов по теме.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предметно - развивающей среды в соответствии с тематикой.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Разработка конспектов мероприятий, консультаций по теме.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678</Words>
  <Application>Microsoft Office PowerPoint</Application>
  <PresentationFormat>Экран (16:9)</PresentationFormat>
  <Paragraphs>78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бюджетное дошкольное образовательное учреждение "Детский сад № 26 "Теремок" г.Назарово Красноярского края </vt:lpstr>
      <vt:lpstr>Тип: познавательно-творческий Вид: краткосрочный (один месяц) Участники: дети старшей группы, воспитатели, родители группы. </vt:lpstr>
      <vt:lpstr>Проблема в том, что родители не всегда понимают значение экологического воспитания. Они уделяют недостаточно внимания наблюдениям за объектами и явлениями природы, не обращают внимание на неправильное отношение детей к объектам природы, не привлекают детей к совместному труду в природе.</vt:lpstr>
      <vt:lpstr> </vt:lpstr>
      <vt:lpstr>Задачи:</vt:lpstr>
      <vt:lpstr>Работа с родителями Объединить усилий семьи и ДОУ по вопросам экологического воспитания детей старшего дошкольного возраста. Дать представление родителям о значимости совместной деятельности с детьми. Развивать у родителей желание принимать участие в жизни группы.</vt:lpstr>
      <vt:lpstr>Интеграция образовательных областей: </vt:lpstr>
      <vt:lpstr>Ожидаемые результаты: </vt:lpstr>
      <vt:lpstr>Этапы работы над проектом:</vt:lpstr>
      <vt:lpstr>Основной этап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ПК</cp:lastModifiedBy>
  <cp:revision>19</cp:revision>
  <dcterms:created xsi:type="dcterms:W3CDTF">2018-08-12T08:31:29Z</dcterms:created>
  <dcterms:modified xsi:type="dcterms:W3CDTF">2019-10-10T04:23:07Z</dcterms:modified>
</cp:coreProperties>
</file>