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5" r:id="rId9"/>
    <p:sldId id="263"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390B23A-13CA-425F-AE66-7B2A97F52077}" type="datetimeFigureOut">
              <a:rPr lang="ru-RU" smtClean="0"/>
              <a:pPr/>
              <a:t>01.05.2018</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5F5EC1E-CBE5-4E43-A102-73FC3164939B}"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90B23A-13CA-425F-AE66-7B2A97F52077}" type="datetimeFigureOut">
              <a:rPr lang="ru-RU" smtClean="0"/>
              <a:pPr/>
              <a:t>01.05.2018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8390B23A-13CA-425F-AE66-7B2A97F52077}" type="datetimeFigureOut">
              <a:rPr lang="ru-RU" smtClean="0"/>
              <a:pPr/>
              <a:t>01.05.2018</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5F5EC1E-CBE5-4E43-A102-73FC3164939B}"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90B23A-13CA-425F-AE66-7B2A97F52077}" type="datetimeFigureOut">
              <a:rPr lang="ru-RU" smtClean="0"/>
              <a:pPr/>
              <a:t>01.05.2018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390B23A-13CA-425F-AE66-7B2A97F52077}" type="datetimeFigureOut">
              <a:rPr lang="ru-RU" smtClean="0"/>
              <a:pPr/>
              <a:t>01.05.2018</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390B23A-13CA-425F-AE66-7B2A97F52077}" type="datetimeFigureOut">
              <a:rPr lang="ru-RU" smtClean="0"/>
              <a:pPr/>
              <a:t>01.05.2018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390B23A-13CA-425F-AE66-7B2A97F52077}" type="datetimeFigureOut">
              <a:rPr lang="ru-RU" smtClean="0"/>
              <a:pPr/>
              <a:t>01.05.2018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390B23A-13CA-425F-AE66-7B2A97F52077}" type="datetimeFigureOut">
              <a:rPr lang="ru-RU" smtClean="0"/>
              <a:pPr/>
              <a:t>01.05.2018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8390B23A-13CA-425F-AE66-7B2A97F52077}" type="datetimeFigureOut">
              <a:rPr lang="ru-RU" smtClean="0"/>
              <a:pPr/>
              <a:t>01.05.2018</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390B23A-13CA-425F-AE66-7B2A97F52077}" type="datetimeFigureOut">
              <a:rPr lang="ru-RU" smtClean="0"/>
              <a:pPr/>
              <a:t>01.05.2018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F5EC1E-CBE5-4E43-A102-73FC3164939B}"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8390B23A-13CA-425F-AE66-7B2A97F52077}" type="datetimeFigureOut">
              <a:rPr lang="ru-RU" smtClean="0"/>
              <a:pPr/>
              <a:t>01.05.2018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5F5EC1E-CBE5-4E43-A102-73FC3164939B}"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390B23A-13CA-425F-AE66-7B2A97F52077}" type="datetimeFigureOut">
              <a:rPr lang="ru-RU" smtClean="0"/>
              <a:pPr/>
              <a:t>01.05.2018</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5F5EC1E-CBE5-4E43-A102-73FC3164939B}"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yandex.ru/images/search?text=%D1%8D%D0%BB%D1%8E%D0%BC%D0%B8%D0%BD%D0%B8%D1%80%D0%BE%D0%B2%D0%B0%D0%BD%D0%B8%D0%B5%20%D0%BA%D0%B0%D1%80%D1%82%D0%B8%D0%BD%D0%BA%D0%B8&amp;img_url=http://studiodali.ru/content/images/eluminirovanie-volos-13.jpg&amp;pos=3&amp;rpt=simage&amp;stype=image&amp;lr=63&amp;noreask=1&amp;parent-reqid=1485235380178503-16591945101281707183120749-man1-3705&amp;source=wiz&amp;uinfo=sw-1600-sh-900-ww-1583-wh-775-pd-1-wp-16x9_1600x900-lt-20713" TargetMode="Externa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hyperlink" Target="https://yandex.ru/images/search?text=%D1%8D%D0%BB%D1%8E%D0%BC%D0%B8%D0%BD%D0%B8%D1%80%D0%BE%D0%B2%D0%B0%D0%BD%D0%B8%D0%B5%20%D0%BA%D0%B0%D1%80%D1%82%D0%B8%D0%BD%D0%BA%D0%B8&amp;img_url=http://studiodali.ru/content/images/work_779_1704_800x800_wm.jpg&amp;pos=2&amp;rpt=simage&amp;stype=image&amp;lr=63&amp;noreask=1&amp;parent-reqid=1485235380178503-16591945101281707183120749-man1-3705&amp;source=wiz&amp;uinfo=sw-1600-sh-900-ww-1583-wh-775-pd-1-wp-16x9_1600x900-lt-20713"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rgbClr val="FFC000"/>
                </a:solidFill>
              </a:rPr>
              <a:t>Проект по теме </a:t>
            </a:r>
            <a:r>
              <a:rPr lang="ru-RU" dirty="0" smtClean="0"/>
              <a:t/>
            </a:r>
            <a:br>
              <a:rPr lang="ru-RU" dirty="0" smtClean="0"/>
            </a:br>
            <a:r>
              <a:rPr lang="ru-RU" dirty="0" smtClean="0">
                <a:solidFill>
                  <a:srgbClr val="002060"/>
                </a:solidFill>
              </a:rPr>
              <a:t>«Зачем девчонкам физика?»</a:t>
            </a:r>
            <a:endParaRPr lang="ru-RU" dirty="0">
              <a:solidFill>
                <a:srgbClr val="002060"/>
              </a:solidFill>
            </a:endParaRPr>
          </a:p>
        </p:txBody>
      </p:sp>
      <p:sp>
        <p:nvSpPr>
          <p:cNvPr id="3" name="Подзаголовок 2"/>
          <p:cNvSpPr>
            <a:spLocks noGrp="1"/>
          </p:cNvSpPr>
          <p:nvPr>
            <p:ph type="subTitle" idx="1"/>
          </p:nvPr>
        </p:nvSpPr>
        <p:spPr>
          <a:xfrm>
            <a:off x="3354442" y="3539864"/>
            <a:ext cx="5114778" cy="2675218"/>
          </a:xfrm>
        </p:spPr>
        <p:txBody>
          <a:bodyPr>
            <a:normAutofit/>
          </a:bodyPr>
          <a:lstStyle/>
          <a:p>
            <a:r>
              <a:rPr lang="ru-RU" sz="1800" dirty="0" smtClean="0">
                <a:solidFill>
                  <a:srgbClr val="FF0000"/>
                </a:solidFill>
              </a:rPr>
              <a:t>Выполнила: </a:t>
            </a:r>
            <a:r>
              <a:rPr lang="ru-RU" sz="1800" dirty="0" smtClean="0">
                <a:solidFill>
                  <a:srgbClr val="FF0000"/>
                </a:solidFill>
              </a:rPr>
              <a:t>ученица </a:t>
            </a:r>
            <a:r>
              <a:rPr lang="ru-RU" sz="1800" dirty="0" smtClean="0">
                <a:solidFill>
                  <a:srgbClr val="FF0000"/>
                </a:solidFill>
              </a:rPr>
              <a:t>7 </a:t>
            </a:r>
            <a:r>
              <a:rPr lang="ru-RU" sz="1800" dirty="0" smtClean="0">
                <a:solidFill>
                  <a:srgbClr val="FF0000"/>
                </a:solidFill>
              </a:rPr>
              <a:t>класса </a:t>
            </a:r>
          </a:p>
          <a:p>
            <a:r>
              <a:rPr lang="ru-RU" sz="1800" dirty="0" err="1" smtClean="0">
                <a:solidFill>
                  <a:srgbClr val="FF0000"/>
                </a:solidFill>
              </a:rPr>
              <a:t>Горева</a:t>
            </a:r>
            <a:r>
              <a:rPr lang="ru-RU" sz="1800" dirty="0" smtClean="0">
                <a:solidFill>
                  <a:srgbClr val="FF0000"/>
                </a:solidFill>
              </a:rPr>
              <a:t> Татьяна</a:t>
            </a:r>
            <a:endParaRPr lang="ru-RU" sz="1800" dirty="0" smtClean="0">
              <a:solidFill>
                <a:srgbClr val="FF0000"/>
              </a:solidFill>
            </a:endParaRPr>
          </a:p>
          <a:p>
            <a:r>
              <a:rPr lang="ru-RU" sz="1800" dirty="0" smtClean="0">
                <a:solidFill>
                  <a:srgbClr val="FF0000"/>
                </a:solidFill>
              </a:rPr>
              <a:t>Учитель: Буйницкая Т.В</a:t>
            </a:r>
          </a:p>
          <a:p>
            <a:r>
              <a:rPr lang="ru-RU" sz="1800" dirty="0" smtClean="0">
                <a:solidFill>
                  <a:srgbClr val="FF0000"/>
                </a:solidFill>
              </a:rPr>
              <a:t>МОБУ СОШ №6.</a:t>
            </a:r>
          </a:p>
          <a:p>
            <a:r>
              <a:rPr lang="ru-RU" sz="1800" dirty="0" smtClean="0">
                <a:solidFill>
                  <a:srgbClr val="FF0000"/>
                </a:solidFill>
              </a:rPr>
              <a:t>п. </a:t>
            </a:r>
            <a:r>
              <a:rPr lang="ru-RU" sz="1800" dirty="0" err="1" smtClean="0">
                <a:solidFill>
                  <a:srgbClr val="FF0000"/>
                </a:solidFill>
              </a:rPr>
              <a:t>Парчум</a:t>
            </a:r>
            <a:r>
              <a:rPr lang="ru-RU" sz="1800" dirty="0" smtClean="0">
                <a:solidFill>
                  <a:srgbClr val="FF0000"/>
                </a:solidFill>
              </a:rPr>
              <a:t> </a:t>
            </a:r>
            <a:endParaRPr lang="ru-RU" sz="18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lnSpcReduction="10000"/>
          </a:bodyPr>
          <a:lstStyle/>
          <a:p>
            <a:r>
              <a:rPr lang="ru-RU" dirty="0" smtClean="0">
                <a:solidFill>
                  <a:srgbClr val="FFFF00"/>
                </a:solidFill>
              </a:rPr>
              <a:t>Я</a:t>
            </a:r>
            <a:r>
              <a:rPr lang="ru-RU" dirty="0" smtClean="0">
                <a:solidFill>
                  <a:srgbClr val="FFFF00"/>
                </a:solidFill>
              </a:rPr>
              <a:t> проанализировала </a:t>
            </a:r>
            <a:r>
              <a:rPr lang="ru-RU" dirty="0" smtClean="0">
                <a:solidFill>
                  <a:srgbClr val="FFFF00"/>
                </a:solidFill>
              </a:rPr>
              <a:t>данные  анкеты и </a:t>
            </a:r>
            <a:r>
              <a:rPr lang="ru-RU" dirty="0" smtClean="0">
                <a:solidFill>
                  <a:srgbClr val="FFFF00"/>
                </a:solidFill>
              </a:rPr>
              <a:t>выяснила, </a:t>
            </a:r>
            <a:r>
              <a:rPr lang="ru-RU" dirty="0" smtClean="0">
                <a:solidFill>
                  <a:srgbClr val="FFFF00"/>
                </a:solidFill>
              </a:rPr>
              <a:t>что многим девушкам и девочкам неинтересна физика,  так как они не знают и не представляют, где могут использовать знания по физике.</a:t>
            </a:r>
          </a:p>
          <a:p>
            <a:r>
              <a:rPr lang="ru-RU" dirty="0" smtClean="0">
                <a:solidFill>
                  <a:srgbClr val="002060"/>
                </a:solidFill>
              </a:rPr>
              <a:t>Тем не менее, физика и ее законы окружают любую девочку, девушку, женщину каждый день. </a:t>
            </a:r>
          </a:p>
          <a:p>
            <a:r>
              <a:rPr lang="ru-RU" dirty="0" smtClean="0">
                <a:solidFill>
                  <a:srgbClr val="002060"/>
                </a:solidFill>
              </a:rPr>
              <a:t>Давайте с вами посмотрим вокруг и попытаемся ответить на главный  вопрос нашего проекта </a:t>
            </a:r>
            <a:r>
              <a:rPr lang="ru-RU" dirty="0" smtClean="0">
                <a:solidFill>
                  <a:srgbClr val="FF0000"/>
                </a:solidFill>
              </a:rPr>
              <a:t>«Так зачем же все-таки девчонкам физика?»</a:t>
            </a:r>
          </a:p>
          <a:p>
            <a:endParaRPr lang="ru-RU"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7239000" cy="5955694"/>
          </a:xfrm>
        </p:spPr>
        <p:txBody>
          <a:bodyPr/>
          <a:lstStyle/>
          <a:p>
            <a:r>
              <a:rPr lang="ru-RU" dirty="0" smtClean="0">
                <a:solidFill>
                  <a:srgbClr val="FFFF00"/>
                </a:solidFill>
              </a:rPr>
              <a:t>Девушки, женщины большую часть своей жизни проводят на кухне. Они готовят различные деликатесы, чтобы порадовать своих близких. В своей работе они сталкиваются со многими физическими процессами, как классической физики, так  термодинамики и электродинамики. </a:t>
            </a:r>
          </a:p>
          <a:p>
            <a:r>
              <a:rPr lang="ru-RU" dirty="0" smtClean="0">
                <a:solidFill>
                  <a:srgbClr val="002060"/>
                </a:solidFill>
              </a:rPr>
              <a:t>Итак,  мы начинаем свое путешествие в замечательную страну физики с открытиями и изобретениями, которые проходят на кухне ежедневно.</a:t>
            </a:r>
          </a:p>
          <a:p>
            <a:endParaRPr lang="ru-RU"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solidFill>
                  <a:srgbClr val="FFC000"/>
                </a:solidFill>
              </a:rPr>
              <a:t>Электрический ток не только друг и помощник девушек на кухне, но и во многих случаях и соучастник в приготовлении блюд.</a:t>
            </a:r>
            <a:r>
              <a:rPr lang="ru-RU" sz="2000" dirty="0" smtClean="0"/>
              <a:t/>
            </a:r>
            <a:br>
              <a:rPr lang="ru-RU" sz="2000" dirty="0" smtClean="0"/>
            </a:br>
            <a:endParaRPr lang="ru-RU" sz="2000" dirty="0"/>
          </a:p>
        </p:txBody>
      </p:sp>
      <p:sp>
        <p:nvSpPr>
          <p:cNvPr id="3" name="Содержимое 2"/>
          <p:cNvSpPr>
            <a:spLocks noGrp="1"/>
          </p:cNvSpPr>
          <p:nvPr>
            <p:ph idx="1"/>
          </p:nvPr>
        </p:nvSpPr>
        <p:spPr>
          <a:xfrm>
            <a:off x="428596" y="1571612"/>
            <a:ext cx="6858048" cy="4572033"/>
          </a:xfrm>
        </p:spPr>
        <p:txBody>
          <a:bodyPr/>
          <a:lstStyle/>
          <a:p>
            <a:endParaRPr lang="ru-RU" dirty="0"/>
          </a:p>
        </p:txBody>
      </p:sp>
      <p:pic>
        <p:nvPicPr>
          <p:cNvPr id="20482" name="Picture 2" descr="лампочка  картинки фото"/>
          <p:cNvPicPr>
            <a:picLocks noChangeAspect="1" noChangeArrowheads="1"/>
          </p:cNvPicPr>
          <p:nvPr/>
        </p:nvPicPr>
        <p:blipFill>
          <a:blip r:embed="rId2" cstate="print"/>
          <a:srcRect/>
          <a:stretch>
            <a:fillRect/>
          </a:stretch>
        </p:blipFill>
        <p:spPr bwMode="auto">
          <a:xfrm>
            <a:off x="571472" y="1714488"/>
            <a:ext cx="2422939" cy="1571636"/>
          </a:xfrm>
          <a:prstGeom prst="rect">
            <a:avLst/>
          </a:prstGeom>
          <a:noFill/>
        </p:spPr>
      </p:pic>
      <p:pic>
        <p:nvPicPr>
          <p:cNvPr id="20486" name="Picture 6" descr="электропечь  картинки фото"/>
          <p:cNvPicPr>
            <a:picLocks noChangeAspect="1" noChangeArrowheads="1"/>
          </p:cNvPicPr>
          <p:nvPr/>
        </p:nvPicPr>
        <p:blipFill>
          <a:blip r:embed="rId3" cstate="print"/>
          <a:srcRect/>
          <a:stretch>
            <a:fillRect/>
          </a:stretch>
        </p:blipFill>
        <p:spPr bwMode="auto">
          <a:xfrm>
            <a:off x="500034" y="3429000"/>
            <a:ext cx="1928826" cy="2571768"/>
          </a:xfrm>
          <a:prstGeom prst="rect">
            <a:avLst/>
          </a:prstGeom>
          <a:noFill/>
        </p:spPr>
      </p:pic>
      <p:pic>
        <p:nvPicPr>
          <p:cNvPr id="20488" name="Picture 8" descr="микроволновка  картинки фото"/>
          <p:cNvPicPr>
            <a:picLocks noChangeAspect="1" noChangeArrowheads="1"/>
          </p:cNvPicPr>
          <p:nvPr/>
        </p:nvPicPr>
        <p:blipFill>
          <a:blip r:embed="rId4" cstate="print"/>
          <a:srcRect/>
          <a:stretch>
            <a:fillRect/>
          </a:stretch>
        </p:blipFill>
        <p:spPr bwMode="auto">
          <a:xfrm>
            <a:off x="3357554" y="1643050"/>
            <a:ext cx="2574149" cy="1643074"/>
          </a:xfrm>
          <a:prstGeom prst="rect">
            <a:avLst/>
          </a:prstGeom>
          <a:noFill/>
        </p:spPr>
      </p:pic>
      <p:pic>
        <p:nvPicPr>
          <p:cNvPr id="20490" name="Picture 10" descr="мультиварка  картинки фото"/>
          <p:cNvPicPr>
            <a:picLocks noChangeAspect="1" noChangeArrowheads="1"/>
          </p:cNvPicPr>
          <p:nvPr/>
        </p:nvPicPr>
        <p:blipFill>
          <a:blip r:embed="rId5" cstate="print"/>
          <a:srcRect/>
          <a:stretch>
            <a:fillRect/>
          </a:stretch>
        </p:blipFill>
        <p:spPr bwMode="auto">
          <a:xfrm>
            <a:off x="3643305" y="3857628"/>
            <a:ext cx="2893239" cy="2143140"/>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7124728" cy="1643074"/>
          </a:xfrm>
        </p:spPr>
        <p:txBody>
          <a:bodyPr>
            <a:normAutofit fontScale="90000"/>
          </a:bodyPr>
          <a:lstStyle/>
          <a:p>
            <a:r>
              <a:rPr lang="ru-RU" dirty="0" smtClean="0">
                <a:solidFill>
                  <a:srgbClr val="FF0000"/>
                </a:solidFill>
              </a:rPr>
              <a:t/>
            </a:r>
            <a:br>
              <a:rPr lang="ru-RU" dirty="0" smtClean="0">
                <a:solidFill>
                  <a:srgbClr val="FF0000"/>
                </a:solidFill>
              </a:rPr>
            </a:br>
            <a:r>
              <a:rPr lang="ru-RU" sz="2200" dirty="0" smtClean="0">
                <a:solidFill>
                  <a:srgbClr val="FFFF00"/>
                </a:solidFill>
              </a:rPr>
              <a:t>Девушкам  нужно много знать об этом помощнике, чтобы правильно его использовать и  в то же время не подвергать свою жизнь смертельной опасности. Кухня начинается с освещения.</a:t>
            </a:r>
            <a:endParaRPr lang="ru-RU" sz="2200" dirty="0">
              <a:solidFill>
                <a:srgbClr val="FF0000"/>
              </a:solidFill>
            </a:endParaRPr>
          </a:p>
        </p:txBody>
      </p:sp>
      <p:sp>
        <p:nvSpPr>
          <p:cNvPr id="3" name="Содержимое 2"/>
          <p:cNvSpPr>
            <a:spLocks noGrp="1"/>
          </p:cNvSpPr>
          <p:nvPr>
            <p:ph idx="1"/>
          </p:nvPr>
        </p:nvSpPr>
        <p:spPr>
          <a:xfrm>
            <a:off x="457200" y="1928802"/>
            <a:ext cx="7239000" cy="4526934"/>
          </a:xfrm>
        </p:spPr>
        <p:txBody>
          <a:bodyPr/>
          <a:lstStyle/>
          <a:p>
            <a:r>
              <a:rPr lang="ru-RU" dirty="0" smtClean="0">
                <a:solidFill>
                  <a:srgbClr val="002060"/>
                </a:solidFill>
              </a:rPr>
              <a:t>Самый быстрый повар – это микроволновая печь. Она творит настоящие чудеса: размораживает, жарит, запекает мясо, рыбу, птицу и т.д.</a:t>
            </a:r>
          </a:p>
          <a:p>
            <a:r>
              <a:rPr lang="ru-RU" dirty="0" smtClean="0">
                <a:solidFill>
                  <a:srgbClr val="002060"/>
                </a:solidFill>
              </a:rPr>
              <a:t>Очень часто нашим мамам  на кухне приходится измерять физические величины вещества. Делается это обычно взвешиванием на различных видах весов или измерением объемов различными мерными стаканами, мензурками и т.д.</a:t>
            </a:r>
          </a:p>
          <a:p>
            <a:endParaRPr lang="ru-RU"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42918"/>
            <a:ext cx="7901014" cy="5812818"/>
          </a:xfrm>
        </p:spPr>
        <p:txBody>
          <a:bodyPr>
            <a:normAutofit/>
          </a:bodyPr>
          <a:lstStyle/>
          <a:p>
            <a:r>
              <a:rPr lang="ru-RU" dirty="0" smtClean="0">
                <a:solidFill>
                  <a:srgbClr val="FFFF00"/>
                </a:solidFill>
              </a:rPr>
              <a:t>Я</a:t>
            </a:r>
            <a:r>
              <a:rPr lang="ru-RU" dirty="0" smtClean="0">
                <a:solidFill>
                  <a:srgbClr val="FFFF00"/>
                </a:solidFill>
              </a:rPr>
              <a:t>  поинтересовалась  </a:t>
            </a:r>
            <a:r>
              <a:rPr lang="ru-RU" dirty="0" smtClean="0">
                <a:solidFill>
                  <a:srgbClr val="FFFF00"/>
                </a:solidFill>
              </a:rPr>
              <a:t>у нашего школьного повара и </a:t>
            </a:r>
            <a:r>
              <a:rPr lang="ru-RU" dirty="0" smtClean="0">
                <a:solidFill>
                  <a:srgbClr val="FFFF00"/>
                </a:solidFill>
              </a:rPr>
              <a:t>узнала, </a:t>
            </a:r>
            <a:r>
              <a:rPr lang="ru-RU" dirty="0" smtClean="0">
                <a:solidFill>
                  <a:srgbClr val="FFFF00"/>
                </a:solidFill>
              </a:rPr>
              <a:t>сколько же положено по нормам на 1 человека, чтобы приготовить </a:t>
            </a:r>
            <a:r>
              <a:rPr lang="ru-RU" dirty="0" smtClean="0">
                <a:solidFill>
                  <a:srgbClr val="FFFF00"/>
                </a:solidFill>
              </a:rPr>
              <a:t> </a:t>
            </a:r>
            <a:r>
              <a:rPr lang="ru-RU" dirty="0" smtClean="0">
                <a:solidFill>
                  <a:srgbClr val="FFFF00"/>
                </a:solidFill>
              </a:rPr>
              <a:t>обед. </a:t>
            </a:r>
          </a:p>
          <a:p>
            <a:r>
              <a:rPr lang="ru-RU" dirty="0" smtClean="0">
                <a:solidFill>
                  <a:srgbClr val="FFFF00"/>
                </a:solidFill>
              </a:rPr>
              <a:t>Меню на </a:t>
            </a:r>
            <a:r>
              <a:rPr lang="ru-RU" dirty="0" smtClean="0">
                <a:solidFill>
                  <a:srgbClr val="FFFF00"/>
                </a:solidFill>
              </a:rPr>
              <a:t>один из дней</a:t>
            </a:r>
            <a:r>
              <a:rPr lang="ru-RU" dirty="0" smtClean="0">
                <a:solidFill>
                  <a:srgbClr val="FFFF00"/>
                </a:solidFill>
              </a:rPr>
              <a:t>: </a:t>
            </a:r>
            <a:endParaRPr lang="ru-RU" dirty="0" smtClean="0">
              <a:solidFill>
                <a:srgbClr val="FFFF00"/>
              </a:solidFill>
            </a:endParaRPr>
          </a:p>
          <a:p>
            <a:pPr lvl="0"/>
            <a:r>
              <a:rPr lang="ru-RU" dirty="0" smtClean="0">
                <a:solidFill>
                  <a:srgbClr val="FFFF00"/>
                </a:solidFill>
              </a:rPr>
              <a:t>тефтели из говядины – 50 г.: мясо говядины – 38 г, рис – 5 г, лук репчатый – 18 г, масло топленное – 3 г, мука – 4 г.; </a:t>
            </a:r>
          </a:p>
          <a:p>
            <a:pPr lvl="0"/>
            <a:r>
              <a:rPr lang="ru-RU" dirty="0" smtClean="0">
                <a:solidFill>
                  <a:srgbClr val="FFFF00"/>
                </a:solidFill>
              </a:rPr>
              <a:t> 2. булочка сдобная – 50 г: мука – 32 г, сахар – 7 г, яйцо -1/4, маргарин – 5 г, соль – 0,03 г, дрожжи – 0,08 г, молоко сухое – 0,02 г; </a:t>
            </a:r>
          </a:p>
          <a:p>
            <a:pPr lvl="0"/>
            <a:r>
              <a:rPr lang="ru-RU" dirty="0" smtClean="0">
                <a:solidFill>
                  <a:srgbClr val="FFFF00"/>
                </a:solidFill>
              </a:rPr>
              <a:t>3.компот –сухофрукты -0,025 г, сахар – 0,02 г.</a:t>
            </a:r>
          </a:p>
          <a:p>
            <a:endParaRPr lang="ru-RU" dirty="0">
              <a:solidFill>
                <a:srgbClr val="FFFF00"/>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dirty="0" smtClean="0">
                <a:solidFill>
                  <a:srgbClr val="FFFF00"/>
                </a:solidFill>
              </a:rPr>
              <a:t>Плита и поставленная на нее кастрюля с водой действуют друг на друга с силой, равной по величине и противоположными  по направлению. Это утверждение является третьим законом Ньютона.</a:t>
            </a:r>
          </a:p>
          <a:p>
            <a:r>
              <a:rPr lang="ru-RU" dirty="0" smtClean="0">
                <a:solidFill>
                  <a:srgbClr val="FFFF00"/>
                </a:solidFill>
              </a:rPr>
              <a:t>Силы трения  проявляются при работе  ножом, теркой, открывалкой.  </a:t>
            </a:r>
          </a:p>
          <a:p>
            <a:r>
              <a:rPr lang="ru-RU" dirty="0" smtClean="0">
                <a:solidFill>
                  <a:srgbClr val="FFFF00"/>
                </a:solidFill>
              </a:rPr>
              <a:t>Обязательное явление в кухонных помещениях – конвекция или теплообмен в жидких, и газообразных средах, осуществляемых потоками (или струями) жидкости.</a:t>
            </a:r>
          </a:p>
          <a:p>
            <a:endParaRPr lang="ru-RU"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85794"/>
            <a:ext cx="7239000" cy="5669942"/>
          </a:xfrm>
        </p:spPr>
        <p:txBody>
          <a:bodyPr>
            <a:normAutofit lnSpcReduction="10000"/>
          </a:bodyPr>
          <a:lstStyle/>
          <a:p>
            <a:r>
              <a:rPr lang="ru-RU" dirty="0" smtClean="0">
                <a:solidFill>
                  <a:srgbClr val="FFFF00"/>
                </a:solidFill>
              </a:rPr>
              <a:t>Я</a:t>
            </a:r>
            <a:r>
              <a:rPr lang="ru-RU" dirty="0" smtClean="0">
                <a:solidFill>
                  <a:srgbClr val="FFFF00"/>
                </a:solidFill>
              </a:rPr>
              <a:t> предложила </a:t>
            </a:r>
            <a:r>
              <a:rPr lang="ru-RU" dirty="0" smtClean="0">
                <a:solidFill>
                  <a:srgbClr val="FFFF00"/>
                </a:solidFill>
              </a:rPr>
              <a:t>девочкам провести эксперимент.  </a:t>
            </a:r>
            <a:r>
              <a:rPr lang="ru-RU" dirty="0" smtClean="0">
                <a:solidFill>
                  <a:srgbClr val="FFFF00"/>
                </a:solidFill>
              </a:rPr>
              <a:t>Взяла </a:t>
            </a:r>
            <a:r>
              <a:rPr lang="ru-RU" dirty="0" smtClean="0">
                <a:solidFill>
                  <a:srgbClr val="FFFF00"/>
                </a:solidFill>
              </a:rPr>
              <a:t>три стакана. В первый налили кипяток; во второй - теплую воду, в третий  - холодную воду. В каждый стакан бросили щепотку гранулированного чая.  На основе</a:t>
            </a:r>
          </a:p>
          <a:p>
            <a:r>
              <a:rPr lang="ru-RU" dirty="0" smtClean="0">
                <a:solidFill>
                  <a:srgbClr val="FFFF00"/>
                </a:solidFill>
              </a:rPr>
              <a:t>наблюдений  </a:t>
            </a:r>
            <a:r>
              <a:rPr lang="ru-RU" dirty="0" smtClean="0">
                <a:solidFill>
                  <a:srgbClr val="FFFF00"/>
                </a:solidFill>
              </a:rPr>
              <a:t>сделала</a:t>
            </a:r>
            <a:r>
              <a:rPr lang="ru-RU" dirty="0" smtClean="0">
                <a:solidFill>
                  <a:srgbClr val="FFFF00"/>
                </a:solidFill>
              </a:rPr>
              <a:t> вывод: вода в первом стакане, т.е. там, где налит кипяток начала окрашиваться быстрее, чем в теплой или холодной воде. Это объясняется тем, что скорость хаотического движения молекул увеличивается при повышении температуры, в стакане с горячей водой происходит интенсивное окрашивание.</a:t>
            </a:r>
          </a:p>
          <a:p>
            <a:endParaRPr lang="ru-RU"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85794"/>
            <a:ext cx="7239000" cy="5669942"/>
          </a:xfrm>
        </p:spPr>
        <p:txBody>
          <a:bodyPr>
            <a:normAutofit fontScale="92500" lnSpcReduction="10000"/>
          </a:bodyPr>
          <a:lstStyle/>
          <a:p>
            <a:r>
              <a:rPr lang="ru-RU" dirty="0" smtClean="0">
                <a:solidFill>
                  <a:srgbClr val="FFFF00"/>
                </a:solidFill>
              </a:rPr>
              <a:t>А еще </a:t>
            </a:r>
            <a:r>
              <a:rPr lang="ru-RU" dirty="0" smtClean="0">
                <a:solidFill>
                  <a:srgbClr val="FFFF00"/>
                </a:solidFill>
              </a:rPr>
              <a:t>наблюдала </a:t>
            </a:r>
            <a:r>
              <a:rPr lang="ru-RU" dirty="0" smtClean="0">
                <a:solidFill>
                  <a:srgbClr val="FFFF00"/>
                </a:solidFill>
              </a:rPr>
              <a:t>за скоростью диффузии в газах, жидких и твердых телах.</a:t>
            </a:r>
          </a:p>
          <a:p>
            <a:r>
              <a:rPr lang="ru-RU" dirty="0" smtClean="0">
                <a:solidFill>
                  <a:srgbClr val="FFFF00"/>
                </a:solidFill>
              </a:rPr>
              <a:t>Одновременно проделали три действия: разрезали апельсин; опустили в стакан с горячей водой пакетик разовой заварки; на срез сырой картофелины насыпали несколько кристалликов марганцовки. Через пять минут </a:t>
            </a:r>
            <a:r>
              <a:rPr lang="ru-RU" dirty="0" smtClean="0">
                <a:solidFill>
                  <a:srgbClr val="FFFF00"/>
                </a:solidFill>
              </a:rPr>
              <a:t>сделала </a:t>
            </a:r>
            <a:r>
              <a:rPr lang="ru-RU" dirty="0" smtClean="0">
                <a:solidFill>
                  <a:srgbClr val="FFFF00"/>
                </a:solidFill>
              </a:rPr>
              <a:t>вывод о зависимости скорости диффузии от строения вещества.</a:t>
            </a:r>
          </a:p>
          <a:p>
            <a:r>
              <a:rPr lang="ru-RU" dirty="0" smtClean="0">
                <a:solidFill>
                  <a:srgbClr val="FFFF00"/>
                </a:solidFill>
              </a:rPr>
              <a:t>Вывод: Скорость диффузии зависит от строения вещества. Сначала мы почувствовали запах апельсина, затем произошло окрашивание жидкости, последними растворились кристаллики марганцовки на картофелине.</a:t>
            </a:r>
          </a:p>
          <a:p>
            <a:endParaRPr lang="ru-RU" dirty="0">
              <a:solidFill>
                <a:srgbClr val="FFFF00"/>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85794"/>
            <a:ext cx="7239000" cy="5669942"/>
          </a:xfrm>
        </p:spPr>
        <p:txBody>
          <a:bodyPr>
            <a:normAutofit lnSpcReduction="10000"/>
          </a:bodyPr>
          <a:lstStyle/>
          <a:p>
            <a:r>
              <a:rPr lang="ru-RU" dirty="0" smtClean="0">
                <a:solidFill>
                  <a:srgbClr val="002060"/>
                </a:solidFill>
              </a:rPr>
              <a:t>Где еще может девушка столкнуться с физикой?</a:t>
            </a:r>
          </a:p>
          <a:p>
            <a:r>
              <a:rPr lang="ru-RU" dirty="0" smtClean="0">
                <a:solidFill>
                  <a:srgbClr val="002060"/>
                </a:solidFill>
              </a:rPr>
              <a:t>Физика помогает в реальной жизни. Не надо пытаться вертикально стоять на велосипеде, когда не на что опереться, и при этом ноги человека не касаются земли. В стоячем незакреплённом положении велосипед неустойчив. Во время движения у колёс велосипеда наблюдается эффект самовыравнивания. Нужно уметь создать нужное давление в колёсах велосипеда и автомобиля и следить за состоянием колёс транспортного средства.</a:t>
            </a:r>
          </a:p>
          <a:p>
            <a:endParaRPr lang="ru-RU"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solidFill>
                  <a:srgbClr val="FFFF00"/>
                </a:solidFill>
              </a:rPr>
              <a:t>Если вдруг женщина попала в магазин и начала выбирать себе платье, то зная законы физики в области оптики, то она всегда сделает правильный выбор. Например в оптике встречается такое понятие как иллюзия. </a:t>
            </a:r>
          </a:p>
          <a:p>
            <a:r>
              <a:rPr lang="ru-RU" dirty="0" smtClean="0">
                <a:solidFill>
                  <a:srgbClr val="FFFF00"/>
                </a:solidFill>
              </a:rPr>
              <a:t>Например </a:t>
            </a:r>
            <a:r>
              <a:rPr lang="ru-RU" b="1" dirty="0" smtClean="0">
                <a:solidFill>
                  <a:srgbClr val="FFFF00"/>
                </a:solidFill>
              </a:rPr>
              <a:t>иллюзия полосатой ткани</a:t>
            </a:r>
            <a:r>
              <a:rPr lang="ru-RU" dirty="0" smtClean="0">
                <a:solidFill>
                  <a:srgbClr val="FFFF00"/>
                </a:solidFill>
              </a:rPr>
              <a:t> </a:t>
            </a:r>
          </a:p>
          <a:p>
            <a:endParaRPr lang="ru-R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3366868" y="533400"/>
            <a:ext cx="5105400" cy="45719"/>
          </a:xfrm>
        </p:spPr>
        <p:txBody>
          <a:bodyPr/>
          <a:lstStyle/>
          <a:p>
            <a:endParaRPr lang="ru-RU" dirty="0"/>
          </a:p>
        </p:txBody>
      </p:sp>
      <p:sp>
        <p:nvSpPr>
          <p:cNvPr id="5" name="Подзаголовок 4"/>
          <p:cNvSpPr>
            <a:spLocks noGrp="1"/>
          </p:cNvSpPr>
          <p:nvPr>
            <p:ph type="subTitle" idx="1"/>
          </p:nvPr>
        </p:nvSpPr>
        <p:spPr>
          <a:xfrm>
            <a:off x="3354442" y="928670"/>
            <a:ext cx="5114778" cy="5786478"/>
          </a:xfrm>
        </p:spPr>
        <p:txBody>
          <a:bodyPr/>
          <a:lstStyle/>
          <a:p>
            <a:r>
              <a:rPr lang="ru-RU" dirty="0" smtClean="0">
                <a:solidFill>
                  <a:srgbClr val="FFFF00"/>
                </a:solidFill>
              </a:rPr>
              <a:t>Буквы странные писать</a:t>
            </a:r>
          </a:p>
          <a:p>
            <a:r>
              <a:rPr lang="ru-RU" dirty="0" smtClean="0">
                <a:solidFill>
                  <a:srgbClr val="FFFF00"/>
                </a:solidFill>
              </a:rPr>
              <a:t>И законы изучать</a:t>
            </a:r>
          </a:p>
          <a:p>
            <a:r>
              <a:rPr lang="ru-RU" dirty="0" smtClean="0">
                <a:solidFill>
                  <a:srgbClr val="FFFF00"/>
                </a:solidFill>
              </a:rPr>
              <a:t>Учит в школе, нас по физике учитель</a:t>
            </a:r>
          </a:p>
          <a:p>
            <a:r>
              <a:rPr lang="ru-RU" dirty="0" smtClean="0">
                <a:solidFill>
                  <a:srgbClr val="FFFF00"/>
                </a:solidFill>
              </a:rPr>
              <a:t>Но зачем девчонкам знать,</a:t>
            </a:r>
          </a:p>
          <a:p>
            <a:r>
              <a:rPr lang="ru-RU" dirty="0" smtClean="0">
                <a:solidFill>
                  <a:srgbClr val="FFFF00"/>
                </a:solidFill>
              </a:rPr>
              <a:t>Как плотность тела вычислять</a:t>
            </a:r>
          </a:p>
          <a:p>
            <a:r>
              <a:rPr lang="ru-RU" dirty="0" smtClean="0">
                <a:solidFill>
                  <a:srgbClr val="FFFF00"/>
                </a:solidFill>
              </a:rPr>
              <a:t>И решать на ускорение задачи</a:t>
            </a:r>
          </a:p>
          <a:p>
            <a:r>
              <a:rPr lang="ru-RU" dirty="0" smtClean="0">
                <a:solidFill>
                  <a:srgbClr val="FFFF00"/>
                </a:solidFill>
              </a:rPr>
              <a:t>Подскажите мне скорей, </a:t>
            </a:r>
          </a:p>
          <a:p>
            <a:r>
              <a:rPr lang="ru-RU" dirty="0" smtClean="0">
                <a:solidFill>
                  <a:srgbClr val="FFFF00"/>
                </a:solidFill>
              </a:rPr>
              <a:t>Почему мой </a:t>
            </a:r>
            <a:r>
              <a:rPr lang="ru-RU" dirty="0" smtClean="0">
                <a:solidFill>
                  <a:srgbClr val="FFFF00"/>
                </a:solidFill>
              </a:rPr>
              <a:t>брат Альберт</a:t>
            </a:r>
            <a:endParaRPr lang="ru-RU" dirty="0" smtClean="0">
              <a:solidFill>
                <a:srgbClr val="FFFF00"/>
              </a:solidFill>
            </a:endParaRPr>
          </a:p>
          <a:p>
            <a:r>
              <a:rPr lang="ru-RU" dirty="0" smtClean="0">
                <a:solidFill>
                  <a:srgbClr val="FFFF00"/>
                </a:solidFill>
              </a:rPr>
              <a:t>Говорит мне про поршня и про давленье</a:t>
            </a:r>
          </a:p>
          <a:p>
            <a:r>
              <a:rPr lang="ru-RU" dirty="0" smtClean="0">
                <a:solidFill>
                  <a:srgbClr val="FFFF00"/>
                </a:solidFill>
              </a:rPr>
              <a:t>И чтоб физику узнать</a:t>
            </a:r>
          </a:p>
          <a:p>
            <a:r>
              <a:rPr lang="ru-RU" dirty="0" smtClean="0">
                <a:solidFill>
                  <a:srgbClr val="FFFF00"/>
                </a:solidFill>
              </a:rPr>
              <a:t>Нужно силы прилагать</a:t>
            </a:r>
          </a:p>
          <a:p>
            <a:r>
              <a:rPr lang="ru-RU" dirty="0" smtClean="0">
                <a:solidFill>
                  <a:srgbClr val="FFFF00"/>
                </a:solidFill>
              </a:rPr>
              <a:t>А кроме этого огромное терпенье.</a:t>
            </a:r>
            <a:endParaRPr lang="ru-RU" dirty="0">
              <a:solidFill>
                <a:srgbClr val="FFFF00"/>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5602" name="Picture 2" descr="полосатые платья  картинки фото"/>
          <p:cNvPicPr>
            <a:picLocks noChangeAspect="1" noChangeArrowheads="1"/>
          </p:cNvPicPr>
          <p:nvPr/>
        </p:nvPicPr>
        <p:blipFill>
          <a:blip r:embed="rId2" cstate="print"/>
          <a:srcRect/>
          <a:stretch>
            <a:fillRect/>
          </a:stretch>
        </p:blipFill>
        <p:spPr bwMode="auto">
          <a:xfrm>
            <a:off x="642910" y="1571612"/>
            <a:ext cx="2857520" cy="2857520"/>
          </a:xfrm>
          <a:prstGeom prst="rect">
            <a:avLst/>
          </a:prstGeom>
          <a:noFill/>
        </p:spPr>
      </p:pic>
      <p:pic>
        <p:nvPicPr>
          <p:cNvPr id="25604" name="Picture 4" descr="полосатые платья  картинки фото"/>
          <p:cNvPicPr>
            <a:picLocks noChangeAspect="1" noChangeArrowheads="1"/>
          </p:cNvPicPr>
          <p:nvPr/>
        </p:nvPicPr>
        <p:blipFill>
          <a:blip r:embed="rId3" cstate="print"/>
          <a:srcRect/>
          <a:stretch>
            <a:fillRect/>
          </a:stretch>
        </p:blipFill>
        <p:spPr bwMode="auto">
          <a:xfrm>
            <a:off x="3786182" y="428604"/>
            <a:ext cx="2573554" cy="2357454"/>
          </a:xfrm>
          <a:prstGeom prst="rect">
            <a:avLst/>
          </a:prstGeom>
          <a:noFill/>
        </p:spPr>
      </p:pic>
      <p:pic>
        <p:nvPicPr>
          <p:cNvPr id="25606" name="Picture 6" descr="полосатые платья  картинки фото"/>
          <p:cNvPicPr>
            <a:picLocks noChangeAspect="1" noChangeArrowheads="1"/>
          </p:cNvPicPr>
          <p:nvPr/>
        </p:nvPicPr>
        <p:blipFill>
          <a:blip r:embed="rId4" cstate="print"/>
          <a:srcRect/>
          <a:stretch>
            <a:fillRect/>
          </a:stretch>
        </p:blipFill>
        <p:spPr bwMode="auto">
          <a:xfrm>
            <a:off x="4714876" y="3357562"/>
            <a:ext cx="2786082" cy="2786082"/>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7239000" cy="6027132"/>
          </a:xfrm>
        </p:spPr>
        <p:txBody>
          <a:bodyPr>
            <a:normAutofit/>
          </a:bodyPr>
          <a:lstStyle/>
          <a:p>
            <a:r>
              <a:rPr lang="ru-RU" dirty="0" smtClean="0">
                <a:solidFill>
                  <a:srgbClr val="FFFF00"/>
                </a:solidFill>
              </a:rPr>
              <a:t>Выбирая расположение полос на полосатой ткани (вертикальное или горизонтальное), можно, например, придать полной фигуре стройность, учитывая ширину, частоту и ритмичность полос. </a:t>
            </a:r>
          </a:p>
          <a:p>
            <a:r>
              <a:rPr lang="ru-RU" dirty="0" smtClean="0">
                <a:solidFill>
                  <a:srgbClr val="FFFF00"/>
                </a:solidFill>
              </a:rPr>
              <a:t>При сложном расположении полос (например, под углом) важно учесть, что углы, образуемые встречными полосами, направленными острием вверх, сокращают ширину бедер полной фигуры. Углы, направленные острием вниз, наоборот, зрительно расширяют бедра, даже если сделать вертикальную вставку посередине. </a:t>
            </a:r>
          </a:p>
          <a:p>
            <a:endParaRPr lang="ru-RU"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7239000" cy="6027132"/>
          </a:xfrm>
        </p:spPr>
        <p:txBody>
          <a:bodyPr>
            <a:normAutofit fontScale="92500" lnSpcReduction="10000"/>
          </a:bodyPr>
          <a:lstStyle/>
          <a:p>
            <a:r>
              <a:rPr lang="ru-RU" b="1" dirty="0" smtClean="0">
                <a:solidFill>
                  <a:srgbClr val="FFFF00"/>
                </a:solidFill>
              </a:rPr>
              <a:t>Иллюзия пространственности при постепенном сокращении, сжатии, уменьшении рисунка ткани</a:t>
            </a:r>
            <a:r>
              <a:rPr lang="ru-RU" dirty="0" smtClean="0">
                <a:solidFill>
                  <a:srgbClr val="FFFF00"/>
                </a:solidFill>
              </a:rPr>
              <a:t> </a:t>
            </a:r>
          </a:p>
          <a:p>
            <a:r>
              <a:rPr lang="ru-RU" dirty="0" smtClean="0">
                <a:solidFill>
                  <a:srgbClr val="FFFF00"/>
                </a:solidFill>
              </a:rPr>
              <a:t>Такой эффект наиболее часто встречается в моделях стиля "оп-арт". Например, крупная клетка постепенно становится меньше и как будто уходит в пространство. Причем та часть, на которой расположена крупная клетка, кажется больше и объемнее, чем та, на которой клетка становиться меньше. </a:t>
            </a:r>
          </a:p>
          <a:p>
            <a:r>
              <a:rPr lang="ru-RU" dirty="0" smtClean="0">
                <a:solidFill>
                  <a:srgbClr val="FFFF00"/>
                </a:solidFill>
              </a:rPr>
              <a:t>Поэтому если женщина хочет привлекать внимание к какой либо части фигуры, она не должна располагать на ней участки ткани с крупным рисунком. Лучше расположите мелкий узор, а крупный, нарастая, мягко переведет внимание на другую часть фигуры. </a:t>
            </a:r>
          </a:p>
          <a:p>
            <a:endParaRPr lang="ru-RU"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Выбирая солнцезащитные очки, девушки должны обращать внимание на линзу, а не на оправу. </a:t>
            </a:r>
            <a:endParaRPr lang="ru-RU" sz="2400" dirty="0"/>
          </a:p>
        </p:txBody>
      </p:sp>
      <p:sp>
        <p:nvSpPr>
          <p:cNvPr id="3" name="Содержимое 2"/>
          <p:cNvSpPr>
            <a:spLocks noGrp="1"/>
          </p:cNvSpPr>
          <p:nvPr>
            <p:ph idx="1"/>
          </p:nvPr>
        </p:nvSpPr>
        <p:spPr>
          <a:xfrm>
            <a:off x="2428860" y="1609416"/>
            <a:ext cx="5267340" cy="4846320"/>
          </a:xfrm>
        </p:spPr>
        <p:txBody>
          <a:bodyPr>
            <a:normAutofit fontScale="85000" lnSpcReduction="10000"/>
          </a:bodyPr>
          <a:lstStyle/>
          <a:p>
            <a:r>
              <a:rPr lang="ru-RU" dirty="0" smtClean="0">
                <a:solidFill>
                  <a:srgbClr val="FFFF00"/>
                </a:solidFill>
              </a:rPr>
              <a:t>Девушкам следует учитывать, что стандартные линзы передают цвет без изменения, но некоторые линзы задерживают лучи только определенной части спектра, а это не всегда удобно. Стекла с  добавлением серебра реагируют на ультрафиолетовые излучения и называются  хамелеоны. Недавно был изобретен новый вид солнцезащитных очков</a:t>
            </a:r>
            <a:r>
              <a:rPr lang="ru-RU" b="1" dirty="0" smtClean="0">
                <a:solidFill>
                  <a:srgbClr val="FFFF00"/>
                </a:solidFill>
              </a:rPr>
              <a:t>- </a:t>
            </a:r>
            <a:r>
              <a:rPr lang="ru-RU" b="1" dirty="0" err="1" smtClean="0">
                <a:solidFill>
                  <a:srgbClr val="FFFF00"/>
                </a:solidFill>
              </a:rPr>
              <a:t>Polaroid</a:t>
            </a:r>
            <a:r>
              <a:rPr lang="ru-RU" dirty="0" smtClean="0">
                <a:solidFill>
                  <a:srgbClr val="FFFF00"/>
                </a:solidFill>
              </a:rPr>
              <a:t>. Уникальные поляризующие линзы </a:t>
            </a:r>
            <a:r>
              <a:rPr lang="ru-RU" dirty="0" err="1" smtClean="0">
                <a:solidFill>
                  <a:srgbClr val="FFFF00"/>
                </a:solidFill>
              </a:rPr>
              <a:t>Polaroid</a:t>
            </a:r>
            <a:r>
              <a:rPr lang="ru-RU" dirty="0" smtClean="0">
                <a:solidFill>
                  <a:srgbClr val="FFFF00"/>
                </a:solidFill>
              </a:rPr>
              <a:t> обеспечивают 100% защиту от ультрафиолетового излучения и раздражающих глаза бликов.</a:t>
            </a:r>
          </a:p>
          <a:p>
            <a:endParaRPr lang="ru-RU" dirty="0">
              <a:solidFill>
                <a:srgbClr val="FFFF00"/>
              </a:solidFill>
            </a:endParaRPr>
          </a:p>
        </p:txBody>
      </p:sp>
      <p:pic>
        <p:nvPicPr>
          <p:cNvPr id="33796" name="Picture 4" descr="солнцезащитные очки  картинки фото"/>
          <p:cNvPicPr>
            <a:picLocks noChangeAspect="1" noChangeArrowheads="1"/>
          </p:cNvPicPr>
          <p:nvPr/>
        </p:nvPicPr>
        <p:blipFill>
          <a:blip r:embed="rId2" cstate="print"/>
          <a:srcRect/>
          <a:stretch>
            <a:fillRect/>
          </a:stretch>
        </p:blipFill>
        <p:spPr bwMode="auto">
          <a:xfrm>
            <a:off x="214282" y="2071678"/>
            <a:ext cx="2383648" cy="1571636"/>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00298" y="500042"/>
            <a:ext cx="5195902" cy="5955694"/>
          </a:xfrm>
        </p:spPr>
        <p:txBody>
          <a:bodyPr>
            <a:normAutofit fontScale="77500" lnSpcReduction="20000"/>
          </a:bodyPr>
          <a:lstStyle/>
          <a:p>
            <a:r>
              <a:rPr lang="ru-RU" dirty="0" smtClean="0">
                <a:solidFill>
                  <a:srgbClr val="FFFF00"/>
                </a:solidFill>
              </a:rPr>
              <a:t>В парикмахерской девушки сталкиваются с таким явлением как </a:t>
            </a:r>
            <a:r>
              <a:rPr lang="ru-RU" b="1" dirty="0" smtClean="0">
                <a:solidFill>
                  <a:srgbClr val="FFFF00"/>
                </a:solidFill>
              </a:rPr>
              <a:t>«</a:t>
            </a:r>
            <a:r>
              <a:rPr lang="ru-RU" b="1" dirty="0" err="1" smtClean="0">
                <a:solidFill>
                  <a:srgbClr val="FFFF00"/>
                </a:solidFill>
              </a:rPr>
              <a:t>элюминирование</a:t>
            </a:r>
            <a:r>
              <a:rPr lang="ru-RU" b="1" dirty="0" smtClean="0">
                <a:solidFill>
                  <a:srgbClr val="FFFF00"/>
                </a:solidFill>
              </a:rPr>
              <a:t>». </a:t>
            </a:r>
            <a:r>
              <a:rPr lang="ru-RU" dirty="0" smtClean="0">
                <a:solidFill>
                  <a:srgbClr val="FFFF00"/>
                </a:solidFill>
              </a:rPr>
              <a:t>Это специальная технология для изменения цвета волос.</a:t>
            </a:r>
          </a:p>
          <a:p>
            <a:r>
              <a:rPr lang="ru-RU" dirty="0" smtClean="0">
                <a:solidFill>
                  <a:srgbClr val="FFFF00"/>
                </a:solidFill>
              </a:rPr>
              <a:t>Она разрабатывалась около пяти лет япон­скими технологами и до сих пор не имеет аналогов. Сама краска «работает» на физическом уровне: отрица­тельно заряженные молекулы  </a:t>
            </a:r>
            <a:r>
              <a:rPr lang="ru-RU" dirty="0" err="1" smtClean="0">
                <a:solidFill>
                  <a:srgbClr val="FFFF00"/>
                </a:solidFill>
              </a:rPr>
              <a:t>элюмена</a:t>
            </a:r>
            <a:r>
              <a:rPr lang="ru-RU" dirty="0" smtClean="0">
                <a:solidFill>
                  <a:srgbClr val="FFFF00"/>
                </a:solidFill>
              </a:rPr>
              <a:t> притягиваются к положительно заряженным молекулам волоса. Его внутренние поры закрываются, кутикулы выравниваются, что моментально да­ет вашим локонам восхитительный блеск, разглаживает неровную поверх­ность волос, придает им максимальный объем. Можно проводить как окрашивание «тон в тон», чтобы подчеркнуть глубину натуральных оттенков, так и поэкспериментировать с яркими, сочными тонами</a:t>
            </a:r>
          </a:p>
          <a:p>
            <a:endParaRPr lang="ru-RU" dirty="0"/>
          </a:p>
        </p:txBody>
      </p:sp>
      <p:pic>
        <p:nvPicPr>
          <p:cNvPr id="4" name="Рисунок 3" descr="элюминирование картинки">
            <a:hlinkClick r:id="rId2" tgtFrame="&quot;_blank&quot;"/>
          </p:cNvPr>
          <p:cNvPicPr/>
          <p:nvPr/>
        </p:nvPicPr>
        <p:blipFill>
          <a:blip r:embed="rId3" cstate="print"/>
          <a:srcRect/>
          <a:stretch>
            <a:fillRect/>
          </a:stretch>
        </p:blipFill>
        <p:spPr bwMode="auto">
          <a:xfrm rot="5400000">
            <a:off x="178563" y="750075"/>
            <a:ext cx="2428892" cy="1785950"/>
          </a:xfrm>
          <a:prstGeom prst="rect">
            <a:avLst/>
          </a:prstGeom>
          <a:noFill/>
          <a:ln w="9525">
            <a:noFill/>
            <a:miter lim="800000"/>
            <a:headEnd/>
            <a:tailEnd/>
          </a:ln>
        </p:spPr>
      </p:pic>
      <p:pic>
        <p:nvPicPr>
          <p:cNvPr id="5" name="Рисунок 4" descr="элюминирование картинки">
            <a:hlinkClick r:id="rId4" tgtFrame="&quot;_blank&quot;"/>
          </p:cNvPr>
          <p:cNvPicPr/>
          <p:nvPr/>
        </p:nvPicPr>
        <p:blipFill>
          <a:blip r:embed="rId5" cstate="print"/>
          <a:srcRect/>
          <a:stretch>
            <a:fillRect/>
          </a:stretch>
        </p:blipFill>
        <p:spPr bwMode="auto">
          <a:xfrm>
            <a:off x="285720" y="3071810"/>
            <a:ext cx="2428892" cy="221457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solidFill>
                  <a:srgbClr val="FFFF00"/>
                </a:solidFill>
              </a:rPr>
              <a:t>Действие препаратов  </a:t>
            </a:r>
            <a:r>
              <a:rPr lang="ru-RU" b="1" dirty="0" err="1" smtClean="0">
                <a:solidFill>
                  <a:srgbClr val="FFFF00"/>
                </a:solidFill>
              </a:rPr>
              <a:t>Elumen</a:t>
            </a:r>
            <a:r>
              <a:rPr lang="ru-RU" b="1" dirty="0" smtClean="0">
                <a:solidFill>
                  <a:srgbClr val="FFFF00"/>
                </a:solidFill>
              </a:rPr>
              <a:t> основано на принципах физики, что гарантирует невероятную стойкость цвета. Новая краска для волос и ряд дополнительных препаратов по уходу за </a:t>
            </a:r>
            <a:r>
              <a:rPr lang="ru-RU" b="1" dirty="0" err="1" smtClean="0">
                <a:solidFill>
                  <a:srgbClr val="FFFF00"/>
                </a:solidFill>
              </a:rPr>
              <a:t>элюминированными</a:t>
            </a:r>
            <a:r>
              <a:rPr lang="ru-RU" b="1" dirty="0" smtClean="0">
                <a:solidFill>
                  <a:srgbClr val="FFFF00"/>
                </a:solidFill>
              </a:rPr>
              <a:t> волосами помогут  добиться оптимальных результатов, качества и стойкости окрашивания.</a:t>
            </a:r>
            <a:endParaRPr lang="ru-RU" dirty="0" smtClean="0">
              <a:solidFill>
                <a:srgbClr val="FFFF00"/>
              </a:solidFill>
            </a:endParaRPr>
          </a:p>
          <a:p>
            <a:endParaRPr lang="ru-RU"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928926" y="571480"/>
            <a:ext cx="4767274" cy="5884256"/>
          </a:xfrm>
        </p:spPr>
        <p:txBody>
          <a:bodyPr>
            <a:normAutofit fontScale="92500" lnSpcReduction="10000"/>
          </a:bodyPr>
          <a:lstStyle/>
          <a:p>
            <a:r>
              <a:rPr lang="ru-RU" b="1" dirty="0" smtClean="0">
                <a:solidFill>
                  <a:srgbClr val="FFFF00"/>
                </a:solidFill>
              </a:rPr>
              <a:t>Большую роль в жизни любой девушки занимает спорт. Занятия лыжным спортом тоже имеют связь с физикой. </a:t>
            </a:r>
            <a:r>
              <a:rPr lang="ru-RU" dirty="0" smtClean="0">
                <a:solidFill>
                  <a:srgbClr val="FFFF00"/>
                </a:solidFill>
              </a:rPr>
              <a:t>С уменьшением силы трения лыж скорость лыжника на подъеме не увеличивается, а прочность сцепления лыж со снегом уменьшается и лыжнику становится труднее отталкиваться ногами</a:t>
            </a:r>
            <a:r>
              <a:rPr lang="ru-RU" b="1" dirty="0" smtClean="0">
                <a:solidFill>
                  <a:srgbClr val="FFFF00"/>
                </a:solidFill>
              </a:rPr>
              <a:t>. </a:t>
            </a:r>
            <a:r>
              <a:rPr lang="ru-RU" dirty="0" smtClean="0">
                <a:solidFill>
                  <a:srgbClr val="FFFF00"/>
                </a:solidFill>
              </a:rPr>
              <a:t>Поэтому нужно укорачивать шаг, отталкиваться ногой под большим углом и энергичнее работать руками. </a:t>
            </a:r>
            <a:endParaRPr lang="ru-RU" dirty="0">
              <a:solidFill>
                <a:srgbClr val="FFFF00"/>
              </a:solidFill>
            </a:endParaRPr>
          </a:p>
        </p:txBody>
      </p:sp>
      <p:pic>
        <p:nvPicPr>
          <p:cNvPr id="36866" name="Picture 2" descr="C:\Users\пк\Desktop\pictures\i(9).jpg"/>
          <p:cNvPicPr>
            <a:picLocks noChangeAspect="1" noChangeArrowheads="1"/>
          </p:cNvPicPr>
          <p:nvPr/>
        </p:nvPicPr>
        <p:blipFill>
          <a:blip r:embed="rId2" cstate="print"/>
          <a:srcRect/>
          <a:stretch>
            <a:fillRect/>
          </a:stretch>
        </p:blipFill>
        <p:spPr bwMode="auto">
          <a:xfrm>
            <a:off x="142844" y="857232"/>
            <a:ext cx="3000396" cy="2000264"/>
          </a:xfrm>
          <a:prstGeom prst="rect">
            <a:avLst/>
          </a:prstGeom>
          <a:noFill/>
        </p:spPr>
      </p:pic>
      <p:pic>
        <p:nvPicPr>
          <p:cNvPr id="36867" name="Picture 3" descr="C:\Users\пк\Desktop\pictures\i(14).jpg"/>
          <p:cNvPicPr>
            <a:picLocks noChangeAspect="1" noChangeArrowheads="1"/>
          </p:cNvPicPr>
          <p:nvPr/>
        </p:nvPicPr>
        <p:blipFill>
          <a:blip r:embed="rId3" cstate="print"/>
          <a:srcRect/>
          <a:stretch>
            <a:fillRect/>
          </a:stretch>
        </p:blipFill>
        <p:spPr bwMode="auto">
          <a:xfrm>
            <a:off x="142844" y="3357562"/>
            <a:ext cx="3071802" cy="2047868"/>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7239000" cy="6027132"/>
          </a:xfrm>
        </p:spPr>
        <p:txBody>
          <a:bodyPr>
            <a:normAutofit fontScale="92500" lnSpcReduction="10000"/>
          </a:bodyPr>
          <a:lstStyle/>
          <a:p>
            <a:r>
              <a:rPr lang="ru-RU" dirty="0" smtClean="0">
                <a:solidFill>
                  <a:srgbClr val="FFFF00"/>
                </a:solidFill>
              </a:rPr>
              <a:t>На склонах гор встречаются неровности (выкат, встречный склон, спад, уступ, бугор, впадина). При изменении траектории меняется и скорость. Поэтому главная задача лыжника сохранить скорость и избежать падения из-за потери равновесия. Достигается это выпрямлением, траектории движения центра тяжести массы тела лыжника,  путем выполнения амортизационных движений ногами с целью изменения стойки спуска. Когда неровность поднимает лыжника, он должен присесть и принять низкую стойку. Если неровность опускает его, надо встать в более высокую стойку. Это позволяет, не сбавляя скорость, сохранить равновесие даже при прохождении крупных неровностей. При этом лыжник изменяет и наклон туловища в соответствии с принимаемой стойкой спуска. </a:t>
            </a:r>
            <a:endParaRPr lang="ru-RU" dirty="0">
              <a:solidFill>
                <a:srgbClr val="FFFF00"/>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        Заключение </a:t>
            </a:r>
            <a:endParaRPr lang="ru-RU" dirty="0">
              <a:solidFill>
                <a:srgbClr val="002060"/>
              </a:solidFill>
            </a:endParaRPr>
          </a:p>
        </p:txBody>
      </p:sp>
      <p:sp>
        <p:nvSpPr>
          <p:cNvPr id="3" name="Содержимое 2"/>
          <p:cNvSpPr>
            <a:spLocks noGrp="1"/>
          </p:cNvSpPr>
          <p:nvPr>
            <p:ph idx="1"/>
          </p:nvPr>
        </p:nvSpPr>
        <p:spPr>
          <a:xfrm>
            <a:off x="457200" y="1500174"/>
            <a:ext cx="7239000" cy="4955562"/>
          </a:xfrm>
        </p:spPr>
        <p:txBody>
          <a:bodyPr>
            <a:normAutofit fontScale="85000" lnSpcReduction="20000"/>
          </a:bodyPr>
          <a:lstStyle/>
          <a:p>
            <a:r>
              <a:rPr lang="ru-RU" dirty="0" smtClean="0">
                <a:solidFill>
                  <a:srgbClr val="FFFF00"/>
                </a:solidFill>
              </a:rPr>
              <a:t>Проведя исследования и проанализировав его </a:t>
            </a:r>
            <a:r>
              <a:rPr lang="ru-RU" dirty="0" smtClean="0">
                <a:solidFill>
                  <a:srgbClr val="FFFF00"/>
                </a:solidFill>
              </a:rPr>
              <a:t>я</a:t>
            </a:r>
            <a:r>
              <a:rPr lang="ru-RU" dirty="0" smtClean="0">
                <a:solidFill>
                  <a:srgbClr val="FFFF00"/>
                </a:solidFill>
              </a:rPr>
              <a:t> пришла </a:t>
            </a:r>
            <a:r>
              <a:rPr lang="ru-RU" dirty="0" smtClean="0">
                <a:solidFill>
                  <a:srgbClr val="FFFF00"/>
                </a:solidFill>
              </a:rPr>
              <a:t>к выводу, что каждая девушка, как и парень, неразрывно связана с физикой. Женщина каждый день сталкивается с тысячью физических явлений и процессов, но она не хуже парня умеет пользоваться ими. К сожалению, очень много девушек не признает того, что  жизнь современной женщины связана с физикой. И тем не менее это уже доказанный факт. Физика сопровождает нас с рождения и до глубокой старости.  Проведенное исследование может быть использовано как на уроках физики и во внеурочной деятельности.</a:t>
            </a:r>
          </a:p>
          <a:p>
            <a:r>
              <a:rPr lang="ru-RU" dirty="0" smtClean="0">
                <a:solidFill>
                  <a:srgbClr val="FFFF00"/>
                </a:solidFill>
              </a:rPr>
              <a:t>Я</a:t>
            </a:r>
            <a:r>
              <a:rPr lang="ru-RU" dirty="0" smtClean="0">
                <a:solidFill>
                  <a:srgbClr val="FFFF00"/>
                </a:solidFill>
              </a:rPr>
              <a:t> считаю, </a:t>
            </a:r>
            <a:r>
              <a:rPr lang="ru-RU" dirty="0" smtClean="0">
                <a:solidFill>
                  <a:srgbClr val="FFFF00"/>
                </a:solidFill>
              </a:rPr>
              <a:t>что  данная работа представляет интерес с познавательной точки зрения,  поможет развить интерес к такому сложному  учебному предмету,  как физика,  и у девушек.</a:t>
            </a:r>
          </a:p>
          <a:p>
            <a:endParaRPr lang="ru-RU"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sz="8800" dirty="0" smtClean="0">
                <a:solidFill>
                  <a:srgbClr val="FFFF00"/>
                </a:solidFill>
              </a:rPr>
              <a:t>Спасибо за внимание!</a:t>
            </a:r>
            <a:endParaRPr lang="ru-RU" sz="8800" dirty="0">
              <a:solidFill>
                <a:srgbClr val="FFFF00"/>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3366868" y="533400"/>
            <a:ext cx="5491412" cy="5824558"/>
          </a:xfrm>
        </p:spPr>
        <p:txBody>
          <a:bodyPr/>
          <a:lstStyle/>
          <a:p>
            <a:r>
              <a:rPr lang="ru-RU" sz="2000" dirty="0" smtClean="0">
                <a:solidFill>
                  <a:srgbClr val="FF0000"/>
                </a:solidFill>
              </a:rPr>
              <a:t>Объект исследования: </a:t>
            </a:r>
            <a:br>
              <a:rPr lang="ru-RU" sz="2000" dirty="0" smtClean="0">
                <a:solidFill>
                  <a:srgbClr val="FF0000"/>
                </a:solidFill>
              </a:rPr>
            </a:br>
            <a:r>
              <a:rPr lang="ru-RU" sz="2000" dirty="0" smtClean="0">
                <a:solidFill>
                  <a:srgbClr val="00B0F0"/>
                </a:solidFill>
              </a:rPr>
              <a:t>физика</a:t>
            </a:r>
            <a:br>
              <a:rPr lang="ru-RU" sz="2000" dirty="0" smtClean="0">
                <a:solidFill>
                  <a:srgbClr val="00B0F0"/>
                </a:solidFill>
              </a:rPr>
            </a:br>
            <a:r>
              <a:rPr lang="ru-RU" sz="2000" dirty="0" smtClean="0">
                <a:solidFill>
                  <a:srgbClr val="00B0F0"/>
                </a:solidFill>
              </a:rPr>
              <a:t>в жизни девушки</a:t>
            </a:r>
            <a:br>
              <a:rPr lang="ru-RU" sz="2000" dirty="0" smtClean="0">
                <a:solidFill>
                  <a:srgbClr val="00B0F0"/>
                </a:solidFill>
              </a:rPr>
            </a:br>
            <a:r>
              <a:rPr lang="ru-RU" sz="2000" dirty="0" smtClean="0">
                <a:solidFill>
                  <a:srgbClr val="FF0000"/>
                </a:solidFill>
              </a:rPr>
              <a:t>Методы исследования: </a:t>
            </a:r>
            <a:r>
              <a:rPr lang="ru-RU" sz="2000" dirty="0" smtClean="0">
                <a:solidFill>
                  <a:srgbClr val="00B0F0"/>
                </a:solidFill>
              </a:rPr>
              <a:t>анкетирование, анализ, синтез, сравнение, обобщение.</a:t>
            </a:r>
            <a:r>
              <a:rPr lang="ru-RU" sz="2000" dirty="0" smtClean="0">
                <a:solidFill>
                  <a:srgbClr val="FF0000"/>
                </a:solidFill>
              </a:rPr>
              <a:t/>
            </a:r>
            <a:br>
              <a:rPr lang="ru-RU" sz="2000" dirty="0" smtClean="0">
                <a:solidFill>
                  <a:srgbClr val="FF0000"/>
                </a:solidFill>
              </a:rPr>
            </a:br>
            <a:r>
              <a:rPr lang="ru-RU" sz="2000" dirty="0" smtClean="0">
                <a:solidFill>
                  <a:srgbClr val="FF0000"/>
                </a:solidFill>
              </a:rPr>
              <a:t>Проблема исследования. </a:t>
            </a:r>
            <a:r>
              <a:rPr lang="ru-RU" sz="2000" dirty="0" smtClean="0">
                <a:solidFill>
                  <a:srgbClr val="002060"/>
                </a:solidFill>
              </a:rPr>
              <a:t>Может ли знание законов физики помочь девочкам в дальнейшей жизни?</a:t>
            </a:r>
            <a:br>
              <a:rPr lang="ru-RU" sz="2000" dirty="0" smtClean="0">
                <a:solidFill>
                  <a:srgbClr val="002060"/>
                </a:solidFill>
              </a:rPr>
            </a:br>
            <a:r>
              <a:rPr lang="ru-RU" sz="2000" dirty="0" smtClean="0">
                <a:solidFill>
                  <a:srgbClr val="FF0000"/>
                </a:solidFill>
              </a:rPr>
              <a:t>Гипотеза исследования. </a:t>
            </a:r>
            <a:r>
              <a:rPr lang="ru-RU" sz="2000" dirty="0" smtClean="0">
                <a:solidFill>
                  <a:srgbClr val="002060"/>
                </a:solidFill>
              </a:rPr>
              <a:t>Знание законов физики необходимо девушкам для успешной адаптации в быстро меняющемся окружающем мире. </a:t>
            </a:r>
            <a:r>
              <a:rPr lang="ru-RU" sz="2000" dirty="0" smtClean="0">
                <a:solidFill>
                  <a:srgbClr val="FF0000"/>
                </a:solidFill>
              </a:rPr>
              <a:t/>
            </a:r>
            <a:br>
              <a:rPr lang="ru-RU" sz="2000" dirty="0" smtClean="0">
                <a:solidFill>
                  <a:srgbClr val="FF0000"/>
                </a:solidFill>
              </a:rPr>
            </a:br>
            <a:r>
              <a:rPr lang="ru-RU" sz="2000" dirty="0" smtClean="0">
                <a:solidFill>
                  <a:srgbClr val="FF0000"/>
                </a:solidFill>
              </a:rPr>
              <a:t>Цель работы: </a:t>
            </a:r>
            <a:r>
              <a:rPr lang="ru-RU" sz="2000" dirty="0" smtClean="0">
                <a:solidFill>
                  <a:srgbClr val="00B050"/>
                </a:solidFill>
              </a:rPr>
              <a:t>На основе анкетирования, анализа и обобщения, систематизации знаний из разных источников доказать, что физика наука необходимая девушкам</a:t>
            </a:r>
            <a:r>
              <a:rPr lang="ru-RU" sz="1400" dirty="0" smtClean="0">
                <a:solidFill>
                  <a:srgbClr val="FF0000"/>
                </a:solidFill>
              </a:rPr>
              <a:t>.</a:t>
            </a:r>
            <a:br>
              <a:rPr lang="ru-RU" sz="1400" dirty="0" smtClean="0">
                <a:solidFill>
                  <a:srgbClr val="FF0000"/>
                </a:solidFill>
              </a:rPr>
            </a:br>
            <a:endParaRPr lang="ru-RU" sz="1400" dirty="0">
              <a:solidFill>
                <a:srgbClr val="FF0000"/>
              </a:solidFill>
            </a:endParaRPr>
          </a:p>
        </p:txBody>
      </p:sp>
      <p:sp>
        <p:nvSpPr>
          <p:cNvPr id="5" name="Подзаголовок 4"/>
          <p:cNvSpPr>
            <a:spLocks noGrp="1"/>
          </p:cNvSpPr>
          <p:nvPr>
            <p:ph type="subTitle" idx="1"/>
          </p:nvPr>
        </p:nvSpPr>
        <p:spPr/>
        <p:txBody>
          <a:bodyPr/>
          <a:lstStyle/>
          <a:p>
            <a:endParaRPr lang="ru-R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Задачи исследования:</a:t>
            </a:r>
            <a:br>
              <a:rPr lang="ru-RU" dirty="0" smtClean="0">
                <a:solidFill>
                  <a:srgbClr val="FF0000"/>
                </a:solidFill>
              </a:rPr>
            </a:br>
            <a:endParaRPr lang="ru-RU" dirty="0">
              <a:solidFill>
                <a:srgbClr val="FF0000"/>
              </a:solidFill>
            </a:endParaRPr>
          </a:p>
        </p:txBody>
      </p:sp>
      <p:sp>
        <p:nvSpPr>
          <p:cNvPr id="3" name="Содержимое 2"/>
          <p:cNvSpPr>
            <a:spLocks noGrp="1"/>
          </p:cNvSpPr>
          <p:nvPr>
            <p:ph idx="1"/>
          </p:nvPr>
        </p:nvSpPr>
        <p:spPr/>
        <p:txBody>
          <a:bodyPr/>
          <a:lstStyle/>
          <a:p>
            <a:r>
              <a:rPr lang="ru-RU" dirty="0" smtClean="0">
                <a:solidFill>
                  <a:srgbClr val="002060"/>
                </a:solidFill>
              </a:rPr>
              <a:t>- Увидеть законы физики в мире вещей, окружающих девочек, девушек.</a:t>
            </a:r>
          </a:p>
          <a:p>
            <a:r>
              <a:rPr lang="ru-RU" dirty="0" smtClean="0">
                <a:solidFill>
                  <a:srgbClr val="002060"/>
                </a:solidFill>
              </a:rPr>
              <a:t>- Выявить связь между бытом обычных девушек и физикой, влияние знаний физики на выбор будущей профессии.</a:t>
            </a:r>
          </a:p>
          <a:p>
            <a:r>
              <a:rPr lang="ru-RU" dirty="0" smtClean="0">
                <a:solidFill>
                  <a:srgbClr val="002060"/>
                </a:solidFill>
              </a:rPr>
              <a:t>- сделать вывод о роли физики в жизни девушек</a:t>
            </a:r>
          </a:p>
          <a:p>
            <a:endParaRPr lang="ru-R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239000" cy="1714512"/>
          </a:xfrm>
        </p:spPr>
        <p:txBody>
          <a:bodyPr>
            <a:normAutofit/>
          </a:bodyPr>
          <a:lstStyle/>
          <a:p>
            <a:r>
              <a:rPr lang="ru-RU" sz="2000" dirty="0" smtClean="0">
                <a:solidFill>
                  <a:srgbClr val="FFFF00"/>
                </a:solidFill>
              </a:rPr>
              <a:t>Мир физических явлений чрезвычайно разнообразен. Многие из них – например, такие как радуга, зори, когда небо и облака над горами как будто пылают в огне или полярные сияния – очень красочны. </a:t>
            </a:r>
            <a:endParaRPr lang="ru-RU" sz="2000" dirty="0">
              <a:solidFill>
                <a:srgbClr val="FFFF00"/>
              </a:solidFill>
            </a:endParaRPr>
          </a:p>
        </p:txBody>
      </p:sp>
      <p:pic>
        <p:nvPicPr>
          <p:cNvPr id="1026" name="Picture 2" descr="C:\Users\пк\Desktop\pictures\i(4).jpg"/>
          <p:cNvPicPr>
            <a:picLocks noGrp="1" noChangeAspect="1" noChangeArrowheads="1"/>
          </p:cNvPicPr>
          <p:nvPr>
            <p:ph idx="1"/>
          </p:nvPr>
        </p:nvPicPr>
        <p:blipFill>
          <a:blip r:embed="rId2" cstate="print"/>
          <a:srcRect/>
          <a:stretch>
            <a:fillRect/>
          </a:stretch>
        </p:blipFill>
        <p:spPr bwMode="auto">
          <a:xfrm>
            <a:off x="714349" y="2285992"/>
            <a:ext cx="3286148" cy="2462687"/>
          </a:xfrm>
          <a:prstGeom prst="rect">
            <a:avLst/>
          </a:prstGeom>
          <a:noFill/>
        </p:spPr>
      </p:pic>
      <p:pic>
        <p:nvPicPr>
          <p:cNvPr id="1028" name="Picture 4" descr="полярное сияние картинки фото"/>
          <p:cNvPicPr>
            <a:picLocks noChangeAspect="1" noChangeArrowheads="1"/>
          </p:cNvPicPr>
          <p:nvPr/>
        </p:nvPicPr>
        <p:blipFill>
          <a:blip r:embed="rId3" cstate="print"/>
          <a:srcRect/>
          <a:stretch>
            <a:fillRect/>
          </a:stretch>
        </p:blipFill>
        <p:spPr bwMode="auto">
          <a:xfrm>
            <a:off x="4071922" y="1643050"/>
            <a:ext cx="3248048" cy="2214578"/>
          </a:xfrm>
          <a:prstGeom prst="rect">
            <a:avLst/>
          </a:prstGeom>
          <a:noFill/>
        </p:spPr>
      </p:pic>
      <p:pic>
        <p:nvPicPr>
          <p:cNvPr id="1030" name="Picture 6" descr="радуга картинки фото"/>
          <p:cNvPicPr>
            <a:picLocks noChangeAspect="1" noChangeArrowheads="1"/>
          </p:cNvPicPr>
          <p:nvPr/>
        </p:nvPicPr>
        <p:blipFill>
          <a:blip r:embed="rId4" cstate="print"/>
          <a:srcRect/>
          <a:stretch>
            <a:fillRect/>
          </a:stretch>
        </p:blipFill>
        <p:spPr bwMode="auto">
          <a:xfrm>
            <a:off x="4429124" y="4000504"/>
            <a:ext cx="3524275" cy="2643206"/>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solidFill>
                  <a:srgbClr val="FFFF00"/>
                </a:solidFill>
              </a:rPr>
              <a:t>Другие – оптические иллюзии, сияние далеких звезд и маленького светлячка, шум прибоя – кажутся завораживающими и загадочными.</a:t>
            </a:r>
            <a:endParaRPr lang="ru-RU" sz="2000" dirty="0">
              <a:solidFill>
                <a:srgbClr val="FFFF00"/>
              </a:solidFill>
            </a:endParaRPr>
          </a:p>
        </p:txBody>
      </p:sp>
      <p:pic>
        <p:nvPicPr>
          <p:cNvPr id="4" name="Picture 8" descr="прибой картинки фото"/>
          <p:cNvPicPr>
            <a:picLocks noGrp="1" noChangeAspect="1" noChangeArrowheads="1"/>
          </p:cNvPicPr>
          <p:nvPr>
            <p:ph idx="1"/>
          </p:nvPr>
        </p:nvPicPr>
        <p:blipFill>
          <a:blip r:embed="rId2" cstate="print"/>
          <a:srcRect/>
          <a:stretch>
            <a:fillRect/>
          </a:stretch>
        </p:blipFill>
        <p:spPr bwMode="auto">
          <a:xfrm>
            <a:off x="500034" y="1571612"/>
            <a:ext cx="3938285" cy="2461428"/>
          </a:xfrm>
          <a:prstGeom prst="rect">
            <a:avLst/>
          </a:prstGeom>
          <a:noFill/>
        </p:spPr>
      </p:pic>
      <p:pic>
        <p:nvPicPr>
          <p:cNvPr id="18434" name="Picture 2" descr="прибой картинки фото"/>
          <p:cNvPicPr>
            <a:picLocks noChangeAspect="1" noChangeArrowheads="1"/>
          </p:cNvPicPr>
          <p:nvPr/>
        </p:nvPicPr>
        <p:blipFill>
          <a:blip r:embed="rId3" cstate="print"/>
          <a:srcRect/>
          <a:stretch>
            <a:fillRect/>
          </a:stretch>
        </p:blipFill>
        <p:spPr bwMode="auto">
          <a:xfrm>
            <a:off x="4572000" y="3857628"/>
            <a:ext cx="3143272" cy="2357454"/>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94382"/>
          </a:xfrm>
        </p:spPr>
        <p:txBody>
          <a:bodyPr/>
          <a:lstStyle/>
          <a:p>
            <a:r>
              <a:rPr lang="ru-RU" dirty="0" smtClean="0">
                <a:solidFill>
                  <a:srgbClr val="FFFF00"/>
                </a:solidFill>
              </a:rPr>
              <a:t>Гроза и смерч нас пугают.</a:t>
            </a:r>
            <a:endParaRPr lang="ru-RU" dirty="0">
              <a:solidFill>
                <a:srgbClr val="FFFF00"/>
              </a:solidFill>
            </a:endParaRPr>
          </a:p>
        </p:txBody>
      </p:sp>
      <p:sp>
        <p:nvSpPr>
          <p:cNvPr id="3" name="Содержимое 2"/>
          <p:cNvSpPr>
            <a:spLocks noGrp="1"/>
          </p:cNvSpPr>
          <p:nvPr>
            <p:ph idx="1"/>
          </p:nvPr>
        </p:nvSpPr>
        <p:spPr>
          <a:xfrm>
            <a:off x="457200" y="1928802"/>
            <a:ext cx="7239000" cy="4526934"/>
          </a:xfrm>
        </p:spPr>
        <p:txBody>
          <a:bodyPr/>
          <a:lstStyle/>
          <a:p>
            <a:pPr>
              <a:buNone/>
            </a:pPr>
            <a:endParaRPr lang="ru-RU" dirty="0"/>
          </a:p>
        </p:txBody>
      </p:sp>
      <p:pic>
        <p:nvPicPr>
          <p:cNvPr id="19458" name="Picture 2" descr="гроза картинки фото"/>
          <p:cNvPicPr>
            <a:picLocks noChangeAspect="1" noChangeArrowheads="1"/>
          </p:cNvPicPr>
          <p:nvPr/>
        </p:nvPicPr>
        <p:blipFill>
          <a:blip r:embed="rId2" cstate="print"/>
          <a:srcRect/>
          <a:stretch>
            <a:fillRect/>
          </a:stretch>
        </p:blipFill>
        <p:spPr bwMode="auto">
          <a:xfrm>
            <a:off x="259526" y="2000240"/>
            <a:ext cx="3526656" cy="2215700"/>
          </a:xfrm>
          <a:prstGeom prst="rect">
            <a:avLst/>
          </a:prstGeom>
          <a:noFill/>
        </p:spPr>
      </p:pic>
      <p:pic>
        <p:nvPicPr>
          <p:cNvPr id="19460" name="Picture 4" descr="смерч картинки фото"/>
          <p:cNvPicPr>
            <a:picLocks noChangeAspect="1" noChangeArrowheads="1"/>
          </p:cNvPicPr>
          <p:nvPr/>
        </p:nvPicPr>
        <p:blipFill>
          <a:blip r:embed="rId3" cstate="print"/>
          <a:srcRect/>
          <a:stretch>
            <a:fillRect/>
          </a:stretch>
        </p:blipFill>
        <p:spPr bwMode="auto">
          <a:xfrm>
            <a:off x="3857620" y="3857628"/>
            <a:ext cx="3750495" cy="2500330"/>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solidFill>
                  <a:srgbClr val="FFFF00"/>
                </a:solidFill>
              </a:rPr>
              <a:t>Очень часто приходиться слышать от девочек, девушек  вопрос:</a:t>
            </a:r>
          </a:p>
          <a:p>
            <a:r>
              <a:rPr lang="ru-RU" dirty="0" smtClean="0">
                <a:solidFill>
                  <a:srgbClr val="FFFF00"/>
                </a:solidFill>
              </a:rPr>
              <a:t> «Зачем мне изучать физику, если она мне никогда не пригодится?».</a:t>
            </a:r>
          </a:p>
          <a:p>
            <a:r>
              <a:rPr lang="ru-RU" dirty="0" smtClean="0">
                <a:solidFill>
                  <a:srgbClr val="FFFF00"/>
                </a:solidFill>
              </a:rPr>
              <a:t> Причем большинство девочек ссылаются на опыт мамы, тети, старшей сестры, которые достигли, карьерных высот имея в школе по физике «двойки».    </a:t>
            </a:r>
          </a:p>
          <a:p>
            <a:endParaRPr lang="ru-R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323010"/>
          </a:xfrm>
        </p:spPr>
        <p:txBody>
          <a:bodyPr>
            <a:normAutofit fontScale="90000"/>
          </a:bodyPr>
          <a:lstStyle/>
          <a:p>
            <a:r>
              <a:rPr lang="ru-RU" sz="2200" dirty="0" smtClean="0"/>
              <a:t>В своей школе </a:t>
            </a:r>
            <a:r>
              <a:rPr lang="ru-RU" sz="2200" dirty="0" smtClean="0"/>
              <a:t>я</a:t>
            </a:r>
            <a:r>
              <a:rPr lang="ru-RU" sz="2200" dirty="0" smtClean="0"/>
              <a:t> провела </a:t>
            </a:r>
            <a:r>
              <a:rPr lang="ru-RU" sz="2200" dirty="0" smtClean="0"/>
              <a:t>анкетирование среди девочек  5 -9 классов. Результаты проведенного анкетирования были внесены в таблицу:</a:t>
            </a:r>
            <a:r>
              <a:rPr lang="ru-RU" dirty="0" smtClean="0"/>
              <a:t/>
            </a:r>
            <a:br>
              <a:rPr lang="ru-RU" dirty="0" smtClean="0"/>
            </a:br>
            <a:endParaRPr lang="ru-RU" dirty="0"/>
          </a:p>
        </p:txBody>
      </p:sp>
      <p:graphicFrame>
        <p:nvGraphicFramePr>
          <p:cNvPr id="6" name="Содержимое 5"/>
          <p:cNvGraphicFramePr>
            <a:graphicFrameLocks noGrp="1"/>
          </p:cNvGraphicFramePr>
          <p:nvPr>
            <p:ph idx="1"/>
          </p:nvPr>
        </p:nvGraphicFramePr>
        <p:xfrm>
          <a:off x="457200" y="1285860"/>
          <a:ext cx="7239000" cy="5231160"/>
        </p:xfrm>
        <a:graphic>
          <a:graphicData uri="http://schemas.openxmlformats.org/drawingml/2006/table">
            <a:tbl>
              <a:tblPr firstRow="1" bandRow="1">
                <a:tableStyleId>{5C22544A-7EE6-4342-B048-85BDC9FD1C3A}</a:tableStyleId>
              </a:tblPr>
              <a:tblGrid>
                <a:gridCol w="757214"/>
                <a:gridCol w="1655786"/>
                <a:gridCol w="1206500"/>
                <a:gridCol w="1206500"/>
                <a:gridCol w="1206500"/>
                <a:gridCol w="1206500"/>
              </a:tblGrid>
              <a:tr h="413523">
                <a:tc rowSpan="2">
                  <a:txBody>
                    <a:bodyPr/>
                    <a:lstStyle/>
                    <a:p>
                      <a:r>
                        <a:rPr lang="ru-RU" sz="1400" dirty="0" smtClean="0"/>
                        <a:t>№ </a:t>
                      </a:r>
                      <a:r>
                        <a:rPr lang="ru-RU" sz="1400" dirty="0" err="1" smtClean="0"/>
                        <a:t>п</a:t>
                      </a:r>
                      <a:r>
                        <a:rPr lang="ru-RU" sz="1400" dirty="0" smtClean="0"/>
                        <a:t>/</a:t>
                      </a:r>
                      <a:r>
                        <a:rPr lang="ru-RU" sz="1400" dirty="0" err="1" smtClean="0"/>
                        <a:t>п</a:t>
                      </a:r>
                      <a:endParaRPr lang="ru-RU" sz="1400" dirty="0"/>
                    </a:p>
                  </a:txBody>
                  <a:tcPr/>
                </a:tc>
                <a:tc rowSpan="2">
                  <a:txBody>
                    <a:bodyPr/>
                    <a:lstStyle/>
                    <a:p>
                      <a:r>
                        <a:rPr lang="ru-RU" sz="1400" dirty="0" smtClean="0"/>
                        <a:t>Вопрос анкеты</a:t>
                      </a:r>
                      <a:endParaRPr lang="ru-RU" sz="1400" dirty="0"/>
                    </a:p>
                  </a:txBody>
                  <a:tcPr/>
                </a:tc>
                <a:tc gridSpan="4">
                  <a:txBody>
                    <a:bodyPr/>
                    <a:lstStyle/>
                    <a:p>
                      <a:r>
                        <a:rPr lang="ru-RU" sz="1400" dirty="0" smtClean="0"/>
                        <a:t>Ответы </a:t>
                      </a:r>
                      <a:endParaRPr lang="ru-RU" sz="1400"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372295">
                <a:tc vMerge="1">
                  <a:txBody>
                    <a:bodyPr/>
                    <a:lstStyle/>
                    <a:p>
                      <a:endParaRPr lang="ru-RU" dirty="0"/>
                    </a:p>
                  </a:txBody>
                  <a:tcPr/>
                </a:tc>
                <a:tc vMerge="1">
                  <a:txBody>
                    <a:bodyPr/>
                    <a:lstStyle/>
                    <a:p>
                      <a:endParaRPr lang="ru-RU" dirty="0"/>
                    </a:p>
                  </a:txBody>
                  <a:tcPr/>
                </a:tc>
                <a:tc>
                  <a:txBody>
                    <a:bodyPr/>
                    <a:lstStyle/>
                    <a:p>
                      <a:r>
                        <a:rPr lang="ru-RU" sz="1400" dirty="0" smtClean="0"/>
                        <a:t>Да</a:t>
                      </a:r>
                      <a:endParaRPr lang="ru-RU" sz="1400" dirty="0"/>
                    </a:p>
                  </a:txBody>
                  <a:tcPr/>
                </a:tc>
                <a:tc>
                  <a:txBody>
                    <a:bodyPr/>
                    <a:lstStyle/>
                    <a:p>
                      <a:r>
                        <a:rPr lang="ru-RU" sz="1400" dirty="0" smtClean="0"/>
                        <a:t>Нет</a:t>
                      </a:r>
                      <a:endParaRPr lang="ru-RU" sz="1400" dirty="0"/>
                    </a:p>
                  </a:txBody>
                  <a:tcPr/>
                </a:tc>
                <a:tc>
                  <a:txBody>
                    <a:bodyPr/>
                    <a:lstStyle/>
                    <a:p>
                      <a:r>
                        <a:rPr lang="ru-RU" sz="1400" dirty="0" smtClean="0"/>
                        <a:t>Не знаю</a:t>
                      </a:r>
                      <a:endParaRPr lang="ru-RU" sz="1400" dirty="0"/>
                    </a:p>
                  </a:txBody>
                  <a:tcPr/>
                </a:tc>
                <a:tc>
                  <a:txBody>
                    <a:bodyPr/>
                    <a:lstStyle/>
                    <a:p>
                      <a:r>
                        <a:rPr lang="ru-RU" sz="1400" dirty="0" smtClean="0"/>
                        <a:t>Другой ответ</a:t>
                      </a:r>
                      <a:endParaRPr lang="ru-RU" sz="1400" dirty="0"/>
                    </a:p>
                  </a:txBody>
                  <a:tcPr/>
                </a:tc>
              </a:tr>
              <a:tr h="497077">
                <a:tc>
                  <a:txBody>
                    <a:bodyPr/>
                    <a:lstStyle/>
                    <a:p>
                      <a:r>
                        <a:rPr lang="ru-RU" sz="1400" dirty="0" smtClean="0"/>
                        <a:t>1</a:t>
                      </a:r>
                      <a:endParaRPr lang="ru-RU" sz="1400" dirty="0"/>
                    </a:p>
                  </a:txBody>
                  <a:tcPr/>
                </a:tc>
                <a:tc>
                  <a:txBody>
                    <a:bodyPr/>
                    <a:lstStyle/>
                    <a:p>
                      <a:r>
                        <a:rPr kumimoji="0" lang="ru-RU" sz="1400" kern="1200" dirty="0" smtClean="0">
                          <a:solidFill>
                            <a:schemeClr val="dk1"/>
                          </a:solidFill>
                          <a:latin typeface="+mn-lt"/>
                          <a:ea typeface="+mn-ea"/>
                          <a:cs typeface="+mn-cs"/>
                        </a:rPr>
                        <a:t>Изучаете ли вы физику?</a:t>
                      </a:r>
                      <a:endParaRPr lang="ru-RU" sz="1400" dirty="0"/>
                    </a:p>
                  </a:txBody>
                  <a:tcPr/>
                </a:tc>
                <a:tc>
                  <a:txBody>
                    <a:bodyPr/>
                    <a:lstStyle/>
                    <a:p>
                      <a:r>
                        <a:rPr lang="ru-RU" sz="1400" dirty="0" smtClean="0"/>
                        <a:t>11</a:t>
                      </a:r>
                      <a:endParaRPr lang="ru-RU" sz="1400" dirty="0"/>
                    </a:p>
                  </a:txBody>
                  <a:tcPr/>
                </a:tc>
                <a:tc>
                  <a:txBody>
                    <a:bodyPr/>
                    <a:lstStyle/>
                    <a:p>
                      <a:r>
                        <a:rPr lang="ru-RU" sz="1400" dirty="0" smtClean="0"/>
                        <a:t>11</a:t>
                      </a:r>
                      <a:endParaRPr lang="ru-RU" sz="1400" dirty="0"/>
                    </a:p>
                  </a:txBody>
                  <a:tcPr/>
                </a:tc>
                <a:tc>
                  <a:txBody>
                    <a:bodyPr/>
                    <a:lstStyle/>
                    <a:p>
                      <a:r>
                        <a:rPr lang="ru-RU" sz="1400" dirty="0" smtClean="0"/>
                        <a:t>-</a:t>
                      </a:r>
                      <a:endParaRPr lang="ru-RU" sz="1400" dirty="0"/>
                    </a:p>
                  </a:txBody>
                  <a:tcPr/>
                </a:tc>
                <a:tc>
                  <a:txBody>
                    <a:bodyPr/>
                    <a:lstStyle/>
                    <a:p>
                      <a:r>
                        <a:rPr lang="ru-RU" sz="1400" dirty="0" smtClean="0"/>
                        <a:t>-</a:t>
                      </a:r>
                      <a:endParaRPr lang="ru-RU" sz="1400" dirty="0"/>
                    </a:p>
                  </a:txBody>
                  <a:tcPr/>
                </a:tc>
              </a:tr>
              <a:tr h="693297">
                <a:tc>
                  <a:txBody>
                    <a:bodyPr/>
                    <a:lstStyle/>
                    <a:p>
                      <a:r>
                        <a:rPr lang="ru-RU" sz="1400" dirty="0" smtClean="0"/>
                        <a:t>2</a:t>
                      </a:r>
                      <a:endParaRPr lang="ru-RU" sz="1400" dirty="0"/>
                    </a:p>
                  </a:txBody>
                  <a:tcPr/>
                </a:tc>
                <a:tc>
                  <a:txBody>
                    <a:bodyPr/>
                    <a:lstStyle/>
                    <a:p>
                      <a:r>
                        <a:rPr kumimoji="0" lang="ru-RU" sz="1400" kern="1200" dirty="0" smtClean="0">
                          <a:solidFill>
                            <a:schemeClr val="dk1"/>
                          </a:solidFill>
                          <a:latin typeface="+mn-lt"/>
                          <a:ea typeface="+mn-ea"/>
                          <a:cs typeface="+mn-cs"/>
                        </a:rPr>
                        <a:t>Нужны ли вам знания по физике</a:t>
                      </a:r>
                      <a:endParaRPr lang="ru-RU" sz="1400" dirty="0"/>
                    </a:p>
                  </a:txBody>
                  <a:tcPr/>
                </a:tc>
                <a:tc>
                  <a:txBody>
                    <a:bodyPr/>
                    <a:lstStyle/>
                    <a:p>
                      <a:r>
                        <a:rPr lang="ru-RU" sz="1400" dirty="0" smtClean="0"/>
                        <a:t>5</a:t>
                      </a:r>
                      <a:endParaRPr lang="ru-RU" sz="1400" dirty="0"/>
                    </a:p>
                  </a:txBody>
                  <a:tcPr/>
                </a:tc>
                <a:tc>
                  <a:txBody>
                    <a:bodyPr/>
                    <a:lstStyle/>
                    <a:p>
                      <a:r>
                        <a:rPr lang="ru-RU" sz="1400" dirty="0" smtClean="0"/>
                        <a:t>10</a:t>
                      </a:r>
                      <a:endParaRPr lang="ru-RU" sz="1400" dirty="0"/>
                    </a:p>
                  </a:txBody>
                  <a:tcPr/>
                </a:tc>
                <a:tc>
                  <a:txBody>
                    <a:bodyPr/>
                    <a:lstStyle/>
                    <a:p>
                      <a:r>
                        <a:rPr lang="ru-RU" sz="1400" dirty="0" smtClean="0"/>
                        <a:t>7</a:t>
                      </a:r>
                      <a:endParaRPr lang="ru-RU" sz="1400" dirty="0"/>
                    </a:p>
                  </a:txBody>
                  <a:tcPr/>
                </a:tc>
                <a:tc>
                  <a:txBody>
                    <a:bodyPr/>
                    <a:lstStyle/>
                    <a:p>
                      <a:r>
                        <a:rPr lang="ru-RU" sz="1400" dirty="0" smtClean="0"/>
                        <a:t>-</a:t>
                      </a:r>
                      <a:endParaRPr lang="ru-RU" sz="1400" dirty="0"/>
                    </a:p>
                  </a:txBody>
                  <a:tcPr/>
                </a:tc>
              </a:tr>
              <a:tr h="1104785">
                <a:tc>
                  <a:txBody>
                    <a:bodyPr/>
                    <a:lstStyle/>
                    <a:p>
                      <a:r>
                        <a:rPr lang="ru-RU" sz="1400" dirty="0" smtClean="0"/>
                        <a:t>3</a:t>
                      </a:r>
                      <a:endParaRPr lang="ru-RU" sz="1400" dirty="0"/>
                    </a:p>
                  </a:txBody>
                  <a:tcPr/>
                </a:tc>
                <a:tc>
                  <a:txBody>
                    <a:bodyPr/>
                    <a:lstStyle/>
                    <a:p>
                      <a:r>
                        <a:rPr kumimoji="0" lang="ru-RU" sz="1400" kern="1200" dirty="0" smtClean="0">
                          <a:solidFill>
                            <a:schemeClr val="dk1"/>
                          </a:solidFill>
                          <a:latin typeface="+mn-lt"/>
                          <a:ea typeface="+mn-ea"/>
                          <a:cs typeface="+mn-cs"/>
                        </a:rPr>
                        <a:t>Пригодятся ли вам знания по физике в дальнейшей жизни</a:t>
                      </a:r>
                      <a:endParaRPr lang="ru-RU" sz="1400" dirty="0"/>
                    </a:p>
                  </a:txBody>
                  <a:tcPr/>
                </a:tc>
                <a:tc>
                  <a:txBody>
                    <a:bodyPr/>
                    <a:lstStyle/>
                    <a:p>
                      <a:r>
                        <a:rPr lang="ru-RU" sz="1400" dirty="0" smtClean="0"/>
                        <a:t>5</a:t>
                      </a:r>
                      <a:endParaRPr lang="ru-RU" sz="1400" dirty="0"/>
                    </a:p>
                  </a:txBody>
                  <a:tcPr/>
                </a:tc>
                <a:tc>
                  <a:txBody>
                    <a:bodyPr/>
                    <a:lstStyle/>
                    <a:p>
                      <a:r>
                        <a:rPr lang="ru-RU" sz="1400" dirty="0" smtClean="0"/>
                        <a:t>10</a:t>
                      </a:r>
                      <a:endParaRPr lang="ru-RU" sz="1400" dirty="0"/>
                    </a:p>
                  </a:txBody>
                  <a:tcPr/>
                </a:tc>
                <a:tc>
                  <a:txBody>
                    <a:bodyPr/>
                    <a:lstStyle/>
                    <a:p>
                      <a:r>
                        <a:rPr lang="ru-RU" sz="1400" dirty="0" smtClean="0"/>
                        <a:t>7</a:t>
                      </a:r>
                      <a:endParaRPr lang="ru-RU" sz="1400" dirty="0"/>
                    </a:p>
                  </a:txBody>
                  <a:tcPr/>
                </a:tc>
                <a:tc>
                  <a:txBody>
                    <a:bodyPr/>
                    <a:lstStyle/>
                    <a:p>
                      <a:r>
                        <a:rPr lang="ru-RU" sz="1400" dirty="0" smtClean="0"/>
                        <a:t>-</a:t>
                      </a:r>
                      <a:endParaRPr lang="ru-RU" sz="1400" dirty="0"/>
                    </a:p>
                  </a:txBody>
                  <a:tcPr/>
                </a:tc>
              </a:tr>
              <a:tr h="946677">
                <a:tc>
                  <a:txBody>
                    <a:bodyPr/>
                    <a:lstStyle/>
                    <a:p>
                      <a:r>
                        <a:rPr lang="ru-RU" sz="1400" dirty="0" smtClean="0"/>
                        <a:t>4</a:t>
                      </a:r>
                      <a:endParaRPr lang="ru-RU" sz="1400" dirty="0"/>
                    </a:p>
                  </a:txBody>
                  <a:tcPr/>
                </a:tc>
                <a:tc>
                  <a:txBody>
                    <a:bodyPr/>
                    <a:lstStyle/>
                    <a:p>
                      <a:r>
                        <a:rPr kumimoji="0" lang="ru-RU" sz="1400" kern="1200" dirty="0" smtClean="0">
                          <a:solidFill>
                            <a:schemeClr val="dk1"/>
                          </a:solidFill>
                          <a:latin typeface="+mn-lt"/>
                          <a:ea typeface="+mn-ea"/>
                          <a:cs typeface="+mn-cs"/>
                        </a:rPr>
                        <a:t>Нравится ли вам физика как предмет? Почему? </a:t>
                      </a:r>
                      <a:endParaRPr lang="ru-RU" sz="1400" dirty="0"/>
                    </a:p>
                  </a:txBody>
                  <a:tcPr/>
                </a:tc>
                <a:tc>
                  <a:txBody>
                    <a:bodyPr/>
                    <a:lstStyle/>
                    <a:p>
                      <a:r>
                        <a:rPr lang="ru-RU" sz="1400" dirty="0" smtClean="0"/>
                        <a:t>9</a:t>
                      </a:r>
                      <a:endParaRPr lang="ru-RU" sz="1400" dirty="0"/>
                    </a:p>
                  </a:txBody>
                  <a:tcPr/>
                </a:tc>
                <a:tc>
                  <a:txBody>
                    <a:bodyPr/>
                    <a:lstStyle/>
                    <a:p>
                      <a:r>
                        <a:rPr lang="ru-RU" sz="1400" dirty="0" smtClean="0"/>
                        <a:t>13</a:t>
                      </a:r>
                      <a:endParaRPr lang="ru-RU" sz="1400" dirty="0"/>
                    </a:p>
                  </a:txBody>
                  <a:tcPr/>
                </a:tc>
                <a:tc>
                  <a:txBody>
                    <a:bodyPr/>
                    <a:lstStyle/>
                    <a:p>
                      <a:r>
                        <a:rPr lang="ru-RU" sz="1400" dirty="0" smtClean="0"/>
                        <a:t>-</a:t>
                      </a:r>
                      <a:endParaRPr lang="ru-RU" sz="1400" dirty="0"/>
                    </a:p>
                  </a:txBody>
                  <a:tcPr/>
                </a:tc>
                <a:tc>
                  <a:txBody>
                    <a:bodyPr/>
                    <a:lstStyle/>
                    <a:p>
                      <a:r>
                        <a:rPr lang="ru-RU" sz="1400" dirty="0" smtClean="0"/>
                        <a:t>-</a:t>
                      </a:r>
                      <a:endParaRPr lang="ru-RU" sz="1400" dirty="0"/>
                    </a:p>
                  </a:txBody>
                  <a:tcPr/>
                </a:tc>
              </a:tr>
              <a:tr h="413523">
                <a:tc>
                  <a:txBody>
                    <a:bodyPr/>
                    <a:lstStyle/>
                    <a:p>
                      <a:r>
                        <a:rPr lang="ru-RU" sz="1400" dirty="0" smtClean="0"/>
                        <a:t>5</a:t>
                      </a:r>
                      <a:endParaRPr lang="ru-RU"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400" kern="1200" dirty="0" smtClean="0">
                          <a:solidFill>
                            <a:schemeClr val="dk1"/>
                          </a:solidFill>
                          <a:latin typeface="+mn-lt"/>
                          <a:ea typeface="+mn-ea"/>
                          <a:cs typeface="+mn-cs"/>
                        </a:rPr>
                        <a:t>Помогает ли Вам физика в жизни? В чем?</a:t>
                      </a:r>
                    </a:p>
                    <a:p>
                      <a:endParaRPr lang="ru-RU" sz="1400" dirty="0"/>
                    </a:p>
                  </a:txBody>
                  <a:tcPr/>
                </a:tc>
                <a:tc>
                  <a:txBody>
                    <a:bodyPr/>
                    <a:lstStyle/>
                    <a:p>
                      <a:r>
                        <a:rPr lang="ru-RU" sz="1400" dirty="0" smtClean="0"/>
                        <a:t>5</a:t>
                      </a:r>
                      <a:endParaRPr lang="ru-RU" sz="1400" dirty="0"/>
                    </a:p>
                  </a:txBody>
                  <a:tcPr/>
                </a:tc>
                <a:tc>
                  <a:txBody>
                    <a:bodyPr/>
                    <a:lstStyle/>
                    <a:p>
                      <a:r>
                        <a:rPr lang="ru-RU" sz="1400" dirty="0" smtClean="0"/>
                        <a:t>10</a:t>
                      </a:r>
                      <a:endParaRPr lang="ru-RU" sz="1400" dirty="0"/>
                    </a:p>
                  </a:txBody>
                  <a:tcPr/>
                </a:tc>
                <a:tc>
                  <a:txBody>
                    <a:bodyPr/>
                    <a:lstStyle/>
                    <a:p>
                      <a:r>
                        <a:rPr lang="ru-RU" sz="1400" dirty="0" smtClean="0"/>
                        <a:t>4</a:t>
                      </a:r>
                      <a:endParaRPr lang="ru-RU" sz="1400" dirty="0"/>
                    </a:p>
                  </a:txBody>
                  <a:tcPr/>
                </a:tc>
                <a:tc>
                  <a:txBody>
                    <a:bodyPr/>
                    <a:lstStyle/>
                    <a:p>
                      <a:r>
                        <a:rPr lang="ru-RU" sz="1400" dirty="0" smtClean="0"/>
                        <a:t>3</a:t>
                      </a:r>
                      <a:endParaRPr lang="ru-RU" sz="1400" dirty="0"/>
                    </a:p>
                  </a:txBody>
                  <a:tcPr/>
                </a:tc>
              </a:tr>
            </a:tbl>
          </a:graphicData>
        </a:graphic>
      </p:graphicFrame>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Проект по физике «Зачем девченкам физика</Template>
  <TotalTime>171</TotalTime>
  <Words>1441</Words>
  <Application>Microsoft Office PowerPoint</Application>
  <PresentationFormat>Экран (4:3)</PresentationFormat>
  <Paragraphs>109</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Изящная</vt:lpstr>
      <vt:lpstr>Проект по теме  «Зачем девчонкам физика?»</vt:lpstr>
      <vt:lpstr>Слайд 2</vt:lpstr>
      <vt:lpstr>Объект исследования:  физика в жизни девушки Методы исследования: анкетирование, анализ, синтез, сравнение, обобщение. Проблема исследования. Может ли знание законов физики помочь девочкам в дальнейшей жизни? Гипотеза исследования. Знание законов физики необходимо девушкам для успешной адаптации в быстро меняющемся окружающем мире.  Цель работы: На основе анкетирования, анализа и обобщения, систематизации знаний из разных источников доказать, что физика наука необходимая девушкам. </vt:lpstr>
      <vt:lpstr>Задачи исследования: </vt:lpstr>
      <vt:lpstr>Мир физических явлений чрезвычайно разнообразен. Многие из них – например, такие как радуга, зори, когда небо и облака над горами как будто пылают в огне или полярные сияния – очень красочны. </vt:lpstr>
      <vt:lpstr>Другие – оптические иллюзии, сияние далеких звезд и маленького светлячка, шум прибоя – кажутся завораживающими и загадочными.</vt:lpstr>
      <vt:lpstr>Гроза и смерч нас пугают.</vt:lpstr>
      <vt:lpstr>Слайд 8</vt:lpstr>
      <vt:lpstr>В своей школе я провела анкетирование среди девочек  5 -9 классов. Результаты проведенного анкетирования были внесены в таблицу: </vt:lpstr>
      <vt:lpstr>Слайд 10</vt:lpstr>
      <vt:lpstr>Слайд 11</vt:lpstr>
      <vt:lpstr>Электрический ток не только друг и помощник девушек на кухне, но и во многих случаях и соучастник в приготовлении блюд. </vt:lpstr>
      <vt:lpstr> Девушкам  нужно много знать об этом помощнике, чтобы правильно его использовать и  в то же время не подвергать свою жизнь смертельной опасности. Кухня начинается с освещения.</vt:lpstr>
      <vt:lpstr>Слайд 14</vt:lpstr>
      <vt:lpstr>Слайд 15</vt:lpstr>
      <vt:lpstr>Слайд 16</vt:lpstr>
      <vt:lpstr>Слайд 17</vt:lpstr>
      <vt:lpstr>Слайд 18</vt:lpstr>
      <vt:lpstr>Слайд 19</vt:lpstr>
      <vt:lpstr>Слайд 20</vt:lpstr>
      <vt:lpstr>Слайд 21</vt:lpstr>
      <vt:lpstr>Слайд 22</vt:lpstr>
      <vt:lpstr>Выбирая солнцезащитные очки, девушки должны обращать внимание на линзу, а не на оправу. </vt:lpstr>
      <vt:lpstr>Слайд 24</vt:lpstr>
      <vt:lpstr>Слайд 25</vt:lpstr>
      <vt:lpstr>Слайд 26</vt:lpstr>
      <vt:lpstr>Слайд 27</vt:lpstr>
      <vt:lpstr>        Заключение </vt:lpstr>
      <vt:lpstr>Слайд 29</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по теме  «Зачем девчонкам физика?»</dc:title>
  <dc:creator>пк</dc:creator>
  <cp:lastModifiedBy>пк</cp:lastModifiedBy>
  <cp:revision>20</cp:revision>
  <dcterms:created xsi:type="dcterms:W3CDTF">2017-01-24T13:27:12Z</dcterms:created>
  <dcterms:modified xsi:type="dcterms:W3CDTF">2018-05-01T14:10:15Z</dcterms:modified>
</cp:coreProperties>
</file>