
<file path=[Content_Types].xml><?xml version="1.0" encoding="utf-8"?>
<Types xmlns="http://schemas.openxmlformats.org/package/2006/content-types">
  <Default Extension="tmp" ContentType="image/png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74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092894-1227-4FA6-88F5-E90C816DBBF8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789540-C81B-4589-8F80-5A6E224CB1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02605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93D1A-8E9F-4FCA-9E7A-1D03EA3163F8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833D6-2BC5-4607-9CE2-F18440D380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07523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93D1A-8E9F-4FCA-9E7A-1D03EA3163F8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833D6-2BC5-4607-9CE2-F18440D380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47132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93D1A-8E9F-4FCA-9E7A-1D03EA3163F8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833D6-2BC5-4607-9CE2-F18440D380E4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652453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93D1A-8E9F-4FCA-9E7A-1D03EA3163F8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833D6-2BC5-4607-9CE2-F18440D380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90663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93D1A-8E9F-4FCA-9E7A-1D03EA3163F8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833D6-2BC5-4607-9CE2-F18440D380E4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797464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93D1A-8E9F-4FCA-9E7A-1D03EA3163F8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833D6-2BC5-4607-9CE2-F18440D380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3391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93D1A-8E9F-4FCA-9E7A-1D03EA3163F8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833D6-2BC5-4607-9CE2-F18440D380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86235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93D1A-8E9F-4FCA-9E7A-1D03EA3163F8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833D6-2BC5-4607-9CE2-F18440D380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1793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93D1A-8E9F-4FCA-9E7A-1D03EA3163F8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833D6-2BC5-4607-9CE2-F18440D380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99076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93D1A-8E9F-4FCA-9E7A-1D03EA3163F8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833D6-2BC5-4607-9CE2-F18440D380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1694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93D1A-8E9F-4FCA-9E7A-1D03EA3163F8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833D6-2BC5-4607-9CE2-F18440D380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82211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93D1A-8E9F-4FCA-9E7A-1D03EA3163F8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833D6-2BC5-4607-9CE2-F18440D380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5185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93D1A-8E9F-4FCA-9E7A-1D03EA3163F8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833D6-2BC5-4607-9CE2-F18440D380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5558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93D1A-8E9F-4FCA-9E7A-1D03EA3163F8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833D6-2BC5-4607-9CE2-F18440D380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3913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93D1A-8E9F-4FCA-9E7A-1D03EA3163F8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833D6-2BC5-4607-9CE2-F18440D380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7525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93D1A-8E9F-4FCA-9E7A-1D03EA3163F8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833D6-2BC5-4607-9CE2-F18440D380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89803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A93D1A-8E9F-4FCA-9E7A-1D03EA3163F8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D5833D6-2BC5-4607-9CE2-F18440D380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3413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mp"/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mp"/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mp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mp"/><Relationship Id="rId2" Type="http://schemas.openxmlformats.org/officeDocument/2006/relationships/image" Target="../media/image9.tmp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mp"/><Relationship Id="rId2" Type="http://schemas.openxmlformats.org/officeDocument/2006/relationships/image" Target="../media/image11.tmp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mp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mp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tmp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m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mp"/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44583" y="522514"/>
            <a:ext cx="941832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</a:rPr>
              <a:t>               Решение </a:t>
            </a:r>
          </a:p>
          <a:p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</a:rPr>
              <a:t>неравенств с параметрами</a:t>
            </a:r>
          </a:p>
          <a:p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</a:rPr>
              <a:t>повышенной сложности.</a:t>
            </a:r>
          </a:p>
          <a:p>
            <a:endParaRPr lang="ru-RU" sz="4800" b="1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</a:rPr>
              <a:t>Метод замены множителей.</a:t>
            </a:r>
          </a:p>
          <a:p>
            <a:r>
              <a:rPr lang="ru-RU" sz="48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</a:rPr>
              <a:t>              (МЗМ)</a:t>
            </a:r>
            <a:endParaRPr lang="ru-RU" sz="4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 rot="20981453">
                <a:off x="1580606" y="5499462"/>
                <a:ext cx="261975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ru-RU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ru-RU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  <m:sSup>
                            <m:sSupPr>
                              <m:ctrlPr>
                                <a:rPr lang="ru-RU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ru-RU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ru-RU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ru-RU" i="1" smtClean="0">
                              <a:latin typeface="Cambria Math" panose="02040503050406030204" pitchFamily="18" charset="0"/>
                            </a:rPr>
                            <m:t>−3</m:t>
                          </m:r>
                          <m:r>
                            <a:rPr lang="ru-RU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ru-RU" i="1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e>
                      </m:d>
                      <m:r>
                        <a:rPr lang="ru-RU" i="1" smtClean="0">
                          <a:latin typeface="Cambria Math" panose="02040503050406030204" pitchFamily="18" charset="0"/>
                        </a:rPr>
                        <m:t>≥</m:t>
                      </m:r>
                      <m:d>
                        <m:dPr>
                          <m:begChr m:val="|"/>
                          <m:endChr m:val="|"/>
                          <m:ctrlPr>
                            <a:rPr lang="ru-RU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ru-RU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ru-RU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ru-RU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ru-RU" i="1" smtClean="0">
                              <a:latin typeface="Cambria Math" panose="02040503050406030204" pitchFamily="18" charset="0"/>
                            </a:rPr>
                            <m:t>−7</m:t>
                          </m:r>
                        </m:e>
                      </m: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0981453">
                <a:off x="1580606" y="5499462"/>
                <a:ext cx="2619756" cy="276999"/>
              </a:xfrm>
              <a:prstGeom prst="rect">
                <a:avLst/>
              </a:prstGeom>
              <a:blipFill>
                <a:blip r:embed="rId2"/>
                <a:stretch>
                  <a:fillRect b="-245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6035040" y="5267283"/>
                <a:ext cx="248895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ru-RU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ru-RU" i="1" smtClean="0">
                              <a:latin typeface="Cambria Math" panose="02040503050406030204" pitchFamily="18" charset="0"/>
                            </a:rPr>
                            <m:t>7</m:t>
                          </m:r>
                          <m:sSup>
                            <m:sSupPr>
                              <m:ctrlPr>
                                <a:rPr lang="ru-RU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ru-RU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ru-RU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ru-RU" i="1" smtClean="0">
                              <a:latin typeface="Cambria Math" panose="02040503050406030204" pitchFamily="18" charset="0"/>
                            </a:rPr>
                            <m:t>−6</m:t>
                          </m:r>
                          <m:r>
                            <a:rPr lang="ru-RU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ru-RU" i="1" smtClean="0">
                              <a:latin typeface="Cambria Math" panose="02040503050406030204" pitchFamily="18" charset="0"/>
                            </a:rPr>
                            <m:t>−3</m:t>
                          </m:r>
                        </m:e>
                      </m:d>
                      <m:r>
                        <a:rPr lang="ru-RU" i="1" smtClean="0">
                          <a:latin typeface="Cambria Math" panose="02040503050406030204" pitchFamily="18" charset="0"/>
                        </a:rPr>
                        <m:t>&lt;5</m:t>
                      </m:r>
                      <m:r>
                        <a:rPr lang="ru-RU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ru-RU" i="1" smtClean="0">
                          <a:latin typeface="Cambria Math" panose="02040503050406030204" pitchFamily="18" charset="0"/>
                        </a:rPr>
                        <m:t>+4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35040" y="5267283"/>
                <a:ext cx="2488951" cy="276999"/>
              </a:xfrm>
              <a:prstGeom prst="rect">
                <a:avLst/>
              </a:prstGeom>
              <a:blipFill>
                <a:blip r:embed="rId3"/>
                <a:stretch>
                  <a:fillRect t="-2222" r="-1471" b="-1111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30944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5" t="41306" r="40418" b="44822"/>
          <a:stretch/>
        </p:blipFill>
        <p:spPr bwMode="auto">
          <a:xfrm>
            <a:off x="688476" y="169545"/>
            <a:ext cx="4863238" cy="13208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Рисунок 2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78" t="53990" r="67595" b="30011"/>
          <a:stretch/>
        </p:blipFill>
        <p:spPr bwMode="auto">
          <a:xfrm>
            <a:off x="5095828" y="1257843"/>
            <a:ext cx="4317275" cy="125285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Рисунок 3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52" t="19524" r="37997" b="34496"/>
          <a:stretch/>
        </p:blipFill>
        <p:spPr bwMode="auto">
          <a:xfrm>
            <a:off x="1047658" y="2510698"/>
            <a:ext cx="8096341" cy="404685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592609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60" t="65335" r="47481" b="20380"/>
          <a:stretch/>
        </p:blipFill>
        <p:spPr bwMode="auto">
          <a:xfrm>
            <a:off x="1514337" y="1181371"/>
            <a:ext cx="6323377" cy="167939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40080" y="391886"/>
            <a:ext cx="7576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4.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567474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65" t="65335" r="47481" b="20380"/>
          <a:stretch/>
        </p:blipFill>
        <p:spPr bwMode="auto">
          <a:xfrm>
            <a:off x="442685" y="149406"/>
            <a:ext cx="3724365" cy="111769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Рисунок 2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24" t="78969" r="45980" b="2723"/>
          <a:stretch/>
        </p:blipFill>
        <p:spPr bwMode="auto">
          <a:xfrm>
            <a:off x="1920240" y="1267097"/>
            <a:ext cx="7354117" cy="129322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Рисунок 3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4" t="21813" r="37228" b="22480"/>
          <a:stretch/>
        </p:blipFill>
        <p:spPr bwMode="auto">
          <a:xfrm>
            <a:off x="442685" y="2560321"/>
            <a:ext cx="8831672" cy="414092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31729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33" t="19659" r="42417" b="68115"/>
          <a:stretch/>
        </p:blipFill>
        <p:spPr bwMode="auto">
          <a:xfrm>
            <a:off x="679268" y="1230403"/>
            <a:ext cx="7367452" cy="144748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61703" y="352697"/>
            <a:ext cx="9013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5.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779124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82" t="31693" r="33315" b="629"/>
          <a:stretch/>
        </p:blipFill>
        <p:spPr bwMode="auto">
          <a:xfrm>
            <a:off x="274320" y="143691"/>
            <a:ext cx="9353006" cy="458506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Рисунок 3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13" t="53322" r="37083" b="19748"/>
          <a:stretch/>
        </p:blipFill>
        <p:spPr bwMode="auto">
          <a:xfrm>
            <a:off x="718458" y="4728755"/>
            <a:ext cx="8673736" cy="186798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809455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9001" y="503458"/>
            <a:ext cx="413569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6. Решить неравенство </a:t>
            </a:r>
            <a:endParaRPr lang="ru-RU" sz="2800" dirty="0"/>
          </a:p>
        </p:txBody>
      </p:sp>
      <p:pic>
        <p:nvPicPr>
          <p:cNvPr id="3" name="Рисунок 2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75" t="56553" r="43752" b="32945"/>
          <a:stretch/>
        </p:blipFill>
        <p:spPr bwMode="auto">
          <a:xfrm>
            <a:off x="3072900" y="1555297"/>
            <a:ext cx="5822905" cy="147528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Рисунок 3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03" t="41045" r="70086" b="45439"/>
          <a:stretch/>
        </p:blipFill>
        <p:spPr bwMode="auto">
          <a:xfrm>
            <a:off x="3072899" y="3712982"/>
            <a:ext cx="3549969" cy="170810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24337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64" t="40394" r="37083" b="1976"/>
          <a:stretch/>
        </p:blipFill>
        <p:spPr bwMode="auto">
          <a:xfrm>
            <a:off x="653143" y="363401"/>
            <a:ext cx="8856617" cy="563244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16815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47" t="18043" r="33170" b="1436"/>
          <a:stretch/>
        </p:blipFill>
        <p:spPr bwMode="auto">
          <a:xfrm>
            <a:off x="1005840" y="1000442"/>
            <a:ext cx="8428673" cy="534810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95072" y="255266"/>
            <a:ext cx="58696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Примеры для самостоятельного решения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766716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73" t="22621" r="32444" b="39408"/>
          <a:stretch/>
        </p:blipFill>
        <p:spPr bwMode="auto">
          <a:xfrm>
            <a:off x="914400" y="1036591"/>
            <a:ext cx="8229599" cy="301289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358538" y="287383"/>
            <a:ext cx="17242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ответы</a:t>
            </a:r>
            <a:endParaRPr lang="ru-RU" sz="2800" dirty="0"/>
          </a:p>
        </p:txBody>
      </p:sp>
      <p:pic>
        <p:nvPicPr>
          <p:cNvPr id="4" name="Рисунок 3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71" t="60064" r="59263" b="34021"/>
          <a:stretch/>
        </p:blipFill>
        <p:spPr bwMode="auto">
          <a:xfrm>
            <a:off x="2420575" y="4275474"/>
            <a:ext cx="3967163" cy="49709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276625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58091" y="496389"/>
            <a:ext cx="747195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1">
                    <a:lumMod val="50000"/>
                  </a:schemeClr>
                </a:solidFill>
              </a:rPr>
              <a:t>СПАСИБО ЗА ВНИМАНИЕ!</a:t>
            </a:r>
            <a:endParaRPr lang="ru-RU" sz="4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72045" y="2547257"/>
            <a:ext cx="770708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ТВОРЧЕСКИХ</a:t>
            </a:r>
          </a:p>
          <a:p>
            <a:r>
              <a:rPr lang="ru-RU" sz="4400" b="1" dirty="0" smtClean="0">
                <a:solidFill>
                  <a:srgbClr val="FF0000"/>
                </a:solidFill>
              </a:rPr>
              <a:t>                  ВАМ </a:t>
            </a:r>
          </a:p>
          <a:p>
            <a:r>
              <a:rPr lang="ru-RU" sz="4400" b="1" dirty="0">
                <a:solidFill>
                  <a:srgbClr val="FF0000"/>
                </a:solidFill>
              </a:rPr>
              <a:t> </a:t>
            </a:r>
            <a:r>
              <a:rPr lang="ru-RU" sz="4400" b="1" dirty="0" smtClean="0">
                <a:solidFill>
                  <a:srgbClr val="FF0000"/>
                </a:solidFill>
              </a:rPr>
              <a:t>                      УСПЕХОВ!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1065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62446" y="4000691"/>
            <a:ext cx="7297784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spcAft>
                <a:spcPts val="0"/>
              </a:spcAft>
            </a:pPr>
            <a:r>
              <a:rPr lang="ru-RU" sz="20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Суть метода замены множителей (МЗМ) состоит в том, чтобы с помощью равносильных преобразований заменить каждый множитель </a:t>
            </a:r>
            <a:r>
              <a:rPr lang="ru-RU" sz="2000" b="1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 области его существования </a:t>
            </a:r>
            <a:r>
              <a:rPr lang="ru-RU" sz="20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на более простой множитель, в конечном счете, рациональный и имеющий те же интервалы знакопостоянства</a:t>
            </a:r>
          </a:p>
          <a:p>
            <a:pPr indent="449580" algn="just">
              <a:spcAft>
                <a:spcPts val="0"/>
              </a:spcAft>
            </a:pPr>
            <a:r>
              <a:rPr lang="ru-RU" sz="20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Решение последних легко осуществляется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методом интервалов для рациональных функций. 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9718" y="623352"/>
            <a:ext cx="70573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Aft>
                <a:spcPts val="0"/>
              </a:spcAft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МЕТОД ЗАМЕНЫ МНОЖИТЕЛЯ (МЗМ)</a:t>
            </a:r>
            <a:endParaRPr lang="ru-RU" sz="2800" dirty="0">
              <a:solidFill>
                <a:schemeClr val="accent1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67990" y="1507701"/>
            <a:ext cx="7759336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spcAft>
                <a:spcPts val="0"/>
              </a:spcAft>
            </a:pPr>
            <a:r>
              <a:rPr lang="ru-RU" sz="20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Решение неравенств с модулями повышенной сложности стандартными школьными методами оказывается весьма сложным и громоздким, что вызывает у школьников определенные трудности. </a:t>
            </a:r>
          </a:p>
          <a:p>
            <a:pPr indent="449580" algn="just">
              <a:spcAft>
                <a:spcPts val="0"/>
              </a:spcAft>
            </a:pPr>
            <a:r>
              <a:rPr lang="ru-RU" sz="20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Одним из эффективных и доступных методов решения таких неравенств и их систем является 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метод замены множителя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64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4617" y="374805"/>
            <a:ext cx="7010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spcAft>
                <a:spcPts val="0"/>
              </a:spcAft>
            </a:pPr>
            <a:r>
              <a:rPr lang="ru-RU" sz="24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Важно отметить</a:t>
            </a:r>
            <a:r>
              <a:rPr lang="ru-RU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что метод замены множителя реализуется только при приведении исходного неравенства к каноническому виду: </a:t>
            </a:r>
            <a:endParaRPr lang="ru-RU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pic>
        <p:nvPicPr>
          <p:cNvPr id="3" name="Рисунок 2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64" t="42280" r="73616" b="45871"/>
          <a:stretch/>
        </p:blipFill>
        <p:spPr bwMode="auto">
          <a:xfrm>
            <a:off x="3832996" y="1575134"/>
            <a:ext cx="4488044" cy="184916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029096" y="3443500"/>
            <a:ext cx="7206343" cy="2703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где множители представляют собой рациональные функции; знак сравнения обозначает один из знаков:  &gt;,  ≥,  &lt;,  ≤ . </a:t>
            </a:r>
          </a:p>
          <a:p>
            <a:pPr algn="just">
              <a:spcAft>
                <a:spcPts val="0"/>
              </a:spcAft>
            </a:pPr>
            <a:endParaRPr lang="ru-RU" sz="24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ru-RU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Решение неравенства (1) зависит только от знаков, входящих в него сомножителей. </a:t>
            </a: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477794" y="2442754"/>
            <a:ext cx="862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(1)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3858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06731" y="294455"/>
            <a:ext cx="69147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Условия равносильности для МЗМ</a:t>
            </a:r>
            <a:endParaRPr lang="ru-RU" sz="3200" dirty="0"/>
          </a:p>
        </p:txBody>
      </p:sp>
      <p:pic>
        <p:nvPicPr>
          <p:cNvPr id="3" name="Рисунок 2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9" t="18581" r="38098" b="18402"/>
          <a:stretch/>
        </p:blipFill>
        <p:spPr bwMode="auto">
          <a:xfrm>
            <a:off x="744583" y="1410970"/>
            <a:ext cx="8477794" cy="489839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610586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2069" y="402290"/>
            <a:ext cx="9392194" cy="9596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</a:t>
            </a:r>
            <a:r>
              <a:rPr lang="ru-RU" sz="26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римеры решения неравенств модулем с применением 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</a:t>
            </a:r>
            <a:r>
              <a:rPr lang="ru-RU" sz="26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метода замены множителей (МЗМ)</a:t>
            </a:r>
            <a:endParaRPr lang="ru-RU" sz="2600" b="1" dirty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75508" y="1926220"/>
            <a:ext cx="8682446" cy="3056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just">
              <a:lnSpc>
                <a:spcPct val="107000"/>
              </a:lnSpc>
              <a:spcAft>
                <a:spcPts val="0"/>
              </a:spcAft>
              <a:buAutoNum type="arabicPeriod"/>
            </a:pPr>
            <a:r>
              <a:rPr lang="ru-RU" sz="28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Решить неравенство 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ru-RU" sz="28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40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|х</a:t>
            </a:r>
            <a:r>
              <a:rPr lang="ru-RU" sz="4000" b="1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ru-RU" sz="4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-7х+2| ≤|х</a:t>
            </a:r>
            <a:r>
              <a:rPr lang="ru-RU" sz="4000" b="1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ru-RU" sz="4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+5х-2|</a:t>
            </a:r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ru-RU" sz="28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ru-RU" sz="2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ru-RU" sz="28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4475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509451" y="355435"/>
                <a:ext cx="8621486" cy="338541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ctr">
                  <a:lnSpc>
                    <a:spcPct val="107000"/>
                  </a:lnSpc>
                </a:pPr>
                <a:r>
                  <a:rPr lang="ru-RU" sz="4400" b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ru-RU" sz="4400" b="1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|х</a:t>
                </a:r>
                <a:r>
                  <a:rPr lang="ru-RU" sz="4400" b="1" baseline="300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</a:t>
                </a:r>
                <a:r>
                  <a:rPr lang="ru-RU" sz="4400" b="1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-7х+2| ≤|х</a:t>
                </a:r>
                <a:r>
                  <a:rPr lang="ru-RU" sz="4400" b="1" baseline="300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</a:t>
                </a:r>
                <a:r>
                  <a:rPr lang="ru-RU" sz="4400" b="1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+5х-2|</a:t>
                </a:r>
                <a:endParaRPr lang="ru-RU" sz="4400" dirty="0">
                  <a:solidFill>
                    <a:prstClr val="black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lvl="0" algn="just">
                  <a:lnSpc>
                    <a:spcPct val="107000"/>
                  </a:lnSpc>
                </a:pPr>
                <a:endParaRPr lang="ru-RU" sz="800" dirty="0">
                  <a:solidFill>
                    <a:prstClr val="black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lvl="0" algn="ctr">
                  <a:lnSpc>
                    <a:spcPct val="107000"/>
                  </a:lnSpc>
                </a:pPr>
                <a:r>
                  <a:rPr lang="ru-RU" sz="36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Применим МЗМ.</a:t>
                </a:r>
                <a:endParaRPr lang="ru-RU" sz="3600" dirty="0">
                  <a:solidFill>
                    <a:prstClr val="black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lvl="0" algn="just">
                  <a:lnSpc>
                    <a:spcPct val="107000"/>
                  </a:lnSpc>
                </a:pPr>
                <a:r>
                  <a:rPr lang="ru-RU" sz="28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(х</a:t>
                </a:r>
                <a:r>
                  <a:rPr lang="ru-RU" sz="2800" baseline="300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</a:t>
                </a:r>
                <a:r>
                  <a:rPr lang="ru-RU" sz="28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-7х+2- х</a:t>
                </a:r>
                <a:r>
                  <a:rPr lang="ru-RU" sz="2800" baseline="300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</a:t>
                </a:r>
                <a:r>
                  <a:rPr lang="ru-RU" sz="28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-5х+2)</a:t>
                </a:r>
                <a14:m>
                  <m:oMath xmlns:m="http://schemas.openxmlformats.org/officeDocument/2006/math">
                    <m:r>
                      <a:rPr lang="ru-RU" sz="28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∙</m:t>
                    </m:r>
                  </m:oMath>
                </a14:m>
                <a:r>
                  <a:rPr lang="ru-RU" sz="28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(х</a:t>
                </a:r>
                <a:r>
                  <a:rPr lang="ru-RU" sz="2800" baseline="300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</a:t>
                </a:r>
                <a:r>
                  <a:rPr lang="ru-RU" sz="28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-7х+2+ х</a:t>
                </a:r>
                <a:r>
                  <a:rPr lang="ru-RU" sz="2800" baseline="300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</a:t>
                </a:r>
                <a:r>
                  <a:rPr lang="ru-RU" sz="28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+5х-2) ≤0</a:t>
                </a:r>
                <a:r>
                  <a:rPr lang="ru-RU" sz="28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;</a:t>
                </a:r>
              </a:p>
              <a:p>
                <a:pPr lvl="0" algn="just">
                  <a:lnSpc>
                    <a:spcPct val="107000"/>
                  </a:lnSpc>
                </a:pPr>
                <a:r>
                  <a:rPr lang="ru-RU" sz="28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(-</a:t>
                </a:r>
                <a:r>
                  <a:rPr lang="ru-RU" sz="28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12х+4) </a:t>
                </a:r>
                <a14:m>
                  <m:oMath xmlns:m="http://schemas.openxmlformats.org/officeDocument/2006/math">
                    <m:r>
                      <a:rPr lang="ru-RU" sz="28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∙</m:t>
                    </m:r>
                  </m:oMath>
                </a14:m>
                <a:r>
                  <a:rPr lang="ru-RU" sz="28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(2 х</a:t>
                </a:r>
                <a:r>
                  <a:rPr lang="ru-RU" sz="2800" baseline="300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 </a:t>
                </a:r>
                <a:r>
                  <a:rPr lang="ru-RU" sz="28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-2х) ≤0; </a:t>
                </a:r>
                <a:endParaRPr lang="ru-RU" sz="2800" dirty="0">
                  <a:solidFill>
                    <a:prstClr val="black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lvl="0" algn="just">
                  <a:lnSpc>
                    <a:spcPct val="107000"/>
                  </a:lnSpc>
                </a:pPr>
                <a:r>
                  <a:rPr lang="ru-RU" sz="28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-4</a:t>
                </a:r>
                <a14:m>
                  <m:oMath xmlns:m="http://schemas.openxmlformats.org/officeDocument/2006/math">
                    <m:r>
                      <a:rPr lang="ru-RU" sz="28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∙2х</m:t>
                    </m:r>
                  </m:oMath>
                </a14:m>
                <a:r>
                  <a:rPr lang="ru-RU" sz="28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(3х-1)(х-1) ≤0</a:t>
                </a:r>
                <a:r>
                  <a:rPr lang="ru-RU" sz="28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;</a:t>
                </a:r>
              </a:p>
              <a:p>
                <a:pPr lvl="0" algn="just">
                  <a:lnSpc>
                    <a:spcPct val="107000"/>
                  </a:lnSpc>
                </a:pPr>
                <a:r>
                  <a:rPr lang="ru-RU" sz="28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     </a:t>
                </a:r>
                <a:r>
                  <a:rPr lang="ru-RU" sz="28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х (3х-1) (х-1)</a:t>
                </a:r>
                <a:r>
                  <a:rPr lang="en-US" sz="28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≥</a:t>
                </a:r>
                <a:r>
                  <a:rPr lang="ru-RU" sz="28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0</a:t>
                </a:r>
                <a:endParaRPr lang="ru-RU" sz="2800" dirty="0">
                  <a:solidFill>
                    <a:prstClr val="black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9451" y="355435"/>
                <a:ext cx="8621486" cy="3385414"/>
              </a:xfrm>
              <a:prstGeom prst="rect">
                <a:avLst/>
              </a:prstGeom>
              <a:blipFill>
                <a:blip r:embed="rId2"/>
                <a:stretch>
                  <a:fillRect l="-1485" t="-3597" b="-30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Рисунок 2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6" t="50263" r="41053" b="16860"/>
          <a:stretch/>
        </p:blipFill>
        <p:spPr bwMode="auto">
          <a:xfrm>
            <a:off x="653144" y="4002106"/>
            <a:ext cx="8477794" cy="26077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8627446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32" t="50338" r="32817" b="38343"/>
          <a:stretch/>
        </p:blipFill>
        <p:spPr bwMode="auto">
          <a:xfrm>
            <a:off x="1371599" y="581705"/>
            <a:ext cx="6818811" cy="145610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1886" y="692331"/>
            <a:ext cx="7315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2.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827492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584" t="50338" r="32817" b="38343"/>
          <a:stretch/>
        </p:blipFill>
        <p:spPr bwMode="auto">
          <a:xfrm>
            <a:off x="0" y="0"/>
            <a:ext cx="3984172" cy="129322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66" t="27576" r="35779" b="13286"/>
          <a:stretch/>
        </p:blipFill>
        <p:spPr bwMode="auto">
          <a:xfrm>
            <a:off x="849086" y="1103584"/>
            <a:ext cx="8347165" cy="486614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34373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8011" y="182880"/>
            <a:ext cx="8621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3.</a:t>
            </a:r>
            <a:endParaRPr lang="ru-RU" sz="2800" dirty="0"/>
          </a:p>
        </p:txBody>
      </p:sp>
      <p:pic>
        <p:nvPicPr>
          <p:cNvPr id="3" name="Рисунок 2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5" t="42099" r="40417" b="46207"/>
          <a:stretch/>
        </p:blipFill>
        <p:spPr bwMode="auto">
          <a:xfrm>
            <a:off x="1390286" y="1475966"/>
            <a:ext cx="7061383" cy="13848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77105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103</TotalTime>
  <Words>276</Words>
  <Application>Microsoft Office PowerPoint</Application>
  <PresentationFormat>Широкоэкранный</PresentationFormat>
  <Paragraphs>44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6" baseType="lpstr">
      <vt:lpstr>Arial</vt:lpstr>
      <vt:lpstr>Calibri</vt:lpstr>
      <vt:lpstr>Cambria Math</vt:lpstr>
      <vt:lpstr>Times New Roman</vt:lpstr>
      <vt:lpstr>Trebuchet MS</vt:lpstr>
      <vt:lpstr>Wingdings 3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52</dc:creator>
  <cp:lastModifiedBy>52</cp:lastModifiedBy>
  <cp:revision>16</cp:revision>
  <dcterms:created xsi:type="dcterms:W3CDTF">2019-10-10T15:58:56Z</dcterms:created>
  <dcterms:modified xsi:type="dcterms:W3CDTF">2019-10-10T18:06:40Z</dcterms:modified>
</cp:coreProperties>
</file>