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4"/>
    <p:restoredTop sz="94679"/>
  </p:normalViewPr>
  <p:slideViewPr>
    <p:cSldViewPr snapToGrid="0" snapToObjects="1">
      <p:cViewPr varScale="1">
        <p:scale>
          <a:sx n="74" d="100"/>
          <a:sy n="74" d="100"/>
        </p:scale>
        <p:origin x="192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10/13/19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11130-6D0F-6049-9156-36EC154328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2818830"/>
            <a:ext cx="8679915" cy="174872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ru-RU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br>
              <a:rPr lang="ru-RU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39D91E-3DE1-2940-9B61-C61AFCCD85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236" y="2818830"/>
            <a:ext cx="8673427" cy="1322587"/>
          </a:xfrm>
        </p:spPr>
        <p:txBody>
          <a:bodyPr>
            <a:normAutofit fontScale="92500"/>
          </a:bodyPr>
          <a:lstStyle/>
          <a:p>
            <a:r>
              <a:rPr lang="ru-RU" sz="3600" dirty="0"/>
              <a:t>Технологии развития устной речи и навыков речевого общения дошкольника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E56468B-770C-1749-9E4D-7A3A6A5663FC}"/>
              </a:ext>
            </a:extLst>
          </p:cNvPr>
          <p:cNvSpPr/>
          <p:nvPr/>
        </p:nvSpPr>
        <p:spPr>
          <a:xfrm>
            <a:off x="8195094" y="5514666"/>
            <a:ext cx="3847381" cy="1192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93ECDC-30DA-5443-AA19-531DE1374112}"/>
              </a:ext>
            </a:extLst>
          </p:cNvPr>
          <p:cNvSpPr txBox="1"/>
          <p:nvPr/>
        </p:nvSpPr>
        <p:spPr>
          <a:xfrm>
            <a:off x="8195094" y="4983762"/>
            <a:ext cx="477903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sz="1400" dirty="0"/>
          </a:p>
          <a:p>
            <a:r>
              <a:rPr lang="ru-RU" sz="1400" b="1" dirty="0">
                <a:solidFill>
                  <a:schemeClr val="bg1"/>
                </a:solidFill>
              </a:rPr>
              <a:t>Выполнил: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воспитатель 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ГБОУ школа №2089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4 дошкольное отделение</a:t>
            </a:r>
          </a:p>
          <a:p>
            <a:r>
              <a:rPr lang="en-US" sz="1400" b="1" dirty="0" err="1">
                <a:solidFill>
                  <a:schemeClr val="bg1"/>
                </a:solidFill>
              </a:rPr>
              <a:t>Голубева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Елена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Александровна</a:t>
            </a:r>
            <a:endParaRPr lang="ru-RU" sz="1400" dirty="0">
              <a:solidFill>
                <a:schemeClr val="bg1"/>
              </a:solidFill>
            </a:endParaRPr>
          </a:p>
          <a:p>
            <a:r>
              <a:rPr lang="en-US" sz="1400" b="1" dirty="0" err="1">
                <a:solidFill>
                  <a:schemeClr val="bg1"/>
                </a:solidFill>
              </a:rPr>
              <a:t>Москва</a:t>
            </a:r>
            <a:r>
              <a:rPr lang="ru-RU" sz="1400" b="1" dirty="0">
                <a:solidFill>
                  <a:schemeClr val="bg1"/>
                </a:solidFill>
              </a:rPr>
              <a:t> - </a:t>
            </a:r>
            <a:r>
              <a:rPr lang="en-US" sz="1400" b="1" dirty="0">
                <a:solidFill>
                  <a:schemeClr val="bg1"/>
                </a:solidFill>
              </a:rPr>
              <a:t>2019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59700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47525-A39B-554B-BEB3-159F259A6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0784" y="2557809"/>
            <a:ext cx="5625414" cy="1689390"/>
          </a:xfrm>
        </p:spPr>
        <p:txBody>
          <a:bodyPr/>
          <a:lstStyle/>
          <a:p>
            <a:r>
              <a:rPr lang="ru-RU" dirty="0"/>
              <a:t> 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13347464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056F533-D78D-6D4B-8895-FE0F6BC43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588" y="2394724"/>
            <a:ext cx="3473473" cy="2332551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EE94C69-75BE-D54A-A49B-6E89CB4D4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4493" y="440877"/>
            <a:ext cx="6281873" cy="5248622"/>
          </a:xfrm>
        </p:spPr>
        <p:txBody>
          <a:bodyPr/>
          <a:lstStyle/>
          <a:p>
            <a:pPr algn="just"/>
            <a:r>
              <a:rPr lang="ru-RU" dirty="0"/>
              <a:t>Используя традиционные методы и формы организации работы, не всегда можно добиться высокого уровня </a:t>
            </a:r>
            <a:r>
              <a:rPr lang="ru-RU" b="1" dirty="0"/>
              <a:t>развития речи детей</a:t>
            </a:r>
            <a:r>
              <a:rPr lang="ru-RU" dirty="0"/>
              <a:t>; поэтому самый короткий путь решения этих проблем – это путь через игру. До школы у ребенка игровая деятельность считается ведущей. Да и в начальной школе еще долго учебная деятельность совмещается с игрой. Она влияет на </a:t>
            </a:r>
            <a:r>
              <a:rPr lang="ru-RU" b="1" dirty="0"/>
              <a:t>развитие</a:t>
            </a:r>
            <a:r>
              <a:rPr lang="ru-RU" dirty="0"/>
              <a:t> всех познавательных </a:t>
            </a:r>
            <a:r>
              <a:rPr lang="ru-RU" u="sng" dirty="0"/>
              <a:t>процессов</a:t>
            </a:r>
            <a:r>
              <a:rPr lang="ru-RU" dirty="0"/>
              <a:t>: мышления, внимания, памяти, </a:t>
            </a:r>
            <a:r>
              <a:rPr lang="ru-RU" b="1" dirty="0"/>
              <a:t>речи</a:t>
            </a:r>
            <a:r>
              <a:rPr lang="ru-RU" dirty="0"/>
              <a:t>, </a:t>
            </a:r>
            <a:r>
              <a:rPr lang="ru-RU" b="1" dirty="0"/>
              <a:t>развития мелкой моторики</a:t>
            </a:r>
            <a:r>
              <a:rPr lang="ru-RU" dirty="0"/>
              <a:t>, воображения. 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547514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D1D0E1-9177-AF43-9FB7-AFACA4AFBD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148" y="2354513"/>
            <a:ext cx="3305655" cy="247627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8A0E86D-2CBF-8146-96DB-6A2823C0F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155275"/>
            <a:ext cx="6281873" cy="6556076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Современная речевая </a:t>
            </a:r>
            <a:r>
              <a:rPr lang="ru-RU" b="1" dirty="0"/>
              <a:t>дидактическая</a:t>
            </a:r>
            <a:r>
              <a:rPr lang="ru-RU" dirty="0"/>
              <a:t> игра является тем условием, в котором может быть реализована речевая практика. </a:t>
            </a:r>
            <a:r>
              <a:rPr lang="ru-RU" b="1" dirty="0"/>
              <a:t>Дидактическая</a:t>
            </a:r>
            <a:r>
              <a:rPr lang="ru-RU" dirty="0"/>
              <a:t> игра представляет собой многоплановое, сложное педагогическое </a:t>
            </a:r>
            <a:r>
              <a:rPr lang="ru-RU" u="sng" dirty="0"/>
              <a:t>явление</a:t>
            </a:r>
            <a:r>
              <a:rPr lang="ru-RU" dirty="0"/>
              <a:t>: она является и игровым методом обучения </a:t>
            </a:r>
            <a:r>
              <a:rPr lang="ru-RU" b="1" dirty="0"/>
              <a:t>детей</a:t>
            </a:r>
            <a:r>
              <a:rPr lang="ru-RU" dirty="0"/>
              <a:t> дошкольного возраста, и формой обучения, и самостоятельной игровой деятельностью, и средством всестороннего воспитания личности ребенка. </a:t>
            </a:r>
          </a:p>
          <a:p>
            <a:pPr algn="just"/>
            <a:r>
              <a:rPr lang="ru-RU" b="1" dirty="0"/>
              <a:t>Дидактические игры</a:t>
            </a:r>
            <a:r>
              <a:rPr lang="ru-RU" dirty="0"/>
              <a:t> являются мощнейшим средством для </a:t>
            </a:r>
            <a:r>
              <a:rPr lang="ru-RU" b="1" dirty="0"/>
              <a:t>развития речи</a:t>
            </a:r>
            <a:r>
              <a:rPr lang="ru-RU" dirty="0"/>
              <a:t>. Благодаря использованию </a:t>
            </a:r>
            <a:r>
              <a:rPr lang="ru-RU" b="1" dirty="0"/>
              <a:t>дидактических</a:t>
            </a:r>
            <a:r>
              <a:rPr lang="ru-RU" dirty="0"/>
              <a:t> игр процесс обучения проходит в доступной для </a:t>
            </a:r>
            <a:r>
              <a:rPr lang="ru-RU" b="1" dirty="0"/>
              <a:t>детей игровой форме</a:t>
            </a:r>
            <a:r>
              <a:rPr lang="ru-RU" dirty="0"/>
              <a:t>. </a:t>
            </a:r>
            <a:r>
              <a:rPr lang="ru-RU" b="1" dirty="0"/>
              <a:t>Дидактическая игра развивает речь детей</a:t>
            </a:r>
            <a:r>
              <a:rPr lang="ru-RU" dirty="0"/>
              <a:t>: пополняет и активизирует словарь, формирует правильное звукопроизношение, </a:t>
            </a:r>
            <a:r>
              <a:rPr lang="ru-RU" b="1" dirty="0"/>
              <a:t>развивает связную речь</a:t>
            </a:r>
            <a:r>
              <a:rPr lang="ru-RU" dirty="0"/>
              <a:t>, умение правильно выражать свои мысли.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768991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D2CE0D-A220-9D44-979A-2E76128526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652" y="2422207"/>
            <a:ext cx="3375798" cy="2396817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8A0E86D-2CBF-8146-96DB-6A2823C0F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327805"/>
            <a:ext cx="6281873" cy="621101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Проведение </a:t>
            </a:r>
            <a:r>
              <a:rPr lang="ru-RU" b="1" dirty="0"/>
              <a:t>дидактических</a:t>
            </a:r>
            <a:r>
              <a:rPr lang="ru-RU" dirty="0"/>
              <a:t> игр не требует особых знаний в области педагогических наук и больших затрат в подготовке </a:t>
            </a:r>
            <a:r>
              <a:rPr lang="ru-RU" b="1" dirty="0"/>
              <a:t>игры</a:t>
            </a:r>
            <a:r>
              <a:rPr lang="ru-RU" dirty="0"/>
              <a:t>. Игра помогает сделать любой учебный материал увлекательным, вызывает у </a:t>
            </a:r>
            <a:r>
              <a:rPr lang="ru-RU" b="1" dirty="0"/>
              <a:t>детей</a:t>
            </a:r>
            <a:r>
              <a:rPr lang="ru-RU" dirty="0"/>
              <a:t> глубокое удовлетворение, стимулирует работоспособность, облегчает процесс усвоения знаний.</a:t>
            </a:r>
          </a:p>
          <a:p>
            <a:pPr algn="just"/>
            <a:r>
              <a:rPr lang="ru-RU" dirty="0"/>
              <a:t>Важным является положительное эмоциональное отношение </a:t>
            </a:r>
            <a:r>
              <a:rPr lang="ru-RU" b="1" dirty="0"/>
              <a:t>детей к подобным играм</a:t>
            </a:r>
            <a:r>
              <a:rPr lang="ru-RU" dirty="0"/>
              <a:t>. Удачно и быстро найденное решение, радость победы, успех, одобрение со стороны воспитателя оказывают на </a:t>
            </a:r>
            <a:r>
              <a:rPr lang="ru-RU" b="1" dirty="0"/>
              <a:t>детей</a:t>
            </a:r>
            <a:r>
              <a:rPr lang="ru-RU" dirty="0"/>
              <a:t> положительное воздействие, активизируют их мышление, способствуют повышению интереса к познавательной деятельности.</a:t>
            </a:r>
          </a:p>
          <a:p>
            <a:pPr algn="just"/>
            <a:r>
              <a:rPr lang="ru-RU" dirty="0"/>
              <a:t>В каждой </a:t>
            </a:r>
            <a:r>
              <a:rPr lang="ru-RU" b="1" dirty="0"/>
              <a:t>дидактической</a:t>
            </a:r>
            <a:r>
              <a:rPr lang="ru-RU" dirty="0"/>
              <a:t> игре своя обучающая задача, что отличает одну игру от другой.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498443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DDC81-308E-7448-826D-05AAEF334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b="1" i="1" dirty="0"/>
              <a:t>«Дополни предложения»</a:t>
            </a:r>
            <a:br>
              <a:rPr lang="ru-RU" sz="2200" b="1" dirty="0"/>
            </a:br>
            <a:r>
              <a:rPr lang="ru-RU" sz="2200" dirty="0"/>
              <a:t>- Летом листочки на деревьях зеленые, а осенью - …</a:t>
            </a:r>
            <a:br>
              <a:rPr lang="ru-RU" sz="2200" dirty="0"/>
            </a:br>
            <a:r>
              <a:rPr lang="ru-RU" sz="2200" dirty="0"/>
              <a:t>- Зайчик летом …, а зимой... </a:t>
            </a:r>
            <a:br>
              <a:rPr lang="ru-RU" sz="2200" dirty="0"/>
            </a:br>
            <a:r>
              <a:rPr lang="ru-RU" sz="2200" dirty="0"/>
              <a:t>- Рыба живет в…, а медведь – в... </a:t>
            </a:r>
            <a:br>
              <a:rPr lang="ru-RU" sz="2200" dirty="0"/>
            </a:br>
            <a:r>
              <a:rPr lang="ru-RU" sz="2200" dirty="0"/>
              <a:t>- Сахар сладкий, а лимон… </a:t>
            </a:r>
            <a:br>
              <a:rPr lang="ru-RU" sz="2200" dirty="0"/>
            </a:br>
            <a:r>
              <a:rPr lang="ru-RU" sz="2200" dirty="0"/>
              <a:t>- Днем светло, а ночью…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A0E86D-2CBF-8146-96DB-6A2823C0F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Словесные </a:t>
            </a:r>
            <a:r>
              <a:rPr lang="ru-RU" b="1" dirty="0"/>
              <a:t>игры направлены в основном на развитие речи</a:t>
            </a:r>
            <a:r>
              <a:rPr lang="ru-RU" dirty="0"/>
              <a:t>, воспитание правильного звукового произношения, уточнения, закрепления, активизации словаря, </a:t>
            </a:r>
            <a:r>
              <a:rPr lang="ru-RU" b="1" dirty="0"/>
              <a:t>развитие</a:t>
            </a:r>
            <a:r>
              <a:rPr lang="ru-RU" dirty="0"/>
              <a:t> правильной ориентировки в пространстве. Дети любят играть в словесные </a:t>
            </a:r>
            <a:r>
              <a:rPr lang="ru-RU" b="1" dirty="0"/>
              <a:t>дидактические игры</a:t>
            </a:r>
            <a:r>
              <a:rPr lang="ru-RU" dirty="0"/>
              <a:t>. Это </a:t>
            </a:r>
            <a:r>
              <a:rPr lang="ru-RU" dirty="0" err="1"/>
              <a:t>потешки</a:t>
            </a:r>
            <a:r>
              <a:rPr lang="ru-RU" dirty="0"/>
              <a:t>, отгадывание загадок, пальчиковая гимнастика, составление рассказов. 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FFA403-76D6-E04D-804F-40E37B49F6EF}"/>
              </a:ext>
            </a:extLst>
          </p:cNvPr>
          <p:cNvSpPr txBox="1"/>
          <p:nvPr/>
        </p:nvSpPr>
        <p:spPr>
          <a:xfrm>
            <a:off x="1559818" y="1725283"/>
            <a:ext cx="2156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Например: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E26EC8-6D6B-5248-A194-B2F42E5DE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30" y="0"/>
            <a:ext cx="10049663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721211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0BA0AD3-17B7-634D-BC30-8E422DC26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000" dirty="0"/>
              <a:t> </a:t>
            </a:r>
            <a:r>
              <a:rPr lang="ru-RU" sz="2000" b="1" dirty="0"/>
              <a:t>Диалог</a:t>
            </a:r>
            <a:r>
              <a:rPr lang="ru-RU" sz="2000" dirty="0"/>
              <a:t> – основная форма общения дошкольников. Открывают диалог инициативные реплики, это реплики-стимулы. К ним относятся вопросы, сообщения и побуждения. Другие реплики поддерживают диалог, это реплики-реакции, а именно ответ на вопрос, реакции на сообщения и побуждения.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0FC108F-FD2C-4F4A-9C33-B55E3FE038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/>
              <a:t>Методы формирования диалогической </a:t>
            </a:r>
            <a:r>
              <a:rPr lang="ru-RU" b="1" dirty="0"/>
              <a:t>речи</a:t>
            </a:r>
            <a:r>
              <a:rPr lang="en-US" b="1" dirty="0"/>
              <a:t>:</a:t>
            </a:r>
            <a:r>
              <a:rPr lang="ru-RU" b="1" dirty="0"/>
              <a:t> </a:t>
            </a:r>
            <a:endParaRPr lang="ru-RU" dirty="0"/>
          </a:p>
          <a:p>
            <a:pPr>
              <a:spcBef>
                <a:spcPts val="0"/>
              </a:spcBef>
            </a:pPr>
            <a:r>
              <a:rPr lang="ru-RU" dirty="0"/>
              <a:t>• разговор воспитателя с детьми </a:t>
            </a:r>
            <a:r>
              <a:rPr lang="ru-RU" i="1" dirty="0"/>
              <a:t>(неподготовленный диалог)</a:t>
            </a:r>
            <a:r>
              <a:rPr lang="ru-RU" dirty="0"/>
              <a:t>;</a:t>
            </a:r>
          </a:p>
          <a:p>
            <a:pPr>
              <a:spcBef>
                <a:spcPts val="0"/>
              </a:spcBef>
            </a:pPr>
            <a:r>
              <a:rPr lang="ru-RU" dirty="0"/>
              <a:t>• беседы </a:t>
            </a:r>
            <a:r>
              <a:rPr lang="ru-RU" i="1" dirty="0"/>
              <a:t>(индивидуальные и групповые)</a:t>
            </a:r>
            <a:r>
              <a:rPr lang="ru-RU" dirty="0"/>
              <a:t>;</a:t>
            </a:r>
          </a:p>
          <a:p>
            <a:pPr>
              <a:spcBef>
                <a:spcPts val="0"/>
              </a:spcBef>
            </a:pPr>
            <a:r>
              <a:rPr lang="ru-RU" dirty="0"/>
              <a:t>• чтение литературных произведений;</a:t>
            </a:r>
          </a:p>
          <a:p>
            <a:pPr>
              <a:spcBef>
                <a:spcPts val="0"/>
              </a:spcBef>
            </a:pPr>
            <a:r>
              <a:rPr lang="ru-RU" dirty="0"/>
              <a:t>• разнообразные </a:t>
            </a:r>
            <a:r>
              <a:rPr lang="ru-RU" b="1" dirty="0"/>
              <a:t>игры </a:t>
            </a:r>
            <a:r>
              <a:rPr lang="ru-RU" dirty="0"/>
              <a:t>(сюжетно-ролевые, </a:t>
            </a:r>
            <a:r>
              <a:rPr lang="ru-RU" b="1" dirty="0"/>
              <a:t>дидактические</a:t>
            </a:r>
            <a:r>
              <a:rPr lang="ru-RU" dirty="0"/>
              <a:t>, подвижные, </a:t>
            </a:r>
            <a:r>
              <a:rPr lang="ru-RU" b="1" dirty="0"/>
              <a:t>игры-инсценировки и игры-драматизации</a:t>
            </a:r>
            <a:r>
              <a:rPr lang="ru-RU" dirty="0"/>
              <a:t>).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65A2DB-6748-E848-9074-D1237A01240D}"/>
              </a:ext>
            </a:extLst>
          </p:cNvPr>
          <p:cNvSpPr txBox="1"/>
          <p:nvPr/>
        </p:nvSpPr>
        <p:spPr>
          <a:xfrm>
            <a:off x="3209027" y="1151400"/>
            <a:ext cx="5625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Развитие диалогической речи детей в дидактической игре</a:t>
            </a:r>
            <a:endParaRPr lang="ru-RU" dirty="0"/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AF70A6F-AB9B-B44A-A467-1254178B6E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079" y="339736"/>
            <a:ext cx="2761555" cy="217055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74C8033-0AA7-794C-947F-3EA75DDD602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93" y="4538342"/>
            <a:ext cx="2674429" cy="231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398752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E49B034-1BF7-0F42-8929-52A216C9C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214" y="2329989"/>
            <a:ext cx="5490224" cy="1689390"/>
          </a:xfrm>
        </p:spPr>
        <p:txBody>
          <a:bodyPr>
            <a:noAutofit/>
          </a:bodyPr>
          <a:lstStyle/>
          <a:p>
            <a:r>
              <a:rPr lang="ru-RU" sz="3600" dirty="0"/>
              <a:t>Пример </a:t>
            </a:r>
            <a:r>
              <a:rPr lang="ru-RU" sz="3600" b="1" dirty="0"/>
              <a:t>игры на развитие</a:t>
            </a:r>
            <a:r>
              <a:rPr lang="ru-RU" sz="3600" dirty="0"/>
              <a:t> диалогического </a:t>
            </a:r>
            <a:r>
              <a:rPr lang="ru-RU" sz="3600" u="sng" dirty="0"/>
              <a:t>общения</a:t>
            </a:r>
            <a:r>
              <a:rPr lang="ru-RU" sz="3600" dirty="0"/>
              <a:t>:</a:t>
            </a:r>
            <a:br>
              <a:rPr lang="ru-RU" sz="3600" dirty="0"/>
            </a:br>
            <a:r>
              <a:rPr lang="ru-RU" sz="3600" i="1" dirty="0"/>
              <a:t>«Почта»</a:t>
            </a:r>
            <a:endParaRPr lang="ru-RU" sz="360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C6D598A-3BDF-384A-99C7-174679EAE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4215" y="4295955"/>
            <a:ext cx="5490223" cy="934666"/>
          </a:xfrm>
        </p:spPr>
        <p:txBody>
          <a:bodyPr/>
          <a:lstStyle/>
          <a:p>
            <a:r>
              <a:rPr lang="ru-RU" u="sng" dirty="0"/>
              <a:t>Цель</a:t>
            </a:r>
            <a:r>
              <a:rPr lang="ru-RU" dirty="0"/>
              <a:t>: научить </a:t>
            </a:r>
            <a:r>
              <a:rPr lang="ru-RU" b="1" dirty="0"/>
              <a:t>детей</a:t>
            </a:r>
            <a:r>
              <a:rPr lang="ru-RU" dirty="0"/>
              <a:t> задавать вопросы и отвечать на них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440105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DDC81-308E-7448-826D-05AAEF334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Выбирают  ведущего игрока. </a:t>
            </a:r>
            <a:br>
              <a:rPr lang="en-US" sz="2400" dirty="0"/>
            </a:br>
            <a:r>
              <a:rPr lang="ru-RU" sz="2400" dirty="0"/>
              <a:t>Между ним и остальными участниками </a:t>
            </a:r>
            <a:r>
              <a:rPr lang="ru-RU" sz="2400" b="1" dirty="0"/>
              <a:t>игры</a:t>
            </a:r>
            <a:r>
              <a:rPr lang="ru-RU" sz="2400" dirty="0"/>
              <a:t>, завязывается </a:t>
            </a:r>
            <a:r>
              <a:rPr lang="ru-RU" sz="2400" u="sng" dirty="0"/>
              <a:t>диалог</a:t>
            </a:r>
            <a:r>
              <a:rPr lang="ru-RU" sz="2400" dirty="0"/>
              <a:t>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A0E86D-2CBF-8146-96DB-6A2823C0F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— Тук – тук – тук.</a:t>
            </a:r>
          </a:p>
          <a:p>
            <a:r>
              <a:rPr lang="ru-RU" dirty="0"/>
              <a:t>— Кто там?</a:t>
            </a:r>
          </a:p>
          <a:p>
            <a:r>
              <a:rPr lang="ru-RU" dirty="0"/>
              <a:t>— Почтальон.</a:t>
            </a:r>
          </a:p>
          <a:p>
            <a:r>
              <a:rPr lang="ru-RU" dirty="0"/>
              <a:t>— Откуда?</a:t>
            </a:r>
          </a:p>
          <a:p>
            <a:r>
              <a:rPr lang="ru-RU" dirty="0"/>
              <a:t>— Из Самары. </a:t>
            </a:r>
            <a:r>
              <a:rPr lang="ru-RU" i="1" dirty="0"/>
              <a:t>(Называется любой город.)</a:t>
            </a:r>
            <a:endParaRPr lang="ru-RU" dirty="0"/>
          </a:p>
          <a:p>
            <a:r>
              <a:rPr lang="ru-RU" dirty="0"/>
              <a:t>— И что там делают?</a:t>
            </a:r>
          </a:p>
          <a:p>
            <a:r>
              <a:rPr lang="ru-RU" dirty="0"/>
              <a:t>— Танцуют (поют, смеются, плавают, летают, прыгают, квакают, крякают, ныряют, барабанят, стирают, пилят и т. д.).</a:t>
            </a:r>
          </a:p>
          <a:p>
            <a:r>
              <a:rPr lang="ru-RU" dirty="0"/>
              <a:t>(Все играющие должны изобразить названные действия.) 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19F2B3-C393-E84F-B61C-A30D343411FB}"/>
              </a:ext>
            </a:extLst>
          </p:cNvPr>
          <p:cNvSpPr txBox="1"/>
          <p:nvPr/>
        </p:nvSpPr>
        <p:spPr>
          <a:xfrm>
            <a:off x="1595761" y="1672817"/>
            <a:ext cx="21048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Ход игры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71878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44CC86B-8F8E-5849-B6ED-DE5488B2E8C1}"/>
              </a:ext>
            </a:extLst>
          </p:cNvPr>
          <p:cNvSpPr txBox="1"/>
          <p:nvPr/>
        </p:nvSpPr>
        <p:spPr>
          <a:xfrm>
            <a:off x="7694763" y="1005855"/>
            <a:ext cx="422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Полезно использовать подвижные </a:t>
            </a:r>
            <a:r>
              <a:rPr lang="ru-RU" b="1" dirty="0"/>
              <a:t>игры</a:t>
            </a:r>
            <a:r>
              <a:rPr lang="ru-RU" dirty="0"/>
              <a:t>, которые содержат диалоги (</a:t>
            </a:r>
            <a:r>
              <a:rPr lang="ru-RU" i="1" dirty="0"/>
              <a:t>«Гуси- гуси»</a:t>
            </a:r>
            <a:r>
              <a:rPr lang="ru-RU" dirty="0"/>
              <a:t>, </a:t>
            </a:r>
            <a:r>
              <a:rPr lang="ru-RU" i="1" dirty="0"/>
              <a:t>«Мы веселые ребята»</a:t>
            </a:r>
            <a:r>
              <a:rPr lang="ru-RU" dirty="0"/>
              <a:t>). </a:t>
            </a:r>
          </a:p>
          <a:p>
            <a:r>
              <a:rPr lang="ru-RU" dirty="0"/>
              <a:t>В них закрепляются умения адресовать речь собеседнику, вдумываться в сказанное партнёрами, выражать свою точку зрения, формулировать вопрос правильно.</a:t>
            </a:r>
          </a:p>
          <a:p>
            <a:r>
              <a:rPr lang="ru-RU" dirty="0"/>
              <a:t>Для совершенствования диалогической </a:t>
            </a:r>
            <a:r>
              <a:rPr lang="ru-RU" b="1" dirty="0"/>
              <a:t>речи подходят</a:t>
            </a:r>
            <a:r>
              <a:rPr lang="ru-RU" dirty="0"/>
              <a:t>:</a:t>
            </a:r>
          </a:p>
          <a:p>
            <a:r>
              <a:rPr lang="ru-RU" dirty="0"/>
              <a:t>- театрализованные </a:t>
            </a:r>
            <a:r>
              <a:rPr lang="ru-RU" b="1" dirty="0"/>
              <a:t>игры</a:t>
            </a:r>
            <a:r>
              <a:rPr lang="ru-RU" dirty="0"/>
              <a:t>;</a:t>
            </a:r>
          </a:p>
          <a:p>
            <a:r>
              <a:rPr lang="ru-RU" dirty="0"/>
              <a:t>- народные подвижные </a:t>
            </a:r>
            <a:r>
              <a:rPr lang="ru-RU" b="1" dirty="0"/>
              <a:t>игры</a:t>
            </a:r>
            <a:r>
              <a:rPr lang="ru-RU" dirty="0"/>
              <a:t>;</a:t>
            </a:r>
          </a:p>
          <a:p>
            <a:r>
              <a:rPr lang="ru-RU" dirty="0"/>
              <a:t>- </a:t>
            </a:r>
            <a:r>
              <a:rPr lang="ru-RU" b="1" dirty="0"/>
              <a:t>игры с правилами </a:t>
            </a:r>
          </a:p>
          <a:p>
            <a:r>
              <a:rPr lang="ru-RU" dirty="0"/>
              <a:t>(</a:t>
            </a:r>
            <a:r>
              <a:rPr lang="ru-RU" b="1" dirty="0"/>
              <a:t>игры</a:t>
            </a:r>
            <a:r>
              <a:rPr lang="ru-RU" dirty="0"/>
              <a:t> в театр и различные элементы театра в самодеятельных сюжетно-ролевых играх).</a:t>
            </a:r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8FDBB5D-143A-1D40-902B-1309252C79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6140" y="1593731"/>
            <a:ext cx="42164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690760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Атлас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29</TotalTime>
  <Words>124</Words>
  <Application>Microsoft Macintosh PowerPoint</Application>
  <PresentationFormat>Широкоэкранный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 Light</vt:lpstr>
      <vt:lpstr>Rockwell</vt:lpstr>
      <vt:lpstr>Wingdings</vt:lpstr>
      <vt:lpstr>Атлас</vt:lpstr>
      <vt:lpstr>   </vt:lpstr>
      <vt:lpstr>Презентация PowerPoint</vt:lpstr>
      <vt:lpstr>Презентация PowerPoint</vt:lpstr>
      <vt:lpstr>Презентация PowerPoint</vt:lpstr>
      <vt:lpstr>«Дополни предложения» - Летом листочки на деревьях зеленые, а осенью - … - Зайчик летом …, а зимой...  - Рыба живет в…, а медведь – в...  - Сахар сладкий, а лимон…  - Днем светло, а ночью… </vt:lpstr>
      <vt:lpstr> Диалог – основная форма общения дошкольников. Открывают диалог инициативные реплики, это реплики-стимулы. К ним относятся вопросы, сообщения и побуждения. Другие реплики поддерживают диалог, это реплики-реакции, а именно ответ на вопрос, реакции на сообщения и побуждения.</vt:lpstr>
      <vt:lpstr>Пример игры на развитие диалогического общения: «Почта»</vt:lpstr>
      <vt:lpstr>Выбирают  ведущего игрока.  Между ним и остальными участниками игры, завязывается диалог: </vt:lpstr>
      <vt:lpstr>Презентация PowerPoint</vt:lpstr>
      <vt:lpstr> СПАСИБО ЗА ВНИМАНИЕ!!!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профессиональной переподготовки  Подготовка детей к школьному обучению в условиях вариативного дошкольного образования и реализации ФГОС ДО и НО (340)  </dc:title>
  <dc:subject/>
  <dc:creator>wild-valery@mail.ru</dc:creator>
  <cp:keywords/>
  <dc:description/>
  <cp:lastModifiedBy>wild-valery@mail.ru</cp:lastModifiedBy>
  <cp:revision>6</cp:revision>
  <dcterms:created xsi:type="dcterms:W3CDTF">2019-07-05T11:49:00Z</dcterms:created>
  <dcterms:modified xsi:type="dcterms:W3CDTF">2019-10-13T19:43:45Z</dcterms:modified>
  <cp:category/>
</cp:coreProperties>
</file>