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10" r:id="rId3"/>
    <p:sldId id="311" r:id="rId4"/>
    <p:sldId id="312" r:id="rId5"/>
    <p:sldId id="303" r:id="rId6"/>
    <p:sldId id="300" r:id="rId7"/>
    <p:sldId id="307" r:id="rId8"/>
    <p:sldId id="286" r:id="rId9"/>
    <p:sldId id="309" r:id="rId10"/>
    <p:sldId id="301" r:id="rId11"/>
    <p:sldId id="302" r:id="rId12"/>
    <p:sldId id="292" r:id="rId13"/>
    <p:sldId id="304" r:id="rId14"/>
    <p:sldId id="308" r:id="rId15"/>
    <p:sldId id="264" r:id="rId16"/>
    <p:sldId id="306" r:id="rId17"/>
    <p:sldId id="30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5018" autoAdjust="0"/>
  </p:normalViewPr>
  <p:slideViewPr>
    <p:cSldViewPr>
      <p:cViewPr varScale="1">
        <p:scale>
          <a:sx n="70" d="100"/>
          <a:sy n="70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2F889-43E7-4EA0-91C9-53B8EB33BDDF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E9F92-0295-44B9-B154-CAFC8681E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37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E9F92-0295-44B9-B154-CAFC8681E87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862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17578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736" y="1916832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4005064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Воловикова  Татьяна  Ивановна,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русского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языка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 литературы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3608" y="839614"/>
            <a:ext cx="6624736" cy="10772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" sz="1600" b="1" dirty="0" smtClean="0">
                <a:latin typeface="Times New Roman" pitchFamily="18" charset="0"/>
                <a:cs typeface="Times New Roman" pitchFamily="18" charset="0"/>
                <a:sym typeface="Verdana"/>
              </a:rPr>
              <a:t>МБОУ «Средняя общеобразовательная школа №6»</a:t>
            </a:r>
          </a:p>
          <a:p>
            <a:pPr algn="ctr"/>
            <a:r>
              <a:rPr lang="ru" sz="1600" b="1" dirty="0" smtClean="0">
                <a:latin typeface="Times New Roman" pitchFamily="18" charset="0"/>
                <a:cs typeface="Times New Roman" pitchFamily="18" charset="0"/>
                <a:sym typeface="Verdana"/>
              </a:rPr>
              <a:t>Нижнекамкого муниципального района Республики Татарстан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2924944"/>
            <a:ext cx="7776864" cy="1348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Тема урока: Повторение и обобщение материала</a:t>
            </a:r>
            <a:endParaRPr lang="ru-RU" sz="2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по теме «Имя 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числительное»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класс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Юный редактор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1. Девочка держала куклу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обеими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руками.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подруги гуляли в парке.</a:t>
            </a: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08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/>
              <a:t>Физкультминутка</a:t>
            </a:r>
            <a:endParaRPr lang="ru-RU" sz="3200" dirty="0"/>
          </a:p>
          <a:p>
            <a:pPr algn="ctr"/>
            <a:r>
              <a:rPr lang="ru-RU" sz="3200" b="1" dirty="0"/>
              <a:t>Игра « Светофор»</a:t>
            </a:r>
            <a:endParaRPr lang="ru-RU" sz="3200" dirty="0"/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/>
              <a:t>Целые числительные- 1 </a:t>
            </a:r>
            <a:r>
              <a:rPr lang="ru-RU" sz="2800" dirty="0" smtClean="0"/>
              <a:t>вариант, красная карточка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/>
              <a:t>Дробные числительные- </a:t>
            </a:r>
            <a:r>
              <a:rPr lang="ru-RU" sz="2800" dirty="0" smtClean="0"/>
              <a:t>2 вариант, зеленая карточка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/>
              <a:t>Собирательные числительные- 3 </a:t>
            </a:r>
            <a:r>
              <a:rPr lang="ru-RU" sz="2800" dirty="0" smtClean="0"/>
              <a:t>вариант, желтая </a:t>
            </a:r>
            <a:r>
              <a:rPr lang="ru-RU" sz="2800" dirty="0"/>
              <a:t>карточка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7396" y="30596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74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0" y="147"/>
            <a:ext cx="9213273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4000" dirty="0"/>
          </a:p>
          <a:p>
            <a:pPr algn="ctr"/>
            <a:r>
              <a:rPr lang="ru-RU" sz="4000" dirty="0" smtClean="0"/>
              <a:t>Лучший диктор</a:t>
            </a:r>
          </a:p>
          <a:p>
            <a:pPr algn="ctr"/>
            <a:endParaRPr lang="ru-RU" sz="4000" dirty="0"/>
          </a:p>
          <a:p>
            <a:r>
              <a:rPr lang="ru-RU" sz="4000" dirty="0" smtClean="0"/>
              <a:t>	Критерии </a:t>
            </a:r>
            <a:r>
              <a:rPr lang="ru-RU" sz="4000" dirty="0"/>
              <a:t>оценивания:</a:t>
            </a:r>
          </a:p>
          <a:p>
            <a:r>
              <a:rPr lang="ru-RU" sz="4000" dirty="0" smtClean="0"/>
              <a:t>	1.Темп чтения</a:t>
            </a:r>
            <a:endParaRPr lang="ru-RU" sz="4000" dirty="0"/>
          </a:p>
          <a:p>
            <a:r>
              <a:rPr lang="ru-RU" sz="4000" dirty="0" smtClean="0"/>
              <a:t>	2</a:t>
            </a:r>
            <a:r>
              <a:rPr lang="ru-RU" sz="4000" dirty="0"/>
              <a:t>. </a:t>
            </a:r>
            <a:r>
              <a:rPr lang="ru-RU" sz="4000" dirty="0" smtClean="0"/>
              <a:t>Интонация</a:t>
            </a:r>
            <a:endParaRPr lang="ru-RU" sz="4000" dirty="0"/>
          </a:p>
          <a:p>
            <a:r>
              <a:rPr lang="ru-RU" sz="4000" dirty="0" smtClean="0"/>
              <a:t>	3</a:t>
            </a:r>
            <a:r>
              <a:rPr lang="ru-RU" sz="4000" dirty="0"/>
              <a:t>. Ошибки в падежных формах </a:t>
            </a:r>
            <a:r>
              <a:rPr lang="ru-RU" sz="4000" dirty="0" smtClean="0"/>
              <a:t>	числительных</a:t>
            </a:r>
            <a:endParaRPr lang="ru-RU" sz="4000" dirty="0"/>
          </a:p>
          <a:p>
            <a:r>
              <a:rPr lang="ru-RU" sz="4000" dirty="0" smtClean="0"/>
              <a:t>	4</a:t>
            </a:r>
            <a:r>
              <a:rPr lang="ru-RU" sz="4000" dirty="0"/>
              <a:t>. Искажение </a:t>
            </a:r>
            <a:r>
              <a:rPr lang="ru-RU" sz="4000" dirty="0" smtClean="0"/>
              <a:t>слов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7370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0" y="147"/>
            <a:ext cx="9213273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5. Тестирование с самопроверкой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 каком ряду оба слова – числительные?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тройка, пятнадцатый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второй, двадцать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шестому, пятерка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 каком числительном на месте пропуска не пишется Ь?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сем..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надцать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сед..мой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сем..сот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 Укажите пример с грамматической ошибкой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нарушением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речевой нормы)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к две тысячи десятому году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полутора месяцев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на обоих сторонах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00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0" y="147"/>
            <a:ext cx="9213273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5. Тестирование с самопроверкой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 каком ряду оба слова – числительные?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тройка, пятнадцатый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 второй, двадцать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шестому, пятерка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 каком числительном на месте пропуска не пишется Ь?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семнадцать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седьмой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семьсот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 Укажите пример с грамматической ошибкой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нарушением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речевой нормы)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к две тысячи десятому году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 полутора месяцев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strike="sngStrike" dirty="0">
                <a:latin typeface="Times New Roman" pitchFamily="18" charset="0"/>
                <a:cs typeface="Times New Roman" pitchFamily="18" charset="0"/>
              </a:rPr>
              <a:t>)  на обоих сторонах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/ на обеих сторонах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92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0" y="147"/>
            <a:ext cx="9213273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53961" y="2505817"/>
            <a:ext cx="6905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7704856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39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0" y="147"/>
            <a:ext cx="9213273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53961" y="2505817"/>
            <a:ext cx="6905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9" y="1196752"/>
            <a:ext cx="66247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Домашняя работа: 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Упр.431(списать третий абзац текста, заменяя числа словами).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Составить предложения с числительными и определить их разряд (5-7предложений)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Написать мини-сочинение с использованием числительных.</a:t>
            </a:r>
          </a:p>
          <a:p>
            <a:pPr marL="342900" indent="-342900">
              <a:buAutoNum type="arabicPeriod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56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0" y="147"/>
            <a:ext cx="9213273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0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b="1" i="1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Хороших оценок!</a:t>
            </a:r>
            <a:endParaRPr lang="ru-RU" sz="4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00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0" y="-1393"/>
            <a:ext cx="9213273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980728"/>
            <a:ext cx="83959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Сегодня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двадцать первое февраля две тысячи 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девятнадцатого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года.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Четвертый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день недели.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семь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суток наступит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первый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месяц весны –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арт, который завершит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третью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четверть учебного года.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вас ждут весенние каникулы. Но это произойдет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раньше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тридцати восьми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дней. </a:t>
            </a:r>
          </a:p>
        </p:txBody>
      </p:sp>
    </p:spTree>
    <p:extLst>
      <p:ext uri="{BB962C8B-B14F-4D97-AF65-F5344CB8AC3E}">
        <p14:creationId xmlns:p14="http://schemas.microsoft.com/office/powerpoint/2010/main" val="367345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0" y="-1393"/>
            <a:ext cx="9213273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980728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 урока: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-повторить и обобщить теоретические сведения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числительном как части речи, его морфологических 	признаках, роли в предложении</a:t>
            </a:r>
          </a:p>
        </p:txBody>
      </p:sp>
    </p:spTree>
    <p:extLst>
      <p:ext uri="{BB962C8B-B14F-4D97-AF65-F5344CB8AC3E}">
        <p14:creationId xmlns:p14="http://schemas.microsoft.com/office/powerpoint/2010/main" val="133947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0" y="-1393"/>
            <a:ext cx="9213273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980728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 урока: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-правильно произносить и писать числительные;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-грамотно использовать числительные в своей речи</a:t>
            </a:r>
          </a:p>
        </p:txBody>
      </p:sp>
    </p:spTree>
    <p:extLst>
      <p:ext uri="{BB962C8B-B14F-4D97-AF65-F5344CB8AC3E}">
        <p14:creationId xmlns:p14="http://schemas.microsoft.com/office/powerpoint/2010/main" val="124512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149225"/>
            <a:ext cx="9450388" cy="715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1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198" y="-149225"/>
            <a:ext cx="9450388" cy="715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54868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я знаю о числительном?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411760" y="1176065"/>
            <a:ext cx="424847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Имя числительное</a:t>
            </a:r>
            <a:endParaRPr lang="ru-RU" sz="2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403648" y="1700808"/>
            <a:ext cx="1008112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627784" y="2090465"/>
            <a:ext cx="720080" cy="1626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35996" y="2240868"/>
            <a:ext cx="0" cy="26282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652120" y="2090465"/>
            <a:ext cx="1008112" cy="14825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660232" y="1700808"/>
            <a:ext cx="122413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95536" y="2780928"/>
            <a:ext cx="16561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обозначает</a:t>
            </a:r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594520" y="3789040"/>
            <a:ext cx="206652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отвечает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347864" y="4869160"/>
            <a:ext cx="230425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делится</a:t>
            </a:r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652120" y="3627052"/>
            <a:ext cx="2016224" cy="1076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изменяется</a:t>
            </a:r>
            <a:endParaRPr lang="ru-RU" sz="2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020272" y="2446548"/>
            <a:ext cx="18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является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5065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441" y="-170991"/>
            <a:ext cx="9450388" cy="715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54868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я знаю о числительном?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411760" y="1071900"/>
            <a:ext cx="4248472" cy="1018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Имя числительное – это самостоятельная </a:t>
            </a:r>
          </a:p>
          <a:p>
            <a:pPr algn="ctr"/>
            <a:r>
              <a:rPr lang="ru-RU" sz="2000" dirty="0" smtClean="0"/>
              <a:t>часть речи</a:t>
            </a:r>
            <a:endParaRPr lang="ru-RU" sz="20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403648" y="1700808"/>
            <a:ext cx="1008112" cy="389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627784" y="2090465"/>
            <a:ext cx="720080" cy="1626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35996" y="2240868"/>
            <a:ext cx="0" cy="26282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652120" y="2060848"/>
            <a:ext cx="79208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660232" y="1700808"/>
            <a:ext cx="122413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51520" y="2240868"/>
            <a:ext cx="2232248" cy="14544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Обозначает количество предметов, число и порядок при счете</a:t>
            </a:r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594520" y="3789040"/>
            <a:ext cx="206652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Отвечает на вопросы: сколько? какой?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483768" y="4869160"/>
            <a:ext cx="4104456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Делится по составу на простые и составные, по группам на порядковые и количественные(целые, дробные и собирательные)</a:t>
            </a:r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292080" y="3360949"/>
            <a:ext cx="2592288" cy="13424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Изменяется по падежам, а порядковые </a:t>
            </a:r>
          </a:p>
          <a:p>
            <a:pPr algn="ctr"/>
            <a:r>
              <a:rPr lang="ru-RU" sz="2000" dirty="0" smtClean="0"/>
              <a:t>по родам</a:t>
            </a:r>
            <a:endParaRPr lang="ru-RU" sz="2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588224" y="2446548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Является всеми членами предложения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7456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-69273" y="8757"/>
            <a:ext cx="9213273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4000" dirty="0" smtClean="0"/>
          </a:p>
          <a:p>
            <a:pPr algn="ctr"/>
            <a:r>
              <a:rPr lang="ru-RU" sz="4000" dirty="0" smtClean="0"/>
              <a:t>	Склонение числительных		</a:t>
            </a:r>
            <a:endParaRPr lang="ru-RU" sz="4000" dirty="0"/>
          </a:p>
          <a:p>
            <a:pPr algn="just"/>
            <a:r>
              <a:rPr lang="ru-RU" sz="3600" dirty="0" smtClean="0"/>
              <a:t>	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400" dirty="0" err="1" smtClean="0"/>
              <a:t>И.п</a:t>
            </a:r>
            <a:r>
              <a:rPr lang="ru-RU" sz="2400" dirty="0" smtClean="0"/>
              <a:t>. </a:t>
            </a:r>
            <a:r>
              <a:rPr lang="ru-RU" sz="2400" dirty="0" err="1" smtClean="0"/>
              <a:t>восем</a:t>
            </a:r>
            <a:r>
              <a:rPr lang="ru-RU" sz="2400" b="1" dirty="0" smtClean="0">
                <a:solidFill>
                  <a:srgbClr val="FF0000"/>
                </a:solidFill>
              </a:rPr>
              <a:t>..</a:t>
            </a:r>
            <a:r>
              <a:rPr lang="ru-RU" sz="2400" dirty="0" smtClean="0"/>
              <a:t>сот    	</a:t>
            </a:r>
            <a:r>
              <a:rPr lang="ru-RU" sz="2400" dirty="0" err="1" smtClean="0"/>
              <a:t>И.п</a:t>
            </a:r>
            <a:r>
              <a:rPr lang="ru-RU" sz="2400" dirty="0"/>
              <a:t>. </a:t>
            </a:r>
            <a:r>
              <a:rPr lang="ru-RU" sz="2400" dirty="0" smtClean="0"/>
              <a:t>две тысячи девят</a:t>
            </a:r>
            <a:r>
              <a:rPr lang="ru-RU" sz="2400" dirty="0" smtClean="0">
                <a:solidFill>
                  <a:schemeClr val="tx1"/>
                </a:solidFill>
              </a:rPr>
              <a:t>надцат</a:t>
            </a:r>
            <a:r>
              <a:rPr lang="ru-RU" sz="2400" b="1" dirty="0" smtClean="0">
                <a:solidFill>
                  <a:srgbClr val="FF0000"/>
                </a:solidFill>
              </a:rPr>
              <a:t>ый</a:t>
            </a:r>
            <a:endParaRPr lang="ru-RU" sz="2400" dirty="0"/>
          </a:p>
          <a:p>
            <a:pPr algn="just"/>
            <a:r>
              <a:rPr lang="ru-RU" sz="2400" dirty="0" smtClean="0"/>
              <a:t>	</a:t>
            </a:r>
            <a:r>
              <a:rPr lang="ru-RU" sz="2400" dirty="0" err="1" smtClean="0"/>
              <a:t>Р.п</a:t>
            </a:r>
            <a:r>
              <a:rPr lang="ru-RU" sz="2400" dirty="0"/>
              <a:t>. </a:t>
            </a:r>
            <a:r>
              <a:rPr lang="ru-RU" sz="2400" dirty="0" err="1" smtClean="0"/>
              <a:t>восьм</a:t>
            </a:r>
            <a:r>
              <a:rPr lang="ru-RU" sz="2400" b="1" dirty="0" smtClean="0">
                <a:solidFill>
                  <a:srgbClr val="FF0000"/>
                </a:solidFill>
              </a:rPr>
              <a:t>..</a:t>
            </a:r>
            <a:r>
              <a:rPr lang="ru-RU" sz="2400" dirty="0" smtClean="0"/>
              <a:t>с..     	</a:t>
            </a:r>
            <a:r>
              <a:rPr lang="ru-RU" sz="2400" dirty="0" err="1" smtClean="0"/>
              <a:t>Р.п</a:t>
            </a:r>
            <a:r>
              <a:rPr lang="ru-RU" sz="2400" dirty="0"/>
              <a:t>. </a:t>
            </a:r>
            <a:r>
              <a:rPr lang="ru-RU" sz="2400" dirty="0" smtClean="0"/>
              <a:t>………………....</a:t>
            </a:r>
            <a:r>
              <a:rPr lang="ru-RU" sz="2400" dirty="0" err="1" smtClean="0"/>
              <a:t>девят</a:t>
            </a:r>
            <a:r>
              <a:rPr lang="ru-RU" sz="2400" dirty="0" err="1" smtClean="0">
                <a:solidFill>
                  <a:schemeClr val="tx1"/>
                </a:solidFill>
              </a:rPr>
              <a:t>надцат</a:t>
            </a:r>
            <a:r>
              <a:rPr lang="ru-RU" sz="2400" b="1" dirty="0" smtClean="0">
                <a:solidFill>
                  <a:srgbClr val="FF0000"/>
                </a:solidFill>
              </a:rPr>
              <a:t>…</a:t>
            </a:r>
            <a:endParaRPr lang="ru-RU" sz="2400" b="1" dirty="0"/>
          </a:p>
          <a:p>
            <a:pPr algn="just"/>
            <a:r>
              <a:rPr lang="ru-RU" sz="2400" dirty="0" smtClean="0"/>
              <a:t>	</a:t>
            </a:r>
            <a:r>
              <a:rPr lang="ru-RU" sz="2400" dirty="0" err="1" smtClean="0"/>
              <a:t>Д.п</a:t>
            </a:r>
            <a:r>
              <a:rPr lang="ru-RU" sz="2400" dirty="0"/>
              <a:t>. к </a:t>
            </a:r>
            <a:r>
              <a:rPr lang="ru-RU" sz="2400" dirty="0" err="1" smtClean="0"/>
              <a:t>восьм</a:t>
            </a:r>
            <a:r>
              <a:rPr lang="ru-RU" sz="2400" b="1" dirty="0" smtClean="0">
                <a:solidFill>
                  <a:srgbClr val="FF0000"/>
                </a:solidFill>
              </a:rPr>
              <a:t>..</a:t>
            </a:r>
            <a:r>
              <a:rPr lang="ru-RU" sz="2400" dirty="0" smtClean="0"/>
              <a:t>ст</a:t>
            </a:r>
            <a:r>
              <a:rPr lang="ru-RU" sz="2400" b="1" dirty="0" smtClean="0">
                <a:solidFill>
                  <a:srgbClr val="FF0000"/>
                </a:solidFill>
              </a:rPr>
              <a:t>..	</a:t>
            </a:r>
            <a:r>
              <a:rPr lang="ru-RU" sz="2400" dirty="0" err="1" smtClean="0"/>
              <a:t>Д.п</a:t>
            </a:r>
            <a:r>
              <a:rPr lang="ru-RU" sz="2400" dirty="0"/>
              <a:t>. </a:t>
            </a:r>
            <a:r>
              <a:rPr lang="ru-RU" sz="2400" dirty="0" smtClean="0"/>
              <a:t>…………………</a:t>
            </a:r>
            <a:r>
              <a:rPr lang="ru-RU" sz="2400" dirty="0" err="1" smtClean="0"/>
              <a:t>девят</a:t>
            </a:r>
            <a:r>
              <a:rPr lang="ru-RU" sz="2400" dirty="0" err="1" smtClean="0">
                <a:solidFill>
                  <a:schemeClr val="tx1"/>
                </a:solidFill>
              </a:rPr>
              <a:t>надцат</a:t>
            </a:r>
            <a:r>
              <a:rPr lang="ru-RU" sz="2400" b="1" dirty="0" smtClean="0">
                <a:solidFill>
                  <a:srgbClr val="FF0000"/>
                </a:solidFill>
              </a:rPr>
              <a:t>…</a:t>
            </a:r>
            <a:endParaRPr lang="ru-RU" sz="2400" dirty="0">
              <a:solidFill>
                <a:srgbClr val="FF0000"/>
              </a:solidFill>
            </a:endParaRPr>
          </a:p>
          <a:p>
            <a:pPr algn="just"/>
            <a:r>
              <a:rPr lang="ru-RU" sz="2400" dirty="0" smtClean="0"/>
              <a:t>	</a:t>
            </a:r>
            <a:r>
              <a:rPr lang="ru-RU" sz="2400" dirty="0" err="1" smtClean="0"/>
              <a:t>В.п</a:t>
            </a:r>
            <a:r>
              <a:rPr lang="ru-RU" sz="2400" dirty="0"/>
              <a:t>. </a:t>
            </a:r>
            <a:r>
              <a:rPr lang="ru-RU" sz="2400" dirty="0" err="1" smtClean="0"/>
              <a:t>восем</a:t>
            </a:r>
            <a:r>
              <a:rPr lang="ru-RU" sz="2400" b="1" dirty="0" smtClean="0">
                <a:solidFill>
                  <a:srgbClr val="FF0000"/>
                </a:solidFill>
              </a:rPr>
              <a:t>..</a:t>
            </a:r>
            <a:r>
              <a:rPr lang="ru-RU" sz="2400" dirty="0" smtClean="0"/>
              <a:t>с..	</a:t>
            </a:r>
            <a:r>
              <a:rPr lang="ru-RU" sz="2400" dirty="0"/>
              <a:t>	</a:t>
            </a:r>
            <a:r>
              <a:rPr lang="ru-RU" sz="2400" dirty="0" err="1" smtClean="0"/>
              <a:t>В.п</a:t>
            </a:r>
            <a:r>
              <a:rPr lang="ru-RU" sz="2400" dirty="0"/>
              <a:t>. </a:t>
            </a:r>
            <a:r>
              <a:rPr lang="ru-RU" sz="2400" dirty="0" smtClean="0"/>
              <a:t>………………….</a:t>
            </a:r>
            <a:r>
              <a:rPr lang="ru-RU" sz="2400" dirty="0" err="1" smtClean="0"/>
              <a:t>девят</a:t>
            </a:r>
            <a:r>
              <a:rPr lang="ru-RU" sz="2400" dirty="0" err="1" smtClean="0">
                <a:solidFill>
                  <a:schemeClr val="tx1"/>
                </a:solidFill>
              </a:rPr>
              <a:t>надцат</a:t>
            </a:r>
            <a:r>
              <a:rPr lang="ru-RU" sz="2400" b="1" dirty="0" smtClean="0">
                <a:solidFill>
                  <a:srgbClr val="FF0000"/>
                </a:solidFill>
              </a:rPr>
              <a:t>…</a:t>
            </a:r>
            <a:endParaRPr lang="ru-RU" sz="2400" dirty="0"/>
          </a:p>
          <a:p>
            <a:pPr algn="just"/>
            <a:r>
              <a:rPr lang="ru-RU" sz="2400" dirty="0" smtClean="0"/>
              <a:t>	Т.п</a:t>
            </a:r>
            <a:r>
              <a:rPr lang="ru-RU" sz="2400" dirty="0"/>
              <a:t>. </a:t>
            </a:r>
            <a:r>
              <a:rPr lang="ru-RU" sz="2400" dirty="0" err="1" smtClean="0"/>
              <a:t>восем</a:t>
            </a:r>
            <a:r>
              <a:rPr lang="ru-RU" sz="2400" b="1" dirty="0" smtClean="0">
                <a:solidFill>
                  <a:srgbClr val="FF0000"/>
                </a:solidFill>
              </a:rPr>
              <a:t>..</a:t>
            </a:r>
            <a:r>
              <a:rPr lang="ru-RU" sz="2400" dirty="0" smtClean="0"/>
              <a:t>ст</a:t>
            </a:r>
            <a:r>
              <a:rPr lang="ru-RU" sz="2400" b="1" dirty="0" smtClean="0">
                <a:solidFill>
                  <a:srgbClr val="FF0000"/>
                </a:solidFill>
              </a:rPr>
              <a:t>..	</a:t>
            </a:r>
            <a:r>
              <a:rPr lang="ru-RU" sz="2400" dirty="0" smtClean="0"/>
              <a:t>Т.п</a:t>
            </a:r>
            <a:r>
              <a:rPr lang="ru-RU" sz="2400" dirty="0"/>
              <a:t>. </a:t>
            </a:r>
            <a:r>
              <a:rPr lang="ru-RU" sz="2400" dirty="0" smtClean="0"/>
              <a:t>………………….</a:t>
            </a:r>
            <a:r>
              <a:rPr lang="ru-RU" sz="2400" dirty="0" err="1" smtClean="0"/>
              <a:t>девят</a:t>
            </a:r>
            <a:r>
              <a:rPr lang="ru-RU" sz="2400" dirty="0" err="1" smtClean="0">
                <a:solidFill>
                  <a:schemeClr val="tx1"/>
                </a:solidFill>
              </a:rPr>
              <a:t>надцат</a:t>
            </a:r>
            <a:r>
              <a:rPr lang="ru-RU" sz="2400" b="1" dirty="0" smtClean="0">
                <a:solidFill>
                  <a:srgbClr val="FF0000"/>
                </a:solidFill>
              </a:rPr>
              <a:t>…</a:t>
            </a:r>
            <a:endParaRPr lang="ru-RU" sz="2400" dirty="0">
              <a:solidFill>
                <a:srgbClr val="FF0000"/>
              </a:solidFill>
            </a:endParaRPr>
          </a:p>
          <a:p>
            <a:pPr algn="just"/>
            <a:r>
              <a:rPr lang="ru-RU" sz="2400" dirty="0" smtClean="0"/>
              <a:t>	</a:t>
            </a:r>
            <a:r>
              <a:rPr lang="ru-RU" sz="2400" dirty="0" err="1" smtClean="0"/>
              <a:t>П.п</a:t>
            </a:r>
            <a:r>
              <a:rPr lang="ru-RU" sz="2400" dirty="0"/>
              <a:t>. о </a:t>
            </a:r>
            <a:r>
              <a:rPr lang="ru-RU" sz="2400" dirty="0" err="1" smtClean="0"/>
              <a:t>восьм</a:t>
            </a:r>
            <a:r>
              <a:rPr lang="ru-RU" sz="2400" b="1" dirty="0" smtClean="0">
                <a:solidFill>
                  <a:srgbClr val="FF0000"/>
                </a:solidFill>
              </a:rPr>
              <a:t>..</a:t>
            </a:r>
            <a:r>
              <a:rPr lang="ru-RU" sz="2400" dirty="0" smtClean="0"/>
              <a:t>ст</a:t>
            </a:r>
            <a:r>
              <a:rPr lang="ru-RU" sz="2400" b="1" dirty="0" smtClean="0">
                <a:solidFill>
                  <a:srgbClr val="FF0000"/>
                </a:solidFill>
              </a:rPr>
              <a:t>..</a:t>
            </a:r>
            <a:r>
              <a:rPr lang="ru-RU" sz="2400" dirty="0"/>
              <a:t>	</a:t>
            </a:r>
            <a:r>
              <a:rPr lang="ru-RU" sz="2400" dirty="0" err="1" smtClean="0"/>
              <a:t>П.п</a:t>
            </a:r>
            <a:r>
              <a:rPr lang="ru-RU" sz="2400" dirty="0"/>
              <a:t>. </a:t>
            </a:r>
            <a:r>
              <a:rPr lang="ru-RU" sz="2400" dirty="0" smtClean="0"/>
              <a:t>…………………</a:t>
            </a:r>
            <a:r>
              <a:rPr lang="ru-RU" sz="2400" dirty="0" err="1" smtClean="0"/>
              <a:t>девятнадцат</a:t>
            </a:r>
            <a:r>
              <a:rPr lang="ru-RU" sz="2400" b="1" dirty="0" smtClean="0">
                <a:solidFill>
                  <a:srgbClr val="FF0000"/>
                </a:solidFill>
              </a:rPr>
              <a:t>…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52853" y="90872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3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-69273" y="8757"/>
            <a:ext cx="9213273" cy="6858000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4000" dirty="0" smtClean="0"/>
          </a:p>
          <a:p>
            <a:pPr algn="ctr"/>
            <a:r>
              <a:rPr lang="ru-RU" sz="4000" dirty="0" smtClean="0"/>
              <a:t>	Склонение числительных		</a:t>
            </a:r>
            <a:endParaRPr lang="ru-RU" sz="4000" dirty="0"/>
          </a:p>
          <a:p>
            <a:pPr algn="just"/>
            <a:r>
              <a:rPr lang="ru-RU" sz="3600" dirty="0" smtClean="0"/>
              <a:t>	</a:t>
            </a:r>
          </a:p>
          <a:p>
            <a:pPr algn="just"/>
            <a:r>
              <a:rPr lang="ru-RU" sz="2800" dirty="0" smtClean="0"/>
              <a:t>	</a:t>
            </a:r>
            <a:r>
              <a:rPr lang="ru-RU" sz="2400" dirty="0" err="1" smtClean="0"/>
              <a:t>И.п</a:t>
            </a:r>
            <a:r>
              <a:rPr lang="ru-RU" sz="2400" dirty="0" smtClean="0"/>
              <a:t>. восем</a:t>
            </a:r>
            <a:r>
              <a:rPr lang="ru-RU" sz="2400" b="1" dirty="0" smtClean="0">
                <a:solidFill>
                  <a:srgbClr val="FF0000"/>
                </a:solidFill>
              </a:rPr>
              <a:t>ь</a:t>
            </a:r>
            <a:r>
              <a:rPr lang="ru-RU" sz="2400" dirty="0" smtClean="0"/>
              <a:t>сот    	</a:t>
            </a:r>
            <a:r>
              <a:rPr lang="ru-RU" sz="2400" dirty="0" err="1" smtClean="0"/>
              <a:t>И.п</a:t>
            </a:r>
            <a:r>
              <a:rPr lang="ru-RU" sz="2400" dirty="0"/>
              <a:t>. </a:t>
            </a:r>
            <a:r>
              <a:rPr lang="ru-RU" sz="2400" dirty="0" smtClean="0"/>
              <a:t>две тысячи девят</a:t>
            </a:r>
            <a:r>
              <a:rPr lang="ru-RU" sz="2400" dirty="0" smtClean="0">
                <a:solidFill>
                  <a:schemeClr val="tx1"/>
                </a:solidFill>
              </a:rPr>
              <a:t>надцат</a:t>
            </a:r>
            <a:r>
              <a:rPr lang="ru-RU" sz="2400" b="1" dirty="0" smtClean="0">
                <a:solidFill>
                  <a:srgbClr val="FF0000"/>
                </a:solidFill>
              </a:rPr>
              <a:t>ый</a:t>
            </a:r>
            <a:endParaRPr lang="ru-RU" sz="2400" dirty="0"/>
          </a:p>
          <a:p>
            <a:pPr algn="just"/>
            <a:r>
              <a:rPr lang="ru-RU" sz="2400" dirty="0" smtClean="0"/>
              <a:t>	</a:t>
            </a:r>
            <a:r>
              <a:rPr lang="ru-RU" sz="2400" dirty="0" err="1" smtClean="0"/>
              <a:t>Р.п</a:t>
            </a:r>
            <a:r>
              <a:rPr lang="ru-RU" sz="2400" dirty="0"/>
              <a:t>. </a:t>
            </a:r>
            <a:r>
              <a:rPr lang="ru-RU" sz="2400" dirty="0" smtClean="0"/>
              <a:t>восьм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сот</a:t>
            </a:r>
            <a:r>
              <a:rPr lang="ru-RU" sz="2400" dirty="0"/>
              <a:t> </a:t>
            </a:r>
            <a:r>
              <a:rPr lang="ru-RU" sz="2400" dirty="0" smtClean="0"/>
              <a:t>    	</a:t>
            </a:r>
            <a:r>
              <a:rPr lang="ru-RU" sz="2400" dirty="0" err="1" smtClean="0"/>
              <a:t>Р.п</a:t>
            </a:r>
            <a:r>
              <a:rPr lang="ru-RU" sz="2400" dirty="0"/>
              <a:t>. </a:t>
            </a:r>
            <a:r>
              <a:rPr lang="ru-RU" sz="2400" dirty="0" smtClean="0"/>
              <a:t>две тысячи девят</a:t>
            </a:r>
            <a:r>
              <a:rPr lang="ru-RU" sz="2400" dirty="0" smtClean="0">
                <a:solidFill>
                  <a:schemeClr val="tx1"/>
                </a:solidFill>
              </a:rPr>
              <a:t>надцат</a:t>
            </a:r>
            <a:r>
              <a:rPr lang="ru-RU" sz="2400" b="1" dirty="0" smtClean="0">
                <a:solidFill>
                  <a:srgbClr val="FF0000"/>
                </a:solidFill>
              </a:rPr>
              <a:t>ого</a:t>
            </a:r>
            <a:endParaRPr lang="ru-RU" sz="2400" b="1" dirty="0"/>
          </a:p>
          <a:p>
            <a:pPr algn="just"/>
            <a:r>
              <a:rPr lang="ru-RU" sz="2400" dirty="0" smtClean="0"/>
              <a:t>	</a:t>
            </a:r>
            <a:r>
              <a:rPr lang="ru-RU" sz="2400" dirty="0" err="1" smtClean="0"/>
              <a:t>Д.п</a:t>
            </a:r>
            <a:r>
              <a:rPr lang="ru-RU" sz="2400" dirty="0"/>
              <a:t>. к </a:t>
            </a:r>
            <a:r>
              <a:rPr lang="ru-RU" sz="2400" dirty="0" smtClean="0"/>
              <a:t>восьм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ст</a:t>
            </a:r>
            <a:r>
              <a:rPr lang="ru-RU" sz="2400" b="1" dirty="0" smtClean="0">
                <a:solidFill>
                  <a:srgbClr val="FF0000"/>
                </a:solidFill>
              </a:rPr>
              <a:t>ам	</a:t>
            </a:r>
            <a:r>
              <a:rPr lang="ru-RU" sz="2400" dirty="0" err="1" smtClean="0"/>
              <a:t>Д.п</a:t>
            </a:r>
            <a:r>
              <a:rPr lang="ru-RU" sz="2400" dirty="0"/>
              <a:t>. к </a:t>
            </a:r>
            <a:r>
              <a:rPr lang="ru-RU" sz="2400" dirty="0" smtClean="0"/>
              <a:t>две тысячи девят</a:t>
            </a:r>
            <a:r>
              <a:rPr lang="ru-RU" sz="2400" dirty="0" smtClean="0">
                <a:solidFill>
                  <a:schemeClr val="tx1"/>
                </a:solidFill>
              </a:rPr>
              <a:t>надцат</a:t>
            </a:r>
            <a:r>
              <a:rPr lang="ru-RU" sz="2400" b="1" dirty="0" smtClean="0">
                <a:solidFill>
                  <a:srgbClr val="FF0000"/>
                </a:solidFill>
              </a:rPr>
              <a:t>ому</a:t>
            </a:r>
            <a:endParaRPr lang="ru-RU" sz="2400" dirty="0">
              <a:solidFill>
                <a:srgbClr val="FF0000"/>
              </a:solidFill>
            </a:endParaRPr>
          </a:p>
          <a:p>
            <a:pPr algn="just"/>
            <a:r>
              <a:rPr lang="ru-RU" sz="2400" dirty="0" smtClean="0"/>
              <a:t>	</a:t>
            </a:r>
            <a:r>
              <a:rPr lang="ru-RU" sz="2400" dirty="0" err="1" smtClean="0"/>
              <a:t>В.п</a:t>
            </a:r>
            <a:r>
              <a:rPr lang="ru-RU" sz="2400" dirty="0"/>
              <a:t>. восем</a:t>
            </a:r>
            <a:r>
              <a:rPr lang="ru-RU" sz="2400" b="1" dirty="0">
                <a:solidFill>
                  <a:srgbClr val="FF0000"/>
                </a:solidFill>
              </a:rPr>
              <a:t>ь</a:t>
            </a:r>
            <a:r>
              <a:rPr lang="ru-RU" sz="2400" dirty="0"/>
              <a:t>сот	</a:t>
            </a:r>
            <a:r>
              <a:rPr lang="ru-RU" sz="2400" dirty="0" err="1" smtClean="0"/>
              <a:t>В.п</a:t>
            </a:r>
            <a:r>
              <a:rPr lang="ru-RU" sz="2400" dirty="0"/>
              <a:t>. две тысячи </a:t>
            </a:r>
            <a:r>
              <a:rPr lang="ru-RU" sz="2400" dirty="0" smtClean="0"/>
              <a:t>девят</a:t>
            </a:r>
            <a:r>
              <a:rPr lang="ru-RU" sz="2400" dirty="0" smtClean="0">
                <a:solidFill>
                  <a:schemeClr val="tx1"/>
                </a:solidFill>
              </a:rPr>
              <a:t>надцат</a:t>
            </a:r>
            <a:r>
              <a:rPr lang="ru-RU" sz="2400" b="1" dirty="0" smtClean="0">
                <a:solidFill>
                  <a:srgbClr val="FF0000"/>
                </a:solidFill>
              </a:rPr>
              <a:t>ый</a:t>
            </a:r>
            <a:endParaRPr lang="ru-RU" sz="2400" dirty="0"/>
          </a:p>
          <a:p>
            <a:pPr algn="just"/>
            <a:r>
              <a:rPr lang="ru-RU" sz="2400" dirty="0" smtClean="0"/>
              <a:t>	Т.п</a:t>
            </a:r>
            <a:r>
              <a:rPr lang="ru-RU" sz="2400" dirty="0"/>
              <a:t>. </a:t>
            </a:r>
            <a:r>
              <a:rPr lang="ru-RU" sz="2400" dirty="0" smtClean="0"/>
              <a:t>восем</a:t>
            </a:r>
            <a:r>
              <a:rPr lang="ru-RU" sz="2400" b="1" dirty="0" smtClean="0">
                <a:solidFill>
                  <a:srgbClr val="FF0000"/>
                </a:solidFill>
              </a:rPr>
              <a:t>ью</a:t>
            </a:r>
            <a:r>
              <a:rPr lang="ru-RU" sz="2400" dirty="0" smtClean="0"/>
              <a:t>ст</a:t>
            </a:r>
            <a:r>
              <a:rPr lang="ru-RU" sz="2400" b="1" dirty="0" smtClean="0">
                <a:solidFill>
                  <a:srgbClr val="FF0000"/>
                </a:solidFill>
              </a:rPr>
              <a:t>ами	</a:t>
            </a:r>
            <a:r>
              <a:rPr lang="ru-RU" sz="2400" dirty="0" smtClean="0"/>
              <a:t>Т.п</a:t>
            </a:r>
            <a:r>
              <a:rPr lang="ru-RU" sz="2400" dirty="0"/>
              <a:t>. </a:t>
            </a:r>
            <a:r>
              <a:rPr lang="ru-RU" sz="2400" dirty="0" smtClean="0"/>
              <a:t>две тысячи девят</a:t>
            </a:r>
            <a:r>
              <a:rPr lang="ru-RU" sz="2400" dirty="0" smtClean="0">
                <a:solidFill>
                  <a:schemeClr val="tx1"/>
                </a:solidFill>
              </a:rPr>
              <a:t>надцат</a:t>
            </a:r>
            <a:r>
              <a:rPr lang="ru-RU" sz="2400" b="1" dirty="0" smtClean="0">
                <a:solidFill>
                  <a:srgbClr val="FF0000"/>
                </a:solidFill>
              </a:rPr>
              <a:t>ым</a:t>
            </a:r>
            <a:endParaRPr lang="ru-RU" sz="2400" dirty="0">
              <a:solidFill>
                <a:srgbClr val="FF0000"/>
              </a:solidFill>
            </a:endParaRPr>
          </a:p>
          <a:p>
            <a:pPr algn="just"/>
            <a:r>
              <a:rPr lang="ru-RU" sz="2400" dirty="0" smtClean="0"/>
              <a:t>	</a:t>
            </a:r>
            <a:r>
              <a:rPr lang="ru-RU" sz="2400" dirty="0" err="1" smtClean="0"/>
              <a:t>П.п</a:t>
            </a:r>
            <a:r>
              <a:rPr lang="ru-RU" sz="2400" dirty="0"/>
              <a:t>. о восьм</a:t>
            </a:r>
            <a:r>
              <a:rPr lang="ru-RU" sz="2400" b="1" dirty="0">
                <a:solidFill>
                  <a:srgbClr val="FF0000"/>
                </a:solidFill>
              </a:rPr>
              <a:t>и</a:t>
            </a:r>
            <a:r>
              <a:rPr lang="ru-RU" sz="2400" dirty="0"/>
              <a:t>ст</a:t>
            </a:r>
            <a:r>
              <a:rPr lang="ru-RU" sz="2400" b="1" dirty="0">
                <a:solidFill>
                  <a:srgbClr val="FF0000"/>
                </a:solidFill>
              </a:rPr>
              <a:t>ах</a:t>
            </a:r>
            <a:r>
              <a:rPr lang="ru-RU" sz="2400" dirty="0"/>
              <a:t>	</a:t>
            </a:r>
            <a:r>
              <a:rPr lang="ru-RU" sz="2400" dirty="0" err="1" smtClean="0"/>
              <a:t>П.п</a:t>
            </a:r>
            <a:r>
              <a:rPr lang="ru-RU" sz="2400" dirty="0"/>
              <a:t>. о </a:t>
            </a:r>
            <a:r>
              <a:rPr lang="ru-RU" sz="2400" dirty="0" smtClean="0"/>
              <a:t>две тысячи девятнадцат</a:t>
            </a:r>
            <a:r>
              <a:rPr lang="ru-RU" sz="2400" b="1" dirty="0" smtClean="0">
                <a:solidFill>
                  <a:srgbClr val="FF0000"/>
                </a:solidFill>
              </a:rPr>
              <a:t>ом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52853" y="90872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336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2688</TotalTime>
  <Words>185</Words>
  <Application>Microsoft Office PowerPoint</Application>
  <PresentationFormat>Экран (4:3)</PresentationFormat>
  <Paragraphs>145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180</cp:revision>
  <dcterms:created xsi:type="dcterms:W3CDTF">2018-02-28T14:56:14Z</dcterms:created>
  <dcterms:modified xsi:type="dcterms:W3CDTF">2019-04-20T18:50:20Z</dcterms:modified>
</cp:coreProperties>
</file>