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56" r:id="rId3"/>
    <p:sldId id="259" r:id="rId4"/>
    <p:sldId id="262" r:id="rId5"/>
    <p:sldId id="263" r:id="rId6"/>
    <p:sldId id="264" r:id="rId7"/>
    <p:sldId id="268" r:id="rId8"/>
    <p:sldId id="265" r:id="rId9"/>
    <p:sldId id="267" r:id="rId10"/>
    <p:sldId id="269" r:id="rId11"/>
    <p:sldId id="270" r:id="rId12"/>
    <p:sldId id="295" r:id="rId13"/>
    <p:sldId id="274" r:id="rId14"/>
    <p:sldId id="275" r:id="rId15"/>
    <p:sldId id="276" r:id="rId16"/>
    <p:sldId id="296" r:id="rId17"/>
    <p:sldId id="297" r:id="rId18"/>
    <p:sldId id="298" r:id="rId19"/>
    <p:sldId id="283" r:id="rId20"/>
    <p:sldId id="299" r:id="rId21"/>
    <p:sldId id="300" r:id="rId22"/>
    <p:sldId id="287" r:id="rId23"/>
    <p:sldId id="301" r:id="rId24"/>
    <p:sldId id="280" r:id="rId25"/>
    <p:sldId id="302" r:id="rId26"/>
    <p:sldId id="290" r:id="rId27"/>
    <p:sldId id="303" r:id="rId28"/>
    <p:sldId id="292" r:id="rId29"/>
    <p:sldId id="304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46" autoAdjust="0"/>
    <p:restoredTop sz="94660"/>
  </p:normalViewPr>
  <p:slideViewPr>
    <p:cSldViewPr>
      <p:cViewPr varScale="1">
        <p:scale>
          <a:sx n="115" d="100"/>
          <a:sy n="115" d="100"/>
        </p:scale>
        <p:origin x="-79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title>
      <c:tx>
        <c:rich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r>
              <a:rPr lang="ru-RU" baseline="0" dirty="0" smtClean="0">
                <a:solidFill>
                  <a:srgbClr val="002060"/>
                </a:solidFill>
              </a:rPr>
              <a:t>Дети</a:t>
            </a:r>
            <a:endParaRPr lang="ru-RU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31979674682941911"/>
          <c:y val="0.29777756935953242"/>
        </c:manualLayout>
      </c:layout>
    </c:title>
    <c:plotArea>
      <c:layout>
        <c:manualLayout>
          <c:layoutTarget val="inner"/>
          <c:xMode val="edge"/>
          <c:yMode val="edge"/>
          <c:x val="0.26348375984251982"/>
          <c:y val="0.41298351377952841"/>
          <c:w val="0.33136581364829504"/>
          <c:h val="0.4970487204724418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45%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55%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64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title>
      <c:tx>
        <c:rich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r>
              <a:rPr lang="ru-RU" baseline="0" dirty="0" smtClean="0">
                <a:solidFill>
                  <a:srgbClr val="002060"/>
                </a:solidFill>
              </a:rPr>
              <a:t>Родители</a:t>
            </a:r>
            <a:endParaRPr lang="ru-RU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090856173651739"/>
          <c:y val="0.29777753390582345"/>
        </c:manualLayout>
      </c:layout>
    </c:title>
    <c:plotArea>
      <c:layout>
        <c:manualLayout>
          <c:layoutTarget val="inner"/>
          <c:xMode val="edge"/>
          <c:yMode val="edge"/>
          <c:x val="0.26348375984251982"/>
          <c:y val="0.41298351377952852"/>
          <c:w val="0.33136581364829526"/>
          <c:h val="0.497048720472441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41%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41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5929A-913B-4362-BEFA-A51140C6882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857502"/>
            <a:ext cx="7215238" cy="76795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cademy" pitchFamily="2" charset="0"/>
              </a:rPr>
              <a:t>(«Праздник игры»)</a:t>
            </a:r>
            <a:endParaRPr lang="ru-RU" sz="4000" b="1" dirty="0">
              <a:solidFill>
                <a:srgbClr val="002060"/>
              </a:solidFill>
              <a:latin typeface="Academy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357304"/>
            <a:ext cx="7286676" cy="12858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Опыт работы по реализации технологии «Ситуация месяца»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57172"/>
            <a:ext cx="7390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учреждение «Детский сад №48» г.Таганрог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715140" y="3929072"/>
            <a:ext cx="2143140" cy="75009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kumimoji="0" lang="ru-RU" sz="1400" b="1" i="0" u="none" strike="noStrike" kern="1200" cap="all" spc="25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Кулёва</a:t>
            </a: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М.В.</a:t>
            </a:r>
            <a:endParaRPr kumimoji="0" lang="ru-RU" sz="1400" b="1" i="0" u="none" strike="noStrike" kern="1200" cap="all" spc="2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142858"/>
            <a:ext cx="72923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«плана проекта»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img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85942" y="875097"/>
            <a:ext cx="5786454" cy="405410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3" name="Рисунок 2" descr="Screenshot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336" y="1000114"/>
            <a:ext cx="8000754" cy="38082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214296"/>
            <a:ext cx="5482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Таблица подсчета игр</a:t>
            </a:r>
            <a:endParaRPr lang="ru-RU" sz="36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57422" y="1857370"/>
            <a:ext cx="492922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70" y="928676"/>
            <a:ext cx="1989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1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pic>
        <p:nvPicPr>
          <p:cNvPr id="4" name="Рисунок 3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43042" y="2786064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2605" y="2857502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2500298" y="2643188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Завязка сюжета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7" name="Рисунок 6" descr="IMG_20190418_1012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5" y="1571618"/>
            <a:ext cx="4095754" cy="3071816"/>
          </a:xfrm>
          <a:prstGeom prst="rect">
            <a:avLst/>
          </a:prstGeom>
        </p:spPr>
      </p:pic>
      <p:pic>
        <p:nvPicPr>
          <p:cNvPr id="8" name="Рисунок 7" descr="0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1" y="1571618"/>
            <a:ext cx="4095779" cy="307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2045" y="142858"/>
            <a:ext cx="44759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«Детский совет»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14296"/>
            <a:ext cx="4905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Вы знаете об играх?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99983"/>
            <a:ext cx="77709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интересного, связанного с играми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мы могли бы с Вами придумать?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143254"/>
            <a:ext cx="785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Вы хотели бы еще узнать об играх?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742" y="4357700"/>
            <a:ext cx="4967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Как нам об этом узнать?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0879" y="71420"/>
            <a:ext cx="530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В центре рисования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5" name="Рисунок 4" descr="IMG-20190419-WA0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1604" y="732221"/>
            <a:ext cx="5786478" cy="433985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9" name="Рисунок 8" descr="IMG_20190418_1009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25618" y="714362"/>
            <a:ext cx="2946818" cy="3929090"/>
          </a:xfrm>
          <a:prstGeom prst="rect">
            <a:avLst/>
          </a:prstGeom>
        </p:spPr>
      </p:pic>
      <p:pic>
        <p:nvPicPr>
          <p:cNvPr id="11" name="Рисунок 10" descr="IMG_20190418_1013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71538" y="714362"/>
            <a:ext cx="2946804" cy="3929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71420"/>
            <a:ext cx="7040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Заполнение «Лотос плана»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8" name="Рисунок 7" descr="IMG_20190418_1015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571486"/>
            <a:ext cx="2946818" cy="3929090"/>
          </a:xfrm>
          <a:prstGeom prst="rect">
            <a:avLst/>
          </a:prstGeom>
        </p:spPr>
      </p:pic>
      <p:pic>
        <p:nvPicPr>
          <p:cNvPr id="12" name="Рисунок 11" descr="IMG_20190418_1017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38647" y="857256"/>
            <a:ext cx="4191005" cy="31432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6233" y="-71456"/>
            <a:ext cx="4161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«Садик веселья»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9" y="928676"/>
            <a:ext cx="2050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2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285999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подготовка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14548" y="2500312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6" name="Рисунок 5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8227" y="2571751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_20190418_0854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000114"/>
            <a:ext cx="2428892" cy="3238522"/>
          </a:xfrm>
          <a:prstGeom prst="rect">
            <a:avLst/>
          </a:prstGeom>
        </p:spPr>
      </p:pic>
      <p:pic>
        <p:nvPicPr>
          <p:cNvPr id="9" name="Рисунок 8" descr="1_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1000132"/>
            <a:ext cx="3726811" cy="25003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538" y="142858"/>
            <a:ext cx="7138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Объявления для родителей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9iStock_000007831310XLarge-red-curta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193" y="2214560"/>
            <a:ext cx="6357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Весь мир – театр.</a:t>
            </a:r>
          </a:p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Мы все актеры поневоле,</a:t>
            </a:r>
          </a:p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Всесильная судьба распределяет роли…</a:t>
            </a:r>
          </a:p>
          <a:p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  <a:p>
            <a:pPr algn="r"/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Пьер де Ренуар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0" name="Рисунок 9" descr="IMG_20190418_0857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000114"/>
            <a:ext cx="4000528" cy="3000396"/>
          </a:xfrm>
          <a:prstGeom prst="rect">
            <a:avLst/>
          </a:prstGeom>
        </p:spPr>
      </p:pic>
      <p:pic>
        <p:nvPicPr>
          <p:cNvPr id="11" name="Рисунок 10" descr="IMG_20190418_0957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928694"/>
            <a:ext cx="2411019" cy="32146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42858"/>
            <a:ext cx="3430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Подсчет игр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8" name="Рисунок 7" descr="IMG_20190418_0856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6680" y="1142990"/>
            <a:ext cx="3905254" cy="2928940"/>
          </a:xfrm>
          <a:prstGeom prst="rect">
            <a:avLst/>
          </a:prstGeom>
        </p:spPr>
      </p:pic>
      <p:pic>
        <p:nvPicPr>
          <p:cNvPr id="9" name="Рисунок 8" descr="97d1cd86d9b13ab76b6af302f6b27703.jpg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7752" y="1142990"/>
            <a:ext cx="3925340" cy="28432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142858"/>
            <a:ext cx="6873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Пригласительные билеты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488" y="142858"/>
            <a:ext cx="3417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Выпуск книги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IMG_20190418_0949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1571618"/>
            <a:ext cx="3952904" cy="2964678"/>
          </a:xfrm>
          <a:prstGeom prst="rect">
            <a:avLst/>
          </a:prstGeom>
        </p:spPr>
      </p:pic>
      <p:pic>
        <p:nvPicPr>
          <p:cNvPr id="8" name="Рисунок 7" descr="IMG_20190418_0945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86446" y="1000132"/>
            <a:ext cx="2732490" cy="364332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9" y="928676"/>
            <a:ext cx="2039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3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2285999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кульминация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56193" y="2500312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6" name="Рисунок 5" descr="PNG 14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2500312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2" name="Рисунок 11" descr="IMG_98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619111"/>
            <a:ext cx="6357982" cy="4238655"/>
          </a:xfrm>
          <a:prstGeom prst="rect">
            <a:avLst/>
          </a:prstGeom>
        </p:spPr>
      </p:pic>
      <p:pic>
        <p:nvPicPr>
          <p:cNvPr id="11" name="Рисунок 10" descr="IMG_98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57291" y="618661"/>
            <a:ext cx="6357982" cy="4239105"/>
          </a:xfrm>
          <a:prstGeom prst="rect">
            <a:avLst/>
          </a:prstGeom>
        </p:spPr>
      </p:pic>
      <p:pic>
        <p:nvPicPr>
          <p:cNvPr id="9" name="Рисунок 8" descr="IMG_975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357291" y="619112"/>
            <a:ext cx="6357981" cy="42386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119" y="-71456"/>
            <a:ext cx="3948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Праздник игры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-18"/>
            <a:ext cx="6649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Осмысление (рефлексия)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9" name="Рисунок 8" descr="IMG_20190418_1008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728" y="976166"/>
            <a:ext cx="6643734" cy="509604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14296"/>
            <a:ext cx="48926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batC" pitchFamily="2" charset="0"/>
              </a:rPr>
              <a:t>Несколько параметров оценки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batC" pitchFamily="2" charset="0"/>
              </a:rPr>
              <a:t>эффективности проекта</a:t>
            </a:r>
            <a:endParaRPr lang="ru-RU" sz="24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285866"/>
            <a:ext cx="3929090" cy="1285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% включение детей в детский совет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детей, которые достигают поставленной цели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детей, которые задают вопросы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429006"/>
            <a:ext cx="392909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% родителей проявивших интерес в выборе темы и (или) содержимому проекта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родителей проявивших инициативу в осуществлении проекта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2714626"/>
            <a:ext cx="2500330" cy="576999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  <p:graphicFrame>
        <p:nvGraphicFramePr>
          <p:cNvPr id="8" name="Диаграмма 7"/>
          <p:cNvGraphicFramePr/>
          <p:nvPr/>
        </p:nvGraphicFramePr>
        <p:xfrm>
          <a:off x="5143504" y="0"/>
          <a:ext cx="4000496" cy="316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214942" y="2071684"/>
          <a:ext cx="3929058" cy="3071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71420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Несколько параметров оценки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эффективности проекта</a:t>
            </a:r>
            <a:endParaRPr lang="ru-RU" sz="36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1357304"/>
            <a:ext cx="7786742" cy="3643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Педагог дружелюбно и непринужденно приглашает детей на «детский совет» 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2. Педагог адекватно реагирует в ответ на любое высказывание и действие ребенка.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3. Педагог быстро и понятно заполняет «лотос-план»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4. Педагог эффективно организует поочередное  высказывание детей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19826222_scene-and-the-curtain-backgrounds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555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1142990"/>
            <a:ext cx="44165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</a:rPr>
              <a:t>КОНЕЦ</a:t>
            </a:r>
            <a:endParaRPr lang="ru-RU" sz="8800" dirty="0">
              <a:latin typeface="AcademyCT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3214692"/>
            <a:ext cx="3446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lexandra Zeferino Two" pitchFamily="66" charset="0"/>
                <a:ea typeface="Kozuka Gothic Pr6N B" pitchFamily="34" charset="-128"/>
                <a:cs typeface="Adobe Arabic" pitchFamily="18" charset="-78"/>
              </a:rPr>
              <a:t>Продолжение следует…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lexandra Zeferino Two" pitchFamily="66" charset="0"/>
              <a:ea typeface="Kozuka Gothic Pr6N B" pitchFamily="34" charset="-128"/>
              <a:cs typeface="Adobe Arabic" pitchFamily="18" charset="-78"/>
            </a:endParaRPr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14678" y="2643188"/>
            <a:ext cx="2500330" cy="576999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70" y="1493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Список используемой литературы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281064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Сорокина Н.Н. «</a:t>
            </a:r>
            <a:r>
              <a:rPr lang="ru-RU" sz="2000" b="1" dirty="0" err="1" smtClean="0">
                <a:solidFill>
                  <a:schemeClr val="tx2"/>
                </a:solidFill>
                <a:latin typeface="Academy" pitchFamily="2" charset="0"/>
              </a:rPr>
              <a:t>Театр.Творчество.Дети</a:t>
            </a: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Гришаева Н.П. «Удовлетворенность детей дошкольного возраста своим пребыванием в детском саду.»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Козлова С.А. «Мой мир: Приобщение ребёнка к социальному миру.»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Гришаева Н.П. «Современные технологии эффективной социализации ребёнка в дошкольной образовательной организации.»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Материалы сайта «Воспитатель года России 2018.»</a:t>
            </a:r>
            <a:endParaRPr lang="ru-RU" sz="2000" b="1" dirty="0">
              <a:solidFill>
                <a:schemeClr val="tx2"/>
              </a:solidFill>
              <a:latin typeface="Academy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Рисунок 2" descr="Png_Alt_n_S_sler-www.nisanboard_11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745622" y="142858"/>
            <a:ext cx="1181404" cy="1143008"/>
          </a:xfrm>
          <a:prstGeom prst="rect">
            <a:avLst/>
          </a:prstGeom>
          <a:scene3d>
            <a:camera prst="orthographicFront">
              <a:rot lat="0" lon="10800000" rev="108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214810" y="642924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batC" pitchFamily="2" charset="0"/>
                <a:cs typeface="Aparajita" pitchFamily="34" charset="0"/>
              </a:rPr>
              <a:t>Бабушка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rbatC" pitchFamily="2" charset="0"/>
              <a:cs typeface="Aparajit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8" y="1643056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Игрушки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50031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Любимые игры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328613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История игр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414338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Спектакль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457201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111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6143" y="1844872"/>
            <a:ext cx="3785791" cy="2843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144834"/>
            <a:ext cx="63418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batC" pitchFamily="2" charset="0"/>
              </a:rPr>
              <a:t>Наталья Петровна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batC" pitchFamily="2" charset="0"/>
              </a:rPr>
              <a:t>Гришаева</a:t>
            </a:r>
            <a:endParaRPr lang="ru-RU" sz="4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5" name="Рисунок 4" descr="4221969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7" y="1830901"/>
            <a:ext cx="2143141" cy="2857521"/>
          </a:xfrm>
          <a:prstGeom prst="rect">
            <a:avLst/>
          </a:prstGeom>
        </p:spPr>
      </p:pic>
      <p:pic>
        <p:nvPicPr>
          <p:cNvPr id="6" name="Рисунок 5" descr="posobie_tropinki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715140" y="1830902"/>
            <a:ext cx="2000264" cy="288398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428610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Создание условий для проявления инициативы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 самостоятельности у детей старшего дошкольного возраста в разных видах деятельности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143254"/>
            <a:ext cx="8215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Знакомство с разными играми для веселой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 интересной жизни в детском саду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43240" y="2428874"/>
            <a:ext cx="2786082" cy="64294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8440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Примерная </a:t>
            </a:r>
            <a:r>
              <a:rPr lang="ru-RU" sz="2000" b="1" dirty="0" err="1" smtClean="0">
                <a:solidFill>
                  <a:srgbClr val="002060"/>
                </a:solidFill>
                <a:latin typeface="ArbatC" pitchFamily="2" charset="0"/>
              </a:rPr>
              <a:t>план-карта</a:t>
            </a:r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 проекта(ситуация месяца)</a:t>
            </a:r>
            <a:endParaRPr lang="ru-RU" sz="2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6" name="Рисунок 5" descr="slide-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3" y="857238"/>
            <a:ext cx="5643602" cy="39814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3570" y="71420"/>
            <a:ext cx="3500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План проведения первого «детского совета»</a:t>
            </a:r>
            <a:endParaRPr lang="ru-RU" sz="2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9" name="Рисунок 8" descr="0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857238"/>
            <a:ext cx="2762245" cy="207168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71420"/>
            <a:ext cx="779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для «лотос плана»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10" name="Рисунок 9" descr="IMG-20190419-WA0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85942" y="714362"/>
            <a:ext cx="5786454" cy="433984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3347" y="1357304"/>
            <a:ext cx="409577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IMG_20190418_0958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1357304"/>
            <a:ext cx="4095778" cy="307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285734"/>
            <a:ext cx="7556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batC" pitchFamily="2" charset="0"/>
              </a:rPr>
              <a:t>Заготовка тематических карточек</a:t>
            </a:r>
            <a:endParaRPr lang="ru-RU" sz="32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Без имени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3571882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Веселье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714626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Мозаика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928808"/>
            <a:ext cx="1354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Пазлы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4400620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Интерес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4400620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Шахматы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4400620"/>
            <a:ext cx="139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Кубики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1071552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Мяч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0958" y="1400224"/>
            <a:ext cx="1192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Досуг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2471794"/>
            <a:ext cx="1074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Игра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3400488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Друг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5206" y="4400620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Правила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18" name="Рисунок 17" descr="ful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24135" y="1000114"/>
            <a:ext cx="4191005" cy="314325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42976" y="142858"/>
            <a:ext cx="6680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ключевых слов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387</Words>
  <Application>Microsoft Office PowerPoint</Application>
  <PresentationFormat>Экран (16:9)</PresentationFormat>
  <Paragraphs>97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Опыт работы по реализации технологии «Ситуация месяца»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</dc:creator>
  <cp:lastModifiedBy>Mak</cp:lastModifiedBy>
  <cp:revision>92</cp:revision>
  <dcterms:created xsi:type="dcterms:W3CDTF">2019-04-16T15:47:34Z</dcterms:created>
  <dcterms:modified xsi:type="dcterms:W3CDTF">2019-10-13T14:20:44Z</dcterms:modified>
</cp:coreProperties>
</file>