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0"/>
  </p:notesMasterIdLst>
  <p:handoutMasterIdLst>
    <p:handoutMasterId r:id="rId21"/>
  </p:handoutMasterIdLst>
  <p:sldIdLst>
    <p:sldId id="265" r:id="rId3"/>
    <p:sldId id="283" r:id="rId4"/>
    <p:sldId id="284" r:id="rId5"/>
    <p:sldId id="285" r:id="rId6"/>
    <p:sldId id="286" r:id="rId7"/>
    <p:sldId id="287" r:id="rId8"/>
    <p:sldId id="288" r:id="rId9"/>
    <p:sldId id="290" r:id="rId10"/>
    <p:sldId id="291" r:id="rId11"/>
    <p:sldId id="292" r:id="rId12"/>
    <p:sldId id="293" r:id="rId13"/>
    <p:sldId id="298" r:id="rId14"/>
    <p:sldId id="301" r:id="rId15"/>
    <p:sldId id="256" r:id="rId16"/>
    <p:sldId id="299" r:id="rId17"/>
    <p:sldId id="300" r:id="rId18"/>
    <p:sldId id="295" r:id="rId19"/>
  </p:sldIdLst>
  <p:sldSz cx="12188825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912EAC1-7E8C-401B-A66B-3B4E486022B7}">
          <p14:sldIdLst>
            <p14:sldId id="265"/>
            <p14:sldId id="283"/>
            <p14:sldId id="284"/>
            <p14:sldId id="285"/>
            <p14:sldId id="286"/>
            <p14:sldId id="287"/>
            <p14:sldId id="288"/>
            <p14:sldId id="290"/>
            <p14:sldId id="291"/>
            <p14:sldId id="292"/>
            <p14:sldId id="293"/>
            <p14:sldId id="298"/>
            <p14:sldId id="301"/>
          </p14:sldIdLst>
        </p14:section>
        <p14:section name="Раздел без заголовка" id="{EFDDF50C-AD5A-4B1F-98F3-724910AB5C93}">
          <p14:sldIdLst>
            <p14:sldId id="256"/>
            <p14:sldId id="299"/>
            <p14:sldId id="300"/>
            <p14:sldId id="29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936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2544">
          <p15:clr>
            <a:srgbClr val="A4A3A4"/>
          </p15:clr>
        </p15:guide>
        <p15:guide id="5" orient="horz" pos="1008">
          <p15:clr>
            <a:srgbClr val="A4A3A4"/>
          </p15:clr>
        </p15:guide>
        <p15:guide id="6" orient="horz" pos="384">
          <p15:clr>
            <a:srgbClr val="A4A3A4"/>
          </p15:clr>
        </p15:guide>
        <p15:guide id="7" orient="horz" pos="3312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527">
          <p15:clr>
            <a:srgbClr val="A4A3A4"/>
          </p15:clr>
        </p15:guide>
        <p15:guide id="12" pos="7151">
          <p15:clr>
            <a:srgbClr val="A4A3A4"/>
          </p15:clr>
        </p15:guide>
        <p15:guide id="13" pos="4127">
          <p15:clr>
            <a:srgbClr val="A4A3A4"/>
          </p15:clr>
        </p15:guide>
        <p15:guide id="14" pos="4415">
          <p15:clr>
            <a:srgbClr val="A4A3A4"/>
          </p15:clr>
        </p15:guide>
        <p15:guide id="15" pos="2687">
          <p15:clr>
            <a:srgbClr val="A4A3A4"/>
          </p15:clr>
        </p15:guide>
        <p15:guide id="16" pos="383">
          <p15:clr>
            <a:srgbClr val="A4A3A4"/>
          </p15:clr>
        </p15:guide>
        <p15:guide id="17" pos="7295">
          <p15:clr>
            <a:srgbClr val="A4A3A4"/>
          </p15:clr>
        </p15:guide>
        <p15:guide id="18" pos="5327">
          <p15:clr>
            <a:srgbClr val="A4A3A4"/>
          </p15:clr>
        </p15:guide>
        <p15:guide id="19" pos="381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12">
          <p15:clr>
            <a:srgbClr val="A4A3A4"/>
          </p15:clr>
        </p15:guide>
        <p15:guide id="2" pos="29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29" autoAdjust="0"/>
  </p:normalViewPr>
  <p:slideViewPr>
    <p:cSldViewPr showGuides="1">
      <p:cViewPr varScale="1">
        <p:scale>
          <a:sx n="81" d="100"/>
          <a:sy n="81" d="100"/>
        </p:scale>
        <p:origin x="108" y="612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pos="3839"/>
        <p:guide pos="959"/>
        <p:guide pos="6719"/>
        <p:guide pos="527"/>
        <p:guide pos="7151"/>
        <p:guide pos="4127"/>
        <p:guide pos="4415"/>
        <p:guide pos="2687"/>
        <p:guide pos="383"/>
        <p:guide pos="7295"/>
        <p:guide pos="5327"/>
        <p:guide pos="38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1734" y="72"/>
      </p:cViewPr>
      <p:guideLst>
        <p:guide orient="horz" pos="2212"/>
        <p:guide pos="29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39FF845-BB4A-479D-8C06-522C1DBAB2F9}" type="datetimeFigureOut">
              <a:rPr lang="ru-RU"/>
              <a:t>13.10.2019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4FD142E-5B44-489E-8F73-9E67242E680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61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ru-RU"/>
              <a:t>13.10.2019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30910" y="3335972"/>
            <a:ext cx="7447280" cy="31603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t>1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75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15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7503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91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478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t>14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74977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034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2185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848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589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874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726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920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795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234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89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13.10.2019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13.10.2019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706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13.10.2019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9354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13.10.2019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415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13.10.2019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7688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2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13.10.2019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921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13.10.2019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1820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13.10.2019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0084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4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13.10.2019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4855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13.10.2019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1666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но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1218895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13.10.2019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357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Щелкните, чтобы ввести имя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7411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 hasCustomPrompt="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dirty="0" smtClean="0"/>
              <a:t>Год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13.10.2019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8726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13.10.2019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514600"/>
            <a:ext cx="9144000" cy="28956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257300"/>
            <a:ext cx="9144000" cy="1143000"/>
          </a:xfrm>
        </p:spPr>
        <p:txBody>
          <a:bodyPr anchor="t"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13.10.2019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13.10.2019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13.10.2019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13.10.2019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13.10.2019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3" y="762000"/>
            <a:ext cx="5029200" cy="2667000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795" y="609600"/>
            <a:ext cx="547358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13.10.2019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604653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4" y="762000"/>
            <a:ext cx="5029200" cy="26670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4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13.10.2019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13.10.2019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524001" cy="56388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t>13.10.2019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661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661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13.10.2019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3259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3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13.10.2019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82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13.10.2019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7164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13.10.2019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9937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13.10.2019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87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6035040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13.10.2019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387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0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13.10.2019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209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2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70812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ru-RU" noProof="0" smtClean="0"/>
              <a:pPr/>
              <a:t>13.10.2019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99612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8" r:id="rId3"/>
    <p:sldLayoutId id="2147483669" r:id="rId4"/>
    <p:sldLayoutId id="2147483670" r:id="rId5"/>
    <p:sldLayoutId id="2147483663" r:id="rId6"/>
    <p:sldLayoutId id="2147483667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65" r:id="rId14"/>
    <p:sldLayoutId id="2147483677" r:id="rId15"/>
    <p:sldLayoutId id="2147483664" r:id="rId16"/>
    <p:sldLayoutId id="2147483678" r:id="rId17"/>
    <p:sldLayoutId id="2147483679" r:id="rId18"/>
    <p:sldLayoutId id="2147483662" r:id="rId19"/>
    <p:sldLayoutId id="2147483650" r:id="rId20"/>
    <p:sldLayoutId id="2147483651" r:id="rId21"/>
    <p:sldLayoutId id="2147483652" r:id="rId22"/>
    <p:sldLayoutId id="2147483653" r:id="rId23"/>
    <p:sldLayoutId id="2147483654" r:id="rId24"/>
    <p:sldLayoutId id="2147483655" r:id="rId25"/>
    <p:sldLayoutId id="2147483656" r:id="rId26"/>
    <p:sldLayoutId id="2147483657" r:id="rId27"/>
    <p:sldLayoutId id="2147483658" r:id="rId28"/>
    <p:sldLayoutId id="2147483659" r:id="rId2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40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976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76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7.jp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998068" y="2564904"/>
            <a:ext cx="6264696" cy="1368152"/>
          </a:xfrm>
        </p:spPr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ru-RU" sz="3600" dirty="0">
                <a:solidFill>
                  <a:prstClr val="white"/>
                </a:solidFill>
              </a:rPr>
              <a:t>Подготовительная группа, </a:t>
            </a:r>
            <a:br>
              <a:rPr lang="ru-RU" sz="3600" dirty="0">
                <a:solidFill>
                  <a:prstClr val="white"/>
                </a:solidFill>
              </a:rPr>
            </a:br>
            <a:r>
              <a:rPr lang="ru-RU" sz="3600" dirty="0">
                <a:solidFill>
                  <a:prstClr val="white"/>
                </a:solidFill>
              </a:rPr>
              <a:t>тема: «Огородное чудо»</a:t>
            </a:r>
            <a:br>
              <a:rPr lang="ru-RU" sz="3600" dirty="0">
                <a:solidFill>
                  <a:prstClr val="white"/>
                </a:solidFill>
              </a:rPr>
            </a:br>
            <a:r>
              <a:rPr lang="ru-RU" sz="3600" dirty="0">
                <a:solidFill>
                  <a:prstClr val="white"/>
                </a:solidFill>
              </a:rPr>
              <a:t>(6-7 лет</a:t>
            </a:r>
            <a:r>
              <a:rPr lang="ru-RU" sz="3600" dirty="0" smtClean="0">
                <a:solidFill>
                  <a:prstClr val="white"/>
                </a:solidFill>
              </a:rPr>
              <a:t>)</a:t>
            </a:r>
            <a:endParaRPr lang="ru-RU" sz="36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5806381" y="4869160"/>
            <a:ext cx="5616623" cy="1440160"/>
          </a:xfrm>
        </p:spPr>
        <p:txBody>
          <a:bodyPr>
            <a:normAutofit fontScale="92500" lnSpcReduction="20000"/>
          </a:bodyPr>
          <a:lstStyle/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 smtClean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/>
          </a:p>
          <a:p>
            <a:pPr lvl="0" algn="r"/>
            <a:r>
              <a:rPr lang="ru-RU" sz="2100" b="1" dirty="0">
                <a:solidFill>
                  <a:prstClr val="white">
                    <a:tint val="75000"/>
                  </a:prstClr>
                </a:solidFill>
              </a:rPr>
              <a:t>Зверева Антонина Ивановна</a:t>
            </a:r>
            <a:r>
              <a:rPr lang="ru-RU" sz="1900" b="1" dirty="0">
                <a:solidFill>
                  <a:prstClr val="white">
                    <a:tint val="75000"/>
                  </a:prstClr>
                </a:solidFill>
              </a:rPr>
              <a:t>, воспитатель МБДОУ «ЦРР – детский сад № 181», город Воронеж, Коминтерновский район</a:t>
            </a:r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3022263" y="478001"/>
            <a:ext cx="6336704" cy="838200"/>
          </a:xfrm>
        </p:spPr>
        <p:txBody>
          <a:bodyPr/>
          <a:lstStyle/>
          <a:p>
            <a:pPr lvl="0" algn="ctr">
              <a:spcBef>
                <a:spcPts val="1800"/>
              </a:spcBef>
            </a:pPr>
            <a:r>
              <a:rPr lang="ru-RU" sz="3600" u="sng" dirty="0">
                <a:solidFill>
                  <a:srgbClr val="1E83DE"/>
                </a:solidFill>
              </a:rPr>
              <a:t>2019-2020</a:t>
            </a:r>
            <a:r>
              <a:rPr lang="ru-RU" sz="3600" dirty="0">
                <a:solidFill>
                  <a:srgbClr val="1E83DE"/>
                </a:solidFill>
              </a:rPr>
              <a:t> учебный год</a:t>
            </a: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94615" y="5933020"/>
            <a:ext cx="4671920" cy="664332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Магазин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267056" y="6148388"/>
            <a:ext cx="2715788" cy="52195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rgbClr val="407F21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Салон красоты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" r="1523"/>
          <a:stretch>
            <a:fillRect/>
          </a:stretch>
        </p:blipFill>
        <p:spPr>
          <a:xfrm>
            <a:off x="1341439" y="419100"/>
            <a:ext cx="3816870" cy="5638800"/>
          </a:xfrm>
        </p:spPr>
      </p:pic>
      <p:pic>
        <p:nvPicPr>
          <p:cNvPr id="9" name="Рисунок 8"/>
          <p:cNvPicPr>
            <a:picLocks noGrp="1" noChangeAspect="1"/>
          </p:cNvPicPr>
          <p:nvPr>
            <p:ph type="pic" idx="1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" t="10001" r="-12" b="14235"/>
          <a:stretch/>
        </p:blipFill>
        <p:spPr>
          <a:xfrm>
            <a:off x="7246540" y="419101"/>
            <a:ext cx="2736304" cy="5638799"/>
          </a:xfrm>
        </p:spPr>
      </p:pic>
    </p:spTree>
    <p:extLst>
      <p:ext uri="{BB962C8B-B14F-4D97-AF65-F5344CB8AC3E}">
        <p14:creationId xmlns:p14="http://schemas.microsoft.com/office/powerpoint/2010/main" val="402571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7750596" y="5930708"/>
            <a:ext cx="3384376" cy="7750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Больница</a:t>
            </a:r>
          </a:p>
          <a:p>
            <a:pPr algn="ctr"/>
            <a:r>
              <a:rPr lang="ru-RU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1557907" y="5941089"/>
            <a:ext cx="5112569" cy="76470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Уголок «Дом + семья» </a:t>
            </a:r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" t="14579" r="-796" b="10015"/>
          <a:stretch/>
        </p:blipFill>
        <p:spPr>
          <a:xfrm>
            <a:off x="7750596" y="464576"/>
            <a:ext cx="3384376" cy="5339680"/>
          </a:xfrm>
        </p:spPr>
      </p:pic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" t="3634" r="11394" b="1670"/>
          <a:stretch/>
        </p:blipFill>
        <p:spPr>
          <a:xfrm>
            <a:off x="1341884" y="396964"/>
            <a:ext cx="6035040" cy="5339680"/>
          </a:xfrm>
        </p:spPr>
      </p:pic>
    </p:spTree>
    <p:extLst>
      <p:ext uri="{BB962C8B-B14F-4D97-AF65-F5344CB8AC3E}">
        <p14:creationId xmlns:p14="http://schemas.microsoft.com/office/powerpoint/2010/main" val="104246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36" b="10136"/>
          <a:stretch>
            <a:fillRect/>
          </a:stretch>
        </p:blipFill>
        <p:spPr>
          <a:xfrm>
            <a:off x="333772" y="415925"/>
            <a:ext cx="3757216" cy="5638800"/>
          </a:xfrm>
        </p:spPr>
      </p:pic>
      <p:pic>
        <p:nvPicPr>
          <p:cNvPr id="7" name="Рисунок 6"/>
          <p:cNvPicPr>
            <a:picLocks noGrp="1" noChangeAspect="1"/>
          </p:cNvPicPr>
          <p:nvPr>
            <p:ph type="pic" idx="13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" r="12500"/>
          <a:stretch/>
        </p:blipFill>
        <p:spPr>
          <a:xfrm>
            <a:off x="4214353" y="396964"/>
            <a:ext cx="3999440" cy="5638800"/>
          </a:xfrm>
        </p:spPr>
      </p:pic>
      <p:pic>
        <p:nvPicPr>
          <p:cNvPr id="10" name="Рисунок 9"/>
          <p:cNvPicPr>
            <a:picLocks noGrp="1" noChangeAspect="1"/>
          </p:cNvPicPr>
          <p:nvPr>
            <p:ph type="pic" idx="1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0" r="16030"/>
          <a:stretch>
            <a:fillRect/>
          </a:stretch>
        </p:blipFill>
        <p:spPr>
          <a:xfrm>
            <a:off x="8304213" y="415925"/>
            <a:ext cx="3694112" cy="5653088"/>
          </a:xfrm>
        </p:spPr>
      </p:pic>
      <p:sp>
        <p:nvSpPr>
          <p:cNvPr id="9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-344502" y="6149069"/>
            <a:ext cx="4671920" cy="82714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Уголок уединения</a:t>
            </a:r>
          </a:p>
          <a:p>
            <a:pPr algn="ctr"/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4090578" y="6097506"/>
            <a:ext cx="4095360" cy="702264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Спокойный сектор</a:t>
            </a: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495179" y="6156250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Спокойный </a:t>
            </a: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387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89043" y="6031258"/>
            <a:ext cx="4060501" cy="6401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rgbClr val="FF9933"/>
                </a:solidFill>
                <a:ea typeface="+mn-ea"/>
                <a:cs typeface="+mn-cs"/>
              </a:rPr>
              <a:t>Консультационный блок</a:t>
            </a:r>
          </a:p>
          <a:p>
            <a:pPr algn="ctr"/>
            <a:r>
              <a:rPr lang="ru-RU" sz="1800" dirty="0" smtClean="0">
                <a:solidFill>
                  <a:srgbClr val="FF9933"/>
                </a:solidFill>
              </a:rPr>
              <a:t> </a:t>
            </a:r>
            <a:endParaRPr lang="ru-RU" sz="1800" dirty="0">
              <a:solidFill>
                <a:srgbClr val="FF9933"/>
              </a:solidFill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086776" y="5969123"/>
            <a:ext cx="4105826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 smtClean="0">
                <a:solidFill>
                  <a:srgbClr val="FF9933"/>
                </a:solidFill>
              </a:rPr>
              <a:t> </a:t>
            </a:r>
            <a:r>
              <a:rPr lang="ru-RU" sz="1800" dirty="0">
                <a:solidFill>
                  <a:srgbClr val="FF9933"/>
                </a:solidFill>
              </a:rPr>
              <a:t>Информационный блок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 smtClean="0">
                <a:solidFill>
                  <a:srgbClr val="FF9933"/>
                </a:solidFill>
              </a:rPr>
              <a:t> </a:t>
            </a:r>
            <a:endParaRPr lang="ru-RU" sz="2200" dirty="0">
              <a:solidFill>
                <a:srgbClr val="FF9933"/>
              </a:solidFill>
            </a:endParaRP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164745" y="5867302"/>
            <a:ext cx="4164899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rgbClr val="FF9933"/>
                </a:solidFill>
              </a:rPr>
              <a:t>Практический блок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solidFill>
                  <a:srgbClr val="FF9933"/>
                </a:solidFill>
              </a:rPr>
              <a:t>  </a:t>
            </a:r>
            <a:endParaRPr lang="ru-RU" sz="2000" dirty="0">
              <a:solidFill>
                <a:srgbClr val="FF9933"/>
              </a:solidFill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5832648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9933"/>
                </a:solidFill>
              </a:rPr>
              <a:t>4</a:t>
            </a:r>
            <a:r>
              <a:rPr lang="ru-RU" sz="1800" b="1" dirty="0" smtClean="0">
                <a:solidFill>
                  <a:srgbClr val="FF9933"/>
                </a:solidFill>
              </a:rPr>
              <a:t>. </a:t>
            </a:r>
            <a:r>
              <a:rPr lang="ru-RU" sz="1800" b="1" dirty="0">
                <a:solidFill>
                  <a:srgbClr val="FF99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среды для диалога с родителями</a:t>
            </a:r>
            <a:endParaRPr lang="ru-RU" sz="1800" b="1" dirty="0">
              <a:solidFill>
                <a:srgbClr val="FF9933"/>
              </a:solidFill>
            </a:endParaRP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2" r="13084"/>
          <a:stretch/>
        </p:blipFill>
        <p:spPr>
          <a:xfrm>
            <a:off x="4145446" y="396962"/>
            <a:ext cx="3978275" cy="5589495"/>
          </a:xfrm>
        </p:spPr>
      </p:pic>
      <p:pic>
        <p:nvPicPr>
          <p:cNvPr id="6" name="Рисунок 5"/>
          <p:cNvPicPr>
            <a:picLocks noGrp="1" noChangeAspect="1"/>
          </p:cNvPicPr>
          <p:nvPr>
            <p:ph type="pic" idx="13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5" t="1644" r="23254" b="-1644"/>
          <a:stretch/>
        </p:blipFill>
        <p:spPr>
          <a:xfrm>
            <a:off x="101451" y="396961"/>
            <a:ext cx="3978275" cy="5595211"/>
          </a:xfrm>
        </p:spPr>
      </p:pic>
      <p:pic>
        <p:nvPicPr>
          <p:cNvPr id="7" name="Рисунок 6"/>
          <p:cNvPicPr>
            <a:picLocks noGrp="1" noChangeAspect="1"/>
          </p:cNvPicPr>
          <p:nvPr>
            <p:ph type="pic" idx="10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" t="801" r="8201" b="-801"/>
          <a:stretch/>
        </p:blipFill>
        <p:spPr>
          <a:xfrm>
            <a:off x="8185583" y="396963"/>
            <a:ext cx="3978275" cy="5572159"/>
          </a:xfrm>
        </p:spPr>
      </p:pic>
    </p:spTree>
    <p:extLst>
      <p:ext uri="{BB962C8B-B14F-4D97-AF65-F5344CB8AC3E}">
        <p14:creationId xmlns:p14="http://schemas.microsoft.com/office/powerpoint/2010/main" val="221321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Дополнительные сведения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287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8" r="19702"/>
          <a:stretch/>
        </p:blipFill>
        <p:spPr>
          <a:xfrm>
            <a:off x="2494012" y="509588"/>
            <a:ext cx="4392488" cy="5638800"/>
          </a:xfrm>
        </p:spPr>
      </p:pic>
      <p:pic>
        <p:nvPicPr>
          <p:cNvPr id="4" name="Рисунок 3"/>
          <p:cNvPicPr>
            <a:picLocks noGrp="1" noChangeAspect="1"/>
          </p:cNvPicPr>
          <p:nvPr>
            <p:ph type="pic" idx="1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" r="3049"/>
          <a:stretch/>
        </p:blipFill>
        <p:spPr>
          <a:xfrm>
            <a:off x="7246938" y="509588"/>
            <a:ext cx="3976687" cy="5638800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89756" y="836712"/>
            <a:ext cx="2592288" cy="1296144"/>
          </a:xfrm>
        </p:spPr>
        <p:txBody>
          <a:bodyPr/>
          <a:lstStyle/>
          <a:p>
            <a:r>
              <a:rPr lang="ru-RU" dirty="0">
                <a:solidFill>
                  <a:srgbClr val="1E83DE"/>
                </a:solidFill>
              </a:rPr>
              <a:t>Рабочий сектор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189756" y="2348880"/>
            <a:ext cx="2448272" cy="3024336"/>
          </a:xfrm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ru-RU" dirty="0"/>
              <a:t>Информационная доска, цитатник «Говорят дети»;</a:t>
            </a:r>
          </a:p>
          <a:p>
            <a:pPr marL="285750" indent="-285750">
              <a:buFontTx/>
              <a:buChar char="-"/>
            </a:pPr>
            <a:r>
              <a:rPr lang="ru-RU" dirty="0"/>
              <a:t>Трудовой уголок, уголок дежурств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34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2" b="6972"/>
          <a:stretch>
            <a:fillRect/>
          </a:stretch>
        </p:blipFill>
        <p:spPr>
          <a:xfrm>
            <a:off x="189756" y="607798"/>
            <a:ext cx="3977865" cy="5112568"/>
          </a:xfrm>
        </p:spPr>
      </p:pic>
      <p:pic>
        <p:nvPicPr>
          <p:cNvPr id="7" name="Рисунок 6"/>
          <p:cNvPicPr>
            <a:picLocks noGrp="1" noChangeAspect="1"/>
          </p:cNvPicPr>
          <p:nvPr>
            <p:ph type="pic" idx="13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24" t="-251" r="29544" b="1351"/>
          <a:stretch/>
        </p:blipFill>
        <p:spPr>
          <a:xfrm>
            <a:off x="4638726" y="607798"/>
            <a:ext cx="2568756" cy="5112568"/>
          </a:xfrm>
        </p:spPr>
      </p:pic>
      <p:pic>
        <p:nvPicPr>
          <p:cNvPr id="8" name="Рисунок 7"/>
          <p:cNvPicPr>
            <a:picLocks noGrp="1" noChangeAspect="1"/>
          </p:cNvPicPr>
          <p:nvPr>
            <p:ph type="pic" idx="10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9" t="-1664" r="6507" b="1664"/>
          <a:stretch/>
        </p:blipFill>
        <p:spPr>
          <a:xfrm>
            <a:off x="7678588" y="607798"/>
            <a:ext cx="3694112" cy="5100970"/>
          </a:xfrm>
        </p:spPr>
      </p:pic>
      <p:sp>
        <p:nvSpPr>
          <p:cNvPr id="11" name="Заголовок 2"/>
          <p:cNvSpPr txBox="1">
            <a:spLocks/>
          </p:cNvSpPr>
          <p:nvPr/>
        </p:nvSpPr>
        <p:spPr>
          <a:xfrm>
            <a:off x="-344502" y="6069413"/>
            <a:ext cx="11717202" cy="906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Уголок настольных игр                                Уголок безопасности                                                        Макет дороги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253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1" b="-1446"/>
          <a:stretch/>
        </p:blipFill>
        <p:spPr>
          <a:xfrm>
            <a:off x="3980647" y="619041"/>
            <a:ext cx="3409909" cy="48245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7788" y="650874"/>
            <a:ext cx="3024336" cy="1265958"/>
          </a:xfrm>
        </p:spPr>
        <p:txBody>
          <a:bodyPr/>
          <a:lstStyle/>
          <a:p>
            <a:r>
              <a:rPr lang="ru-RU" dirty="0">
                <a:solidFill>
                  <a:srgbClr val="1E83DE"/>
                </a:solidFill>
              </a:rPr>
              <a:t>Среда диалога с родителями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2276872"/>
            <a:ext cx="3124200" cy="3312368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ru-RU" dirty="0"/>
              <a:t>Портфолио группы, где собраны фотографии режимных моментов, различных мероприятий, в которых участвуют воспитанники и их родители;</a:t>
            </a:r>
          </a:p>
          <a:p>
            <a:pPr marL="285750" indent="-285750">
              <a:buFontTx/>
              <a:buChar char="-"/>
            </a:pPr>
            <a:r>
              <a:rPr lang="ru-RU" dirty="0"/>
              <a:t>Объявление для родителей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1" b="-317"/>
          <a:stretch/>
        </p:blipFill>
        <p:spPr>
          <a:xfrm>
            <a:off x="7786688" y="650874"/>
            <a:ext cx="3348037" cy="4650334"/>
          </a:xfrm>
        </p:spPr>
      </p:pic>
    </p:spTree>
    <p:extLst>
      <p:ext uri="{BB962C8B-B14F-4D97-AF65-F5344CB8AC3E}">
        <p14:creationId xmlns:p14="http://schemas.microsoft.com/office/powerpoint/2010/main" val="268953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713" y="6237288"/>
            <a:ext cx="3961450" cy="393576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в группу, нижняя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92603" y="6312744"/>
            <a:ext cx="3124200" cy="31812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Нижняя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121772" y="2980952"/>
            <a:ext cx="3550920" cy="3935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Текст 3"/>
          <p:cNvSpPr txBox="1">
            <a:spLocks/>
          </p:cNvSpPr>
          <p:nvPr/>
        </p:nvSpPr>
        <p:spPr>
          <a:xfrm>
            <a:off x="4654252" y="2980952"/>
            <a:ext cx="3124200" cy="318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8714243" y="1700808"/>
            <a:ext cx="3124200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ранний возраст, младший,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редний, старший,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нужное подчеркнуть) </a:t>
            </a:r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с четырех точек по периметру</a:t>
            </a:r>
            <a:endParaRPr lang="ru-RU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07" b="30607"/>
          <a:stretch>
            <a:fillRect/>
          </a:stretch>
        </p:blipFill>
        <p:spPr>
          <a:xfrm>
            <a:off x="4511675" y="238125"/>
            <a:ext cx="3978275" cy="2743200"/>
          </a:xfrm>
        </p:spPr>
      </p:pic>
      <p:pic>
        <p:nvPicPr>
          <p:cNvPr id="6" name="Рисунок 5"/>
          <p:cNvPicPr>
            <a:picLocks noGrp="1" noChangeAspect="1"/>
          </p:cNvPicPr>
          <p:nvPr>
            <p:ph type="pic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07" b="30607"/>
          <a:stretch>
            <a:fillRect/>
          </a:stretch>
        </p:blipFill>
        <p:spPr>
          <a:xfrm>
            <a:off x="549796" y="233363"/>
            <a:ext cx="3560242" cy="2743200"/>
          </a:xfrm>
        </p:spPr>
      </p:pic>
      <p:pic>
        <p:nvPicPr>
          <p:cNvPr id="10" name="Рисунок 9"/>
          <p:cNvPicPr>
            <a:picLocks noGrp="1" noChangeAspect="1"/>
          </p:cNvPicPr>
          <p:nvPr>
            <p:ph type="pic"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6" t="-1277" b="38431"/>
          <a:stretch/>
        </p:blipFill>
        <p:spPr>
          <a:xfrm>
            <a:off x="549796" y="3374528"/>
            <a:ext cx="3560242" cy="2802435"/>
          </a:xfrm>
        </p:spPr>
      </p:pic>
      <p:pic>
        <p:nvPicPr>
          <p:cNvPr id="11" name="Рисунок 10"/>
          <p:cNvPicPr>
            <a:picLocks noGrp="1" noChangeAspect="1"/>
          </p:cNvPicPr>
          <p:nvPr>
            <p:ph type="pic" idx="1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12" b="30978"/>
          <a:stretch/>
        </p:blipFill>
        <p:spPr>
          <a:xfrm>
            <a:off x="4624388" y="3467100"/>
            <a:ext cx="3978275" cy="2743200"/>
          </a:xfrm>
        </p:spPr>
      </p:pic>
    </p:spTree>
    <p:extLst>
      <p:ext uri="{BB962C8B-B14F-4D97-AF65-F5344CB8AC3E}">
        <p14:creationId xmlns:p14="http://schemas.microsoft.com/office/powerpoint/2010/main" val="270508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590356" y="1124744"/>
            <a:ext cx="6408712" cy="1185664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1. Рабочий сектор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26460" y="2132856"/>
            <a:ext cx="4969255" cy="3960440"/>
          </a:xfrm>
        </p:spPr>
        <p:txBody>
          <a:bodyPr>
            <a:normAutofit/>
          </a:bodyPr>
          <a:lstStyle/>
          <a:p>
            <a:pPr marL="342900" lvl="0" indent="-342900">
              <a:buFontTx/>
              <a:buChar char="-"/>
            </a:pPr>
            <a:r>
              <a:rPr lang="ru-RU" dirty="0">
                <a:solidFill>
                  <a:srgbClr val="FFFF00"/>
                </a:solidFill>
              </a:rPr>
              <a:t>Уголок природы и экспериментальной</a:t>
            </a:r>
          </a:p>
          <a:p>
            <a:pPr lvl="0"/>
            <a:r>
              <a:rPr lang="ru-RU" dirty="0">
                <a:solidFill>
                  <a:srgbClr val="FFFF00"/>
                </a:solidFill>
              </a:rPr>
              <a:t>        деятельности, центр воды и песка,</a:t>
            </a:r>
          </a:p>
          <a:p>
            <a:pPr marL="342900" lvl="0" indent="-342900">
              <a:buFontTx/>
              <a:buChar char="-"/>
            </a:pPr>
            <a:r>
              <a:rPr lang="ru-RU" dirty="0">
                <a:solidFill>
                  <a:srgbClr val="FFFF00"/>
                </a:solidFill>
              </a:rPr>
              <a:t>Уголок математики,</a:t>
            </a:r>
          </a:p>
          <a:p>
            <a:pPr marL="342900" lvl="0" indent="-342900">
              <a:buFontTx/>
              <a:buChar char="-"/>
            </a:pPr>
            <a:r>
              <a:rPr lang="ru-RU" dirty="0">
                <a:solidFill>
                  <a:srgbClr val="FFFF00"/>
                </a:solidFill>
              </a:rPr>
              <a:t>Уголок развития речи,</a:t>
            </a:r>
          </a:p>
          <a:p>
            <a:pPr marL="342900" lvl="0" indent="-342900">
              <a:buFontTx/>
              <a:buChar char="-"/>
            </a:pPr>
            <a:r>
              <a:rPr lang="ru-RU" dirty="0">
                <a:solidFill>
                  <a:srgbClr val="FFFF00"/>
                </a:solidFill>
              </a:rPr>
              <a:t>Патриотический уголок,</a:t>
            </a:r>
          </a:p>
          <a:p>
            <a:pPr marL="342900" lvl="0" indent="-342900">
              <a:buFontTx/>
              <a:buChar char="-"/>
            </a:pPr>
            <a:r>
              <a:rPr lang="ru-RU" dirty="0">
                <a:solidFill>
                  <a:srgbClr val="FFFF00"/>
                </a:solidFill>
              </a:rPr>
              <a:t>Книжный уголок,</a:t>
            </a:r>
          </a:p>
          <a:p>
            <a:pPr marL="342900" lvl="0" indent="-342900">
              <a:buFontTx/>
              <a:buChar char="-"/>
            </a:pPr>
            <a:r>
              <a:rPr lang="ru-RU" dirty="0">
                <a:solidFill>
                  <a:srgbClr val="FFFF00"/>
                </a:solidFill>
              </a:rPr>
              <a:t>Уголок  рисования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" t="1277" r="8962" b="-1277"/>
          <a:stretch/>
        </p:blipFill>
        <p:spPr>
          <a:xfrm>
            <a:off x="261765" y="836711"/>
            <a:ext cx="6048672" cy="5422801"/>
          </a:xfrm>
        </p:spPr>
      </p:pic>
    </p:spTree>
    <p:extLst>
      <p:ext uri="{BB962C8B-B14F-4D97-AF65-F5344CB8AC3E}">
        <p14:creationId xmlns:p14="http://schemas.microsoft.com/office/powerpoint/2010/main" val="138967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0" y="6187986"/>
            <a:ext cx="4085278" cy="66358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1600" dirty="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Уголок природы и </a:t>
            </a:r>
          </a:p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экспериментальной деятельности</a:t>
            </a:r>
          </a:p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184974" y="5758252"/>
            <a:ext cx="3550920" cy="10933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воды и песка</a:t>
            </a:r>
            <a:endParaRPr lang="ru-RU" sz="16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593534" y="6097506"/>
            <a:ext cx="3550920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Математический уголок</a:t>
            </a:r>
            <a:endParaRPr lang="ru-RU" sz="18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5" r="6745"/>
          <a:stretch>
            <a:fillRect/>
          </a:stretch>
        </p:blipFill>
        <p:spPr>
          <a:xfrm>
            <a:off x="55563" y="473075"/>
            <a:ext cx="3978275" cy="5638800"/>
          </a:xfrm>
        </p:spPr>
      </p:pic>
      <p:pic>
        <p:nvPicPr>
          <p:cNvPr id="3" name="Рисунок 2"/>
          <p:cNvPicPr>
            <a:picLocks noGrp="1" noChangeAspect="1"/>
          </p:cNvPicPr>
          <p:nvPr>
            <p:ph type="pic" idx="13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" t="5107" r="1217" b="2948"/>
          <a:stretch/>
        </p:blipFill>
        <p:spPr>
          <a:xfrm>
            <a:off x="4133850" y="482601"/>
            <a:ext cx="3976688" cy="5614906"/>
          </a:xfrm>
        </p:spPr>
      </p:pic>
      <p:pic>
        <p:nvPicPr>
          <p:cNvPr id="4" name="Рисунок 3"/>
          <p:cNvPicPr>
            <a:picLocks noGrp="1" noChangeAspect="1"/>
          </p:cNvPicPr>
          <p:nvPr>
            <p:ph type="pic" idx="10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97" t="15324" r="11135" b="393"/>
          <a:stretch/>
        </p:blipFill>
        <p:spPr>
          <a:xfrm>
            <a:off x="8210550" y="482601"/>
            <a:ext cx="3978275" cy="5610695"/>
          </a:xfrm>
        </p:spPr>
      </p:pic>
    </p:spTree>
    <p:extLst>
      <p:ext uri="{BB962C8B-B14F-4D97-AF65-F5344CB8AC3E}">
        <p14:creationId xmlns:p14="http://schemas.microsoft.com/office/powerpoint/2010/main" val="369464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89043" y="6031258"/>
            <a:ext cx="4060501" cy="6401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Речевой уголок «</a:t>
            </a:r>
            <a:r>
              <a:rPr lang="ru-RU" sz="1800" dirty="0" err="1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Речевичок</a:t>
            </a:r>
            <a:r>
              <a:rPr lang="ru-RU" sz="1800" dirty="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»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593534" y="6097506"/>
            <a:ext cx="3550920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Патриотический уголок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327418" y="5995685"/>
            <a:ext cx="4247760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Книжный уголок «Библиотека»</a:t>
            </a:r>
            <a:endParaRPr lang="ru-RU" sz="18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3" r="15343"/>
          <a:stretch>
            <a:fillRect/>
          </a:stretch>
        </p:blipFill>
        <p:spPr>
          <a:xfrm>
            <a:off x="112713" y="415925"/>
            <a:ext cx="3978275" cy="5638800"/>
          </a:xfrm>
        </p:spPr>
      </p:pic>
      <p:pic>
        <p:nvPicPr>
          <p:cNvPr id="6" name="Рисунок 5"/>
          <p:cNvPicPr>
            <a:picLocks noGrp="1" noChangeAspect="1"/>
          </p:cNvPicPr>
          <p:nvPr>
            <p:ph type="pic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9" r="13689"/>
          <a:stretch>
            <a:fillRect/>
          </a:stretch>
        </p:blipFill>
        <p:spPr>
          <a:xfrm>
            <a:off x="4208463" y="415925"/>
            <a:ext cx="3976687" cy="5638800"/>
          </a:xfrm>
        </p:spPr>
      </p:pic>
      <p:pic>
        <p:nvPicPr>
          <p:cNvPr id="9" name="Рисунок 8"/>
          <p:cNvPicPr>
            <a:picLocks noGrp="1" noChangeAspect="1"/>
          </p:cNvPicPr>
          <p:nvPr>
            <p:ph type="pic" idx="1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65" r="15965"/>
          <a:stretch>
            <a:fillRect/>
          </a:stretch>
        </p:blipFill>
        <p:spPr>
          <a:xfrm>
            <a:off x="8304213" y="415925"/>
            <a:ext cx="3694112" cy="5653088"/>
          </a:xfrm>
        </p:spPr>
      </p:pic>
    </p:spTree>
    <p:extLst>
      <p:ext uri="{BB962C8B-B14F-4D97-AF65-F5344CB8AC3E}">
        <p14:creationId xmlns:p14="http://schemas.microsoft.com/office/powerpoint/2010/main" val="7473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3772" y="6189039"/>
            <a:ext cx="7228853" cy="612441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1.6. Рабочий сектор </a:t>
            </a: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методическая литература педагога)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10636" y="6189040"/>
            <a:ext cx="324036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1.7. Рабочий сектор </a:t>
            </a:r>
            <a:endParaRPr lang="ru-RU" sz="16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(ИКТ для педагога)</a:t>
            </a:r>
            <a:endParaRPr lang="ru-RU" sz="16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rgbClr val="BA1010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36" b="10136"/>
          <a:stretch>
            <a:fillRect/>
          </a:stretch>
        </p:blipFill>
        <p:spPr>
          <a:xfrm>
            <a:off x="7966620" y="387191"/>
            <a:ext cx="3834259" cy="5638800"/>
          </a:xfrm>
        </p:spPr>
      </p:pic>
      <p:pic>
        <p:nvPicPr>
          <p:cNvPr id="5" name="Рисунок 4"/>
          <p:cNvPicPr>
            <a:picLocks noGrp="1" noChangeAspect="1"/>
          </p:cNvPicPr>
          <p:nvPr>
            <p:ph type="pic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3" r="5023"/>
          <a:stretch>
            <a:fillRect/>
          </a:stretch>
        </p:blipFill>
        <p:spPr>
          <a:xfrm>
            <a:off x="327917" y="473601"/>
            <a:ext cx="3600450" cy="5638800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812" y="396964"/>
            <a:ext cx="3933800" cy="570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46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02124" y="6094420"/>
            <a:ext cx="4537207" cy="609600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Grp="1" noChangeAspect="1"/>
          </p:cNvPicPr>
          <p:nvPr>
            <p:ph type="pic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7" r="1559"/>
          <a:stretch/>
        </p:blipFill>
        <p:spPr>
          <a:xfrm>
            <a:off x="2277988" y="426292"/>
            <a:ext cx="7920880" cy="5638800"/>
          </a:xfrm>
        </p:spPr>
      </p:pic>
    </p:spTree>
    <p:extLst>
      <p:ext uri="{BB962C8B-B14F-4D97-AF65-F5344CB8AC3E}">
        <p14:creationId xmlns:p14="http://schemas.microsoft.com/office/powerpoint/2010/main" val="49567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934172" y="260648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621804" y="5908560"/>
            <a:ext cx="4464496" cy="760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rgbClr val="407F21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Спортивный уголок</a:t>
            </a:r>
          </a:p>
          <a:p>
            <a:pPr algn="ctr"/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4942285" y="5908560"/>
            <a:ext cx="6984776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dirty="0">
                <a:solidFill>
                  <a:srgbClr val="407F21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Театральный уголок                              Музыкальный уголок</a:t>
            </a:r>
            <a:br>
              <a:rPr lang="ru-RU" sz="1400" dirty="0">
                <a:solidFill>
                  <a:srgbClr val="407F21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6" t="-192" r="1" b="13743"/>
          <a:stretch/>
        </p:blipFill>
        <p:spPr>
          <a:xfrm>
            <a:off x="657808" y="646972"/>
            <a:ext cx="4428492" cy="5195664"/>
          </a:xfrm>
        </p:spPr>
      </p:pic>
      <p:pic>
        <p:nvPicPr>
          <p:cNvPr id="8" name="Рисунок 7"/>
          <p:cNvPicPr>
            <a:picLocks noGrp="1" noChangeAspect="1"/>
          </p:cNvPicPr>
          <p:nvPr>
            <p:ph type="pic" idx="1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" t="4621" r="-1015" b="2185"/>
          <a:stretch/>
        </p:blipFill>
        <p:spPr>
          <a:xfrm>
            <a:off x="8614693" y="613552"/>
            <a:ext cx="2448272" cy="5152139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372" y="644661"/>
            <a:ext cx="2400342" cy="522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77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5780" y="6021288"/>
            <a:ext cx="2669058" cy="576064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Гараж                                                                               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62764" y="5805265"/>
            <a:ext cx="2376264" cy="720079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Мастерская</a:t>
            </a:r>
            <a:endParaRPr lang="ru-RU" sz="1600" dirty="0" smtClean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1" b="10351"/>
          <a:stretch>
            <a:fillRect/>
          </a:stretch>
        </p:blipFill>
        <p:spPr>
          <a:xfrm>
            <a:off x="405780" y="531882"/>
            <a:ext cx="2669058" cy="5224462"/>
          </a:xfrm>
        </p:spPr>
      </p:pic>
      <p:pic>
        <p:nvPicPr>
          <p:cNvPr id="8" name="Рисунок 7"/>
          <p:cNvPicPr>
            <a:picLocks noGrp="1" noChangeAspect="1"/>
          </p:cNvPicPr>
          <p:nvPr>
            <p:ph type="pic" idx="1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13" b="2391"/>
          <a:stretch/>
        </p:blipFill>
        <p:spPr>
          <a:xfrm>
            <a:off x="9262764" y="531882"/>
            <a:ext cx="2376264" cy="5139052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561" y="593766"/>
            <a:ext cx="4320480" cy="516257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1948" y="5756345"/>
            <a:ext cx="2584928" cy="6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11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aduationAlbum_16x9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6313D3F-4C96-479C-A8EF-55F4C04482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Альбом для фотографий с выпускного вечера с черным фоном (широкоэкранный формат)</Template>
  <TotalTime>0</TotalTime>
  <Words>299</Words>
  <Application>Microsoft Office PowerPoint</Application>
  <PresentationFormat>Произвольный</PresentationFormat>
  <Paragraphs>90</Paragraphs>
  <Slides>17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Cambria</vt:lpstr>
      <vt:lpstr>Times New Roman</vt:lpstr>
      <vt:lpstr>Wingdings</vt:lpstr>
      <vt:lpstr>GraduationAlbum_16x9</vt:lpstr>
      <vt:lpstr>Подготовительная группа,  тема: «Огородное чудо» (6-7 лет)</vt:lpstr>
      <vt:lpstr>Вход в группу, нижняя левая точка</vt:lpstr>
      <vt:lpstr>1. Рабочий сектор   </vt:lpstr>
      <vt:lpstr>Презентация PowerPoint</vt:lpstr>
      <vt:lpstr>Презентация PowerPoint</vt:lpstr>
      <vt:lpstr>1.6. Рабочий сектор  (методическая литература педагога)</vt:lpstr>
      <vt:lpstr>  Активный сектор   </vt:lpstr>
      <vt:lpstr>Презентация PowerPoint</vt:lpstr>
      <vt:lpstr>                          Гараж                                                                                  </vt:lpstr>
      <vt:lpstr> Магазин</vt:lpstr>
      <vt:lpstr>Презентация PowerPoint</vt:lpstr>
      <vt:lpstr>Презентация PowerPoint</vt:lpstr>
      <vt:lpstr>Презентация PowerPoint</vt:lpstr>
      <vt:lpstr>Дополнительные сведения</vt:lpstr>
      <vt:lpstr>Рабочий сектор</vt:lpstr>
      <vt:lpstr>Презентация PowerPoint</vt:lpstr>
      <vt:lpstr>Среда диалога с родителями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2018-04-22T15:15:56Z</dcterms:created>
  <dcterms:modified xsi:type="dcterms:W3CDTF">2019-10-12T22:01:22Z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906557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S8.2.3</vt:lpwstr>
  </property>
  <property fmtid="{D5CDD505-2E9C-101B-9397-08002B2CF9AE}" pid="5" name="_TemplateID">
    <vt:lpwstr>TC028133329991</vt:lpwstr>
  </property>
</Properties>
</file>