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8" r:id="rId8"/>
    <p:sldId id="262" r:id="rId9"/>
    <p:sldId id="263" r:id="rId1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BF7CE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4472" autoAdjust="0"/>
    <p:restoredTop sz="94678" autoAdjust="0"/>
  </p:normalViewPr>
  <p:slideViewPr>
    <p:cSldViewPr>
      <p:cViewPr varScale="1">
        <p:scale>
          <a:sx n="103" d="100"/>
          <a:sy n="103" d="100"/>
        </p:scale>
        <p:origin x="-252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5ED71A-86B8-463E-954C-DBC25622FB49}" type="datetimeFigureOut">
              <a:rPr lang="ru-RU"/>
              <a:pPr>
                <a:defRPr/>
              </a:pPr>
              <a:t>13.10.2019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9F7307-D1F0-4851-91EF-5F30EBDB78C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97A4CD-E27C-4023-A5E9-1B12F653718D}" type="datetimeFigureOut">
              <a:rPr lang="ru-RU"/>
              <a:pPr>
                <a:defRPr/>
              </a:pPr>
              <a:t>13.10.2019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BBBB9F-863A-4D40-AE7A-5CF207AF182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74B64A-FE5E-4C19-A333-AD92E4A7592E}" type="datetimeFigureOut">
              <a:rPr lang="ru-RU"/>
              <a:pPr>
                <a:defRPr/>
              </a:pPr>
              <a:t>13.10.2019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AE1CCC-E9DD-4FDD-9A6B-801AACB2D3D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A2FF44-E574-4A92-9C8F-FDBCF7D4C2F1}" type="datetimeFigureOut">
              <a:rPr lang="ru-RU"/>
              <a:pPr>
                <a:defRPr/>
              </a:pPr>
              <a:t>13.10.2019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D17B46-5CD6-44B9-8268-181488A5DE0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9748A4-4C9D-498D-B301-0CE93BA94B8F}" type="datetimeFigureOut">
              <a:rPr lang="ru-RU"/>
              <a:pPr>
                <a:defRPr/>
              </a:pPr>
              <a:t>13.10.2019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38AED8-B168-4EEA-998B-830C4379489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CBC12B-953A-4CF4-8A2A-855844654366}" type="datetimeFigureOut">
              <a:rPr lang="ru-RU"/>
              <a:pPr>
                <a:defRPr/>
              </a:pPr>
              <a:t>13.10.2019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902F99-4785-4191-A4B8-13876EC7EA5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E179F2-4771-4CF9-B8EA-F31B7386ED44}" type="datetimeFigureOut">
              <a:rPr lang="ru-RU"/>
              <a:pPr>
                <a:defRPr/>
              </a:pPr>
              <a:t>13.10.2019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ECEDDC-5270-4ACB-A616-72AA6DE1774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9036AF-1F5B-40B5-B266-55E567B0E327}" type="datetimeFigureOut">
              <a:rPr lang="ru-RU"/>
              <a:pPr>
                <a:defRPr/>
              </a:pPr>
              <a:t>13.10.2019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8D0BB6-BB6A-4EC3-B589-54F6AFD9920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DD5769-7DC5-49F0-AFE5-8A741DBEB0CC}" type="datetimeFigureOut">
              <a:rPr lang="ru-RU"/>
              <a:pPr>
                <a:defRPr/>
              </a:pPr>
              <a:t>13.10.2019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B977B9-24EA-4CAC-AF1E-4C07AAF2D2D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7B9920-F0EF-439C-897F-5CF1853AE271}" type="datetimeFigureOut">
              <a:rPr lang="ru-RU"/>
              <a:pPr>
                <a:defRPr/>
              </a:pPr>
              <a:t>13.10.2019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D58C2D-98B5-4563-AC8B-79983E93E14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56C0A2-4D41-4278-B2B9-8296D3770C88}" type="datetimeFigureOut">
              <a:rPr lang="ru-RU"/>
              <a:pPr>
                <a:defRPr/>
              </a:pPr>
              <a:t>13.10.2019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C89387-8D8F-45A9-9ADF-646CCDDB3AA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6F8328AA-E817-4C9A-A8C7-A03C534FB398}" type="datetimeFigureOut">
              <a:rPr lang="ru-RU"/>
              <a:pPr>
                <a:defRPr/>
              </a:pPr>
              <a:t>13.10.2019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7340C1A0-21D8-403F-B1ED-BAED2A79C14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3" name="Picture 2" descr="C:\Users\Home\Desktop\h_1339328999_1291493_0cda1a8b57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4" name="Заголовок 1"/>
          <p:cNvSpPr>
            <a:spLocks noGrp="1"/>
          </p:cNvSpPr>
          <p:nvPr>
            <p:ph type="ctrTitle"/>
          </p:nvPr>
        </p:nvSpPr>
        <p:spPr>
          <a:xfrm>
            <a:off x="468313" y="0"/>
            <a:ext cx="7772400" cy="1470025"/>
          </a:xfrm>
        </p:spPr>
        <p:txBody>
          <a:bodyPr/>
          <a:lstStyle/>
          <a:p>
            <a:pPr eaLnBrk="1" hangingPunct="1"/>
            <a:r>
              <a:rPr lang="ru-RU" sz="3200" smtClean="0"/>
              <a:t>Ребёнок открывает мир природы</a:t>
            </a:r>
          </a:p>
        </p:txBody>
      </p:sp>
      <p:sp>
        <p:nvSpPr>
          <p:cNvPr id="13315" name="Подзаголовок 2"/>
          <p:cNvSpPr>
            <a:spLocks noGrp="1"/>
          </p:cNvSpPr>
          <p:nvPr>
            <p:ph type="subTitle" idx="1"/>
          </p:nvPr>
        </p:nvSpPr>
        <p:spPr>
          <a:xfrm>
            <a:off x="-142875" y="5286375"/>
            <a:ext cx="6429375" cy="1466850"/>
          </a:xfrm>
        </p:spPr>
        <p:txBody>
          <a:bodyPr/>
          <a:lstStyle/>
          <a:p>
            <a:pPr eaLnBrk="1" hangingPunct="1"/>
            <a:r>
              <a:rPr lang="ru-RU" sz="2400" smtClean="0">
                <a:solidFill>
                  <a:schemeClr val="tx1"/>
                </a:solidFill>
              </a:rPr>
              <a:t>МБДОУ «ЦРР – детский сад № 50»</a:t>
            </a:r>
          </a:p>
          <a:p>
            <a:pPr eaLnBrk="1" hangingPunct="1"/>
            <a:r>
              <a:rPr lang="ru-RU" sz="2400" smtClean="0">
                <a:solidFill>
                  <a:schemeClr val="tx1"/>
                </a:solidFill>
              </a:rPr>
              <a:t>Воспитатель </a:t>
            </a:r>
            <a:r>
              <a:rPr lang="en-US" sz="2400" smtClean="0">
                <a:solidFill>
                  <a:schemeClr val="tx1"/>
                </a:solidFill>
              </a:rPr>
              <a:t>I</a:t>
            </a:r>
            <a:r>
              <a:rPr lang="ru-RU" sz="2400" smtClean="0">
                <a:solidFill>
                  <a:schemeClr val="tx1"/>
                </a:solidFill>
              </a:rPr>
              <a:t>КК Красикова Ю.В.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Picture 4" descr="C:\Users\Home\Desktop\MirNasekPrintMin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214313"/>
            <a:ext cx="9121775" cy="7072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3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z="1600" smtClean="0"/>
          </a:p>
        </p:txBody>
      </p:sp>
      <p:sp>
        <p:nvSpPr>
          <p:cNvPr id="14339" name="Rectangle 3"/>
          <p:cNvSpPr>
            <a:spLocks noGrp="1" noChangeArrowheads="1"/>
          </p:cNvSpPr>
          <p:nvPr>
            <p:ph idx="1"/>
          </p:nvPr>
        </p:nvSpPr>
        <p:spPr>
          <a:xfrm>
            <a:off x="1000125" y="1312863"/>
            <a:ext cx="7500938" cy="3082925"/>
          </a:xfrm>
        </p:spPr>
        <p:txBody>
          <a:bodyPr anchor="ctr">
            <a:spAutoFit/>
          </a:bodyPr>
          <a:lstStyle/>
          <a:p>
            <a:pPr marL="0" indent="450850" eaLnBrk="1" hangingPunct="1">
              <a:spcBef>
                <a:spcPct val="0"/>
              </a:spcBef>
              <a:buFontTx/>
              <a:buNone/>
            </a:pPr>
            <a:r>
              <a:rPr lang="ru-RU" sz="1800" dirty="0" smtClean="0">
                <a:solidFill>
                  <a:srgbClr val="FF0000"/>
                </a:solidFill>
                <a:latin typeface="Arial" charset="0"/>
                <a:ea typeface="Times New Roman" pitchFamily="18" charset="0"/>
                <a:cs typeface="Arial" charset="0"/>
              </a:rPr>
              <a:t>Цель:</a:t>
            </a:r>
            <a:r>
              <a:rPr lang="ru-RU" sz="1800" dirty="0" smtClean="0">
                <a:latin typeface="Arial" charset="0"/>
                <a:ea typeface="Times New Roman" pitchFamily="18" charset="0"/>
                <a:cs typeface="Arial" charset="0"/>
              </a:rPr>
              <a:t>  </a:t>
            </a:r>
            <a:r>
              <a:rPr lang="ru-RU" sz="16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развивать интерес к познанию  объектов окружающего мира  средствами природы</a:t>
            </a:r>
          </a:p>
          <a:p>
            <a:pPr marL="0" indent="450850">
              <a:spcBef>
                <a:spcPct val="0"/>
              </a:spcBef>
              <a:buFontTx/>
              <a:buNone/>
            </a:pPr>
            <a:r>
              <a:rPr lang="ru-RU" sz="1800" dirty="0" smtClean="0">
                <a:solidFill>
                  <a:srgbClr val="FF0000"/>
                </a:solidFill>
                <a:latin typeface="Arial" charset="0"/>
                <a:ea typeface="Times New Roman" pitchFamily="18" charset="0"/>
                <a:cs typeface="Arial" charset="0"/>
              </a:rPr>
              <a:t>Задачи:</a:t>
            </a:r>
          </a:p>
          <a:p>
            <a:pPr marL="0" indent="450850">
              <a:spcBef>
                <a:spcPct val="0"/>
              </a:spcBef>
              <a:buFontTx/>
              <a:buNone/>
            </a:pPr>
            <a:r>
              <a:rPr lang="ru-RU" sz="1800" dirty="0" smtClean="0">
                <a:latin typeface="Arial" charset="0"/>
                <a:ea typeface="Times New Roman" pitchFamily="18" charset="0"/>
                <a:cs typeface="Arial" charset="0"/>
              </a:rPr>
              <a:t>- формировать  стремление узнавать новое посредством наблюдения и экспериментирования.</a:t>
            </a:r>
          </a:p>
          <a:p>
            <a:pPr marL="0" indent="450850">
              <a:spcBef>
                <a:spcPct val="0"/>
              </a:spcBef>
              <a:buFontTx/>
              <a:buNone/>
            </a:pPr>
            <a:r>
              <a:rPr lang="ru-RU" sz="1800" dirty="0" smtClean="0">
                <a:latin typeface="Arial" charset="0"/>
                <a:ea typeface="Times New Roman" pitchFamily="18" charset="0"/>
                <a:cs typeface="Arial" charset="0"/>
              </a:rPr>
              <a:t>- обогащать представление об окружающем мире, о природе родного края.</a:t>
            </a:r>
          </a:p>
          <a:p>
            <a:pPr marL="0" indent="450850">
              <a:spcBef>
                <a:spcPct val="0"/>
              </a:spcBef>
              <a:buFontTx/>
              <a:buNone/>
            </a:pPr>
            <a:r>
              <a:rPr lang="ru-RU" sz="1800" dirty="0" smtClean="0">
                <a:latin typeface="Arial" charset="0"/>
                <a:ea typeface="Times New Roman" pitchFamily="18" charset="0"/>
                <a:cs typeface="Arial" charset="0"/>
              </a:rPr>
              <a:t>- развивать наблюдательность и логическое  мышление.</a:t>
            </a:r>
          </a:p>
          <a:p>
            <a:pPr marL="0" indent="450850">
              <a:spcBef>
                <a:spcPct val="0"/>
              </a:spcBef>
              <a:buFontTx/>
              <a:buNone/>
            </a:pPr>
            <a:r>
              <a:rPr lang="ru-RU" sz="1800" dirty="0" smtClean="0">
                <a:latin typeface="Arial" charset="0"/>
                <a:ea typeface="Times New Roman" pitchFamily="18" charset="0"/>
                <a:cs typeface="Arial" charset="0"/>
              </a:rPr>
              <a:t>-  воспитывать  трудолюбие, уважение  к труду и бережное отношения к природе.</a:t>
            </a:r>
          </a:p>
          <a:p>
            <a:pPr marL="0" indent="450850">
              <a:spcBef>
                <a:spcPct val="0"/>
              </a:spcBef>
              <a:buFontTx/>
              <a:buNone/>
            </a:pPr>
            <a:endParaRPr lang="ru-RU" sz="1800" dirty="0" smtClean="0">
              <a:latin typeface="Arial" charset="0"/>
              <a:ea typeface="Times New Roman" pitchFamily="18" charset="0"/>
              <a:cs typeface="Arial" charset="0"/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1" name="Picture 2" descr="C:\Users\Home\Desktop\божья коровка.jpe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-1189038" y="0"/>
            <a:ext cx="10333038" cy="7939088"/>
          </a:xfrm>
        </p:spPr>
      </p:pic>
      <p:sp>
        <p:nvSpPr>
          <p:cNvPr id="15362" name="Заголовок 1"/>
          <p:cNvSpPr>
            <a:spLocks noGrp="1"/>
          </p:cNvSpPr>
          <p:nvPr>
            <p:ph type="title"/>
          </p:nvPr>
        </p:nvSpPr>
        <p:spPr>
          <a:xfrm>
            <a:off x="0" y="908050"/>
            <a:ext cx="8820150" cy="5257800"/>
          </a:xfrm>
        </p:spPr>
        <p:txBody>
          <a:bodyPr/>
          <a:lstStyle/>
          <a:p>
            <a:pPr eaLnBrk="1" hangingPunct="1"/>
            <a:r>
              <a:rPr lang="ru-RU" sz="1800" b="1" smtClean="0">
                <a:latin typeface="Times New Roman" pitchFamily="18" charset="0"/>
              </a:rPr>
              <a:t>Познавательное развитие детей дошкольного возраста – одна из актуальных проблем на сегодня. Формирования представлений об окружающем мире зависит от того, насколько педагог может увлечь и заинтересовать ребёнка. Наиболее эффективным методом является вовлечение ребёнка в действительность. </a:t>
            </a:r>
            <a:br>
              <a:rPr lang="ru-RU" sz="1800" b="1" smtClean="0">
                <a:latin typeface="Times New Roman" pitchFamily="18" charset="0"/>
              </a:rPr>
            </a:br>
            <a:r>
              <a:rPr lang="ru-RU" sz="1800" b="1" smtClean="0">
                <a:latin typeface="Times New Roman" pitchFamily="18" charset="0"/>
              </a:rPr>
              <a:t> Воспитатель должен развивать познавательный интерес детей, обеспечивая возможность самостоятельной,  интересной познавательно-исследовательской деятельности в центре экспериментирования, в котором  дети могут проводить несложные опыты, проверять свои предположения.</a:t>
            </a:r>
            <a:br>
              <a:rPr lang="ru-RU" sz="1800" b="1" smtClean="0">
                <a:latin typeface="Times New Roman" pitchFamily="18" charset="0"/>
              </a:rPr>
            </a:br>
            <a:r>
              <a:rPr lang="ru-RU" sz="1800" b="1" smtClean="0">
                <a:latin typeface="Times New Roman" pitchFamily="18" charset="0"/>
              </a:rPr>
              <a:t> Тем самым мы, предоставляя детям возможность разных способов  познания: наблюдения, сравнения, обследования, экспериментирования, моделирования, способствуем проявлению самостоятельности, направленной на взаимодействие с природой, и творческой инициативы.</a:t>
            </a:r>
            <a:br>
              <a:rPr lang="ru-RU" sz="1800" b="1" smtClean="0">
                <a:latin typeface="Times New Roman" pitchFamily="18" charset="0"/>
              </a:rPr>
            </a:br>
            <a:r>
              <a:rPr lang="ru-RU" sz="1800" b="1" smtClean="0">
                <a:latin typeface="Times New Roman" pitchFamily="18" charset="0"/>
              </a:rPr>
              <a:t>Наиболее важным условием для развития у детей познавательной активности и поддержания интереса к природе является создание предметно-окружающей среды.</a:t>
            </a:r>
            <a:br>
              <a:rPr lang="ru-RU" sz="1800" b="1" smtClean="0">
                <a:latin typeface="Times New Roman" pitchFamily="18" charset="0"/>
              </a:rPr>
            </a:br>
            <a:r>
              <a:rPr lang="ru-RU" sz="1800" b="1" smtClean="0">
                <a:latin typeface="Times New Roman" pitchFamily="18" charset="0"/>
              </a:rPr>
              <a:t> В нашей группе шесть мини-центров.</a:t>
            </a:r>
            <a:br>
              <a:rPr lang="ru-RU" sz="1800" b="1" smtClean="0">
                <a:latin typeface="Times New Roman" pitchFamily="18" charset="0"/>
              </a:rPr>
            </a:br>
            <a:endParaRPr lang="ru-RU" sz="1800" b="1" smtClean="0">
              <a:latin typeface="Times New Roman" pitchFamily="18" charset="0"/>
            </a:endParaRPr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Picture 2" descr="C:\Users\Home\Desktop\MirNasekPrintMin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75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38" y="857250"/>
            <a:ext cx="8229600" cy="114300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1600" b="1" dirty="0" smtClean="0"/>
              <a:t>«Уголок природы» - комнатные растения. Задачи: расширить знания о разновидности цветов и условий их обитания, формировать у детей навыки ухода за цветами, воспитывать любовь к растениям и желание за ними ухаживать</a:t>
            </a:r>
            <a:r>
              <a:rPr lang="ru-RU" sz="1300" b="1" dirty="0" smtClean="0"/>
              <a:t>.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b="1" dirty="0"/>
          </a:p>
        </p:txBody>
      </p:sp>
      <p:pic>
        <p:nvPicPr>
          <p:cNvPr id="5" name="Содержимое 4" descr="IMG_0276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4500562" y="1643050"/>
            <a:ext cx="2571768" cy="1693152"/>
          </a:xfrm>
          <a:prstGeom prst="roundRect">
            <a:avLst>
              <a:gd name="adj" fmla="val 16667"/>
            </a:avLst>
          </a:prstGeom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" name="Рисунок 5" descr="IMG_028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214415" y="1643050"/>
            <a:ext cx="2571767" cy="169167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7" name="Рисунок 6" descr="IMG_0271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643174" y="3786190"/>
            <a:ext cx="3000396" cy="177574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Picture 2" descr="J:\анимашки\фон\22-KletkaPrew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144000" cy="6867525"/>
          </a:xfrm>
        </p:spPr>
      </p:pic>
      <p:sp>
        <p:nvSpPr>
          <p:cNvPr id="17410" name="Заголовок 1"/>
          <p:cNvSpPr>
            <a:spLocks noGrp="1"/>
          </p:cNvSpPr>
          <p:nvPr>
            <p:ph type="title"/>
          </p:nvPr>
        </p:nvSpPr>
        <p:spPr>
          <a:xfrm>
            <a:off x="785813" y="428625"/>
            <a:ext cx="8229600" cy="1143000"/>
          </a:xfrm>
        </p:spPr>
        <p:txBody>
          <a:bodyPr/>
          <a:lstStyle/>
          <a:p>
            <a:pPr eaLnBrk="1" hangingPunct="1"/>
            <a:r>
              <a:rPr lang="ru-RU" sz="1400" b="1" smtClean="0"/>
              <a:t>«Мир насекомых» - экспонаты насекомых нашего края.</a:t>
            </a:r>
            <a:br>
              <a:rPr lang="ru-RU" sz="1400" b="1" smtClean="0"/>
            </a:br>
            <a:r>
              <a:rPr lang="ru-RU" sz="1400" b="1" smtClean="0"/>
              <a:t> Задачи: расширить представления о насекомых, их названиях, о строении тела,</a:t>
            </a:r>
            <a:br>
              <a:rPr lang="ru-RU" sz="1400" b="1" smtClean="0"/>
            </a:br>
            <a:r>
              <a:rPr lang="ru-RU" sz="1400" b="1" smtClean="0"/>
              <a:t> воспитывать любовь к насекомым и  потребность в их защите.</a:t>
            </a:r>
            <a:br>
              <a:rPr lang="ru-RU" sz="1400" b="1" smtClean="0"/>
            </a:br>
            <a:endParaRPr lang="ru-RU" sz="1400" b="1" smtClean="0"/>
          </a:p>
        </p:txBody>
      </p:sp>
      <p:pic>
        <p:nvPicPr>
          <p:cNvPr id="5" name="Рисунок 4" descr="SAM_392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286116" y="2571744"/>
            <a:ext cx="1928826" cy="144662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6" name="Рисунок 5" descr="IMG_1967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429256" y="1500174"/>
            <a:ext cx="2071702" cy="1553777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8" name="Рисунок 7" descr="IMG_1972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428728" y="4000504"/>
            <a:ext cx="2024077" cy="1518057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</p:spTree>
  </p:cSld>
  <p:clrMapOvr>
    <a:masterClrMapping/>
  </p:clrMapOvr>
  <p:transition>
    <p:checker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Picture 4" descr="J:\анимашки\фон\matematika_carica_nauk_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5" name="Рисунок 4" descr="IMG_930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14349" y="1643051"/>
            <a:ext cx="3357586" cy="1738750"/>
          </a:xfrm>
          <a:prstGeom prst="snip2DiagRect">
            <a:avLst>
              <a:gd name="adj1" fmla="val 13369"/>
              <a:gd name="adj2" fmla="val 16667"/>
            </a:avLst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 descr="IMG_929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714876" y="1643050"/>
            <a:ext cx="3286148" cy="1739060"/>
          </a:xfrm>
          <a:prstGeom prst="snip2DiagRect">
            <a:avLst>
              <a:gd name="adj1" fmla="val 14326"/>
              <a:gd name="adj2" fmla="val 16667"/>
            </a:avLst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6" descr="IMG_9306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928926" y="4214818"/>
            <a:ext cx="3286148" cy="1863092"/>
          </a:xfrm>
          <a:prstGeom prst="snip2DiagRect">
            <a:avLst>
              <a:gd name="adj1" fmla="val 19167"/>
              <a:gd name="adj2" fmla="val 16667"/>
            </a:avLst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8438" name="Rectangle 3"/>
          <p:cNvSpPr>
            <a:spLocks noGrp="1" noChangeArrowheads="1"/>
          </p:cNvSpPr>
          <p:nvPr>
            <p:ph idx="1"/>
          </p:nvPr>
        </p:nvSpPr>
        <p:spPr>
          <a:xfrm>
            <a:off x="-320675" y="3643313"/>
            <a:ext cx="9464675" cy="738187"/>
          </a:xfrm>
        </p:spPr>
        <p:txBody>
          <a:bodyPr wrap="none" anchor="ctr">
            <a:spAutoFit/>
          </a:bodyPr>
          <a:lstStyle/>
          <a:p>
            <a:pPr marL="0" indent="450850" eaLnBrk="1" hangingPunct="1">
              <a:spcBef>
                <a:spcPct val="0"/>
              </a:spcBef>
              <a:buFontTx/>
              <a:buNone/>
            </a:pPr>
            <a:r>
              <a:rPr lang="ru-RU" sz="1200" b="1" smtClean="0">
                <a:latin typeface="Arial" charset="0"/>
                <a:ea typeface="Times New Roman" pitchFamily="18" charset="0"/>
                <a:cs typeface="Arial" charset="0"/>
              </a:rPr>
              <a:t>«Лаборатория» - пробирки, колбы, лупы и т.д. Задачи: создать условия для проведения опытов и экспериментов,</a:t>
            </a:r>
          </a:p>
          <a:p>
            <a:pPr marL="0" indent="450850" eaLnBrk="1" hangingPunct="1">
              <a:spcBef>
                <a:spcPct val="0"/>
              </a:spcBef>
              <a:buFontTx/>
              <a:buNone/>
            </a:pPr>
            <a:r>
              <a:rPr lang="ru-RU" sz="1200" b="1" smtClean="0">
                <a:latin typeface="Arial" charset="0"/>
                <a:ea typeface="Times New Roman" pitchFamily="18" charset="0"/>
                <a:cs typeface="Arial" charset="0"/>
              </a:rPr>
              <a:t>                                             развивать умение анализировать и делать выводы.</a:t>
            </a:r>
            <a:endParaRPr lang="ru-RU" sz="900" b="1" smtClean="0">
              <a:latin typeface="Arial" charset="0"/>
              <a:ea typeface="Times New Roman" pitchFamily="18" charset="0"/>
              <a:cs typeface="Arial" charset="0"/>
            </a:endParaRPr>
          </a:p>
          <a:p>
            <a:pPr marL="0" indent="450850">
              <a:spcBef>
                <a:spcPct val="0"/>
              </a:spcBef>
              <a:buFontTx/>
              <a:buNone/>
            </a:pPr>
            <a:endParaRPr lang="ru-RU" sz="1800" smtClean="0">
              <a:latin typeface="Arial" charset="0"/>
              <a:ea typeface="Times New Roman" pitchFamily="18" charset="0"/>
              <a:cs typeface="Arial" charset="0"/>
            </a:endParaRPr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rusfotooboi.ru/images/1864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Рисунок 6" descr="SAM_4458.JPG"/>
          <p:cNvPicPr>
            <a:picLocks noChangeAspect="1"/>
          </p:cNvPicPr>
          <p:nvPr/>
        </p:nvPicPr>
        <p:blipFill>
          <a:blip r:embed="rId3" cstate="print"/>
          <a:srcRect b="11458"/>
          <a:stretch>
            <a:fillRect/>
          </a:stretch>
        </p:blipFill>
        <p:spPr>
          <a:xfrm>
            <a:off x="357158" y="4286256"/>
            <a:ext cx="2714612" cy="1802677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8" name="Рисунок 7" descr="IMG_1410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857884" y="4071942"/>
            <a:ext cx="2571768" cy="1821669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9" name="Рисунок 8" descr="SAM_4474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286116" y="2071678"/>
            <a:ext cx="2381235" cy="1785926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sp>
        <p:nvSpPr>
          <p:cNvPr id="11" name="Содержимое 10"/>
          <p:cNvSpPr>
            <a:spLocks noGrp="1"/>
          </p:cNvSpPr>
          <p:nvPr>
            <p:ph idx="1"/>
          </p:nvPr>
        </p:nvSpPr>
        <p:spPr>
          <a:xfrm>
            <a:off x="457200" y="1600201"/>
            <a:ext cx="2971792" cy="542915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7" name="Picture 2" descr="J:\анимашки\фон\47356071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1800" b="1" dirty="0"/>
              <a:t>«Умелые руки» - природный материал. Задачи: расширить знания о видах материала, его свойств и качеств, развивать трудовую и творческую деятельность.</a:t>
            </a:r>
            <a:br>
              <a:rPr lang="ru-RU" sz="1800" b="1" dirty="0"/>
            </a:br>
            <a:endParaRPr lang="ru-RU" sz="1800" b="1" dirty="0"/>
          </a:p>
        </p:txBody>
      </p:sp>
      <p:pic>
        <p:nvPicPr>
          <p:cNvPr id="6" name="Рисунок 5" descr="IMG_939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643570" y="1071546"/>
            <a:ext cx="2527544" cy="2071702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10" name="Рисунок 9" descr="IMG_1343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928926" y="3071810"/>
            <a:ext cx="2714644" cy="2321617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11" name="Рисунок 10" descr="IMG_1344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00034" y="1071546"/>
            <a:ext cx="2571768" cy="2180412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</p:spTree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Picture 2" descr="J:\анимашки\фон\01879549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144000" cy="6862763"/>
          </a:xfrm>
        </p:spPr>
      </p:pic>
      <p:sp>
        <p:nvSpPr>
          <p:cNvPr id="20482" name="Заголовок 1"/>
          <p:cNvSpPr>
            <a:spLocks noGrp="1"/>
          </p:cNvSpPr>
          <p:nvPr>
            <p:ph type="title"/>
          </p:nvPr>
        </p:nvSpPr>
        <p:spPr>
          <a:xfrm>
            <a:off x="571500" y="285750"/>
            <a:ext cx="8229600" cy="1143000"/>
          </a:xfrm>
        </p:spPr>
        <p:txBody>
          <a:bodyPr/>
          <a:lstStyle/>
          <a:p>
            <a:pPr eaLnBrk="1" hangingPunct="1"/>
            <a:r>
              <a:rPr lang="ru-RU" sz="1600" b="1" smtClean="0"/>
              <a:t>«Огород на окне» - здесь дети учатся сажать выращивать рассаду из семян, </a:t>
            </a:r>
            <a:br>
              <a:rPr lang="ru-RU" sz="1600" b="1" smtClean="0"/>
            </a:br>
            <a:r>
              <a:rPr lang="ru-RU" sz="1600" b="1" smtClean="0"/>
              <a:t>наблюдать за изменениями и ухаживать за растениями.</a:t>
            </a:r>
            <a:r>
              <a:rPr lang="ru-RU" sz="1600" smtClean="0"/>
              <a:t/>
            </a:r>
            <a:br>
              <a:rPr lang="ru-RU" sz="1600" smtClean="0"/>
            </a:br>
            <a:r>
              <a:rPr lang="ru-RU" sz="1600" smtClean="0"/>
              <a:t> </a:t>
            </a:r>
            <a:br>
              <a:rPr lang="ru-RU" sz="1600" smtClean="0"/>
            </a:br>
            <a:endParaRPr lang="ru-RU" sz="1600" smtClean="0"/>
          </a:p>
        </p:txBody>
      </p:sp>
      <p:pic>
        <p:nvPicPr>
          <p:cNvPr id="5" name="Рисунок 4" descr="IMG_932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643042" y="1214422"/>
            <a:ext cx="3143272" cy="178735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Рисунок 5" descr="IMG_9273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357818" y="1214422"/>
            <a:ext cx="3000396" cy="174512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0483" name="Picture 3" descr="C:\Users\Home\Desktop\SAM_568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86116" y="3286124"/>
            <a:ext cx="2714644" cy="203598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240</TotalTime>
  <Words>233</Words>
  <Application>Microsoft Office PowerPoint</Application>
  <PresentationFormat>Экран (4:3)</PresentationFormat>
  <Paragraphs>16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Ребёнок открывает мир природы</vt:lpstr>
      <vt:lpstr>Слайд 2</vt:lpstr>
      <vt:lpstr>Познавательное развитие детей дошкольного возраста – одна из актуальных проблем на сегодня. Формирования представлений об окружающем мире зависит от того, насколько педагог может увлечь и заинтересовать ребёнка. Наиболее эффективным методом является вовлечение ребёнка в действительность.   Воспитатель должен развивать познавательный интерес детей, обеспечивая возможность самостоятельной,  интересной познавательно-исследовательской деятельности в центре экспериментирования, в котором  дети могут проводить несложные опыты, проверять свои предположения.  Тем самым мы, предоставляя детям возможность разных способов  познания: наблюдения, сравнения, обследования, экспериментирования, моделирования, способствуем проявлению самостоятельности, направленной на взаимодействие с природой, и творческой инициативы. Наиболее важным условием для развития у детей познавательной активности и поддержания интереса к природе является создание предметно-окружающей среды.  В нашей группе шесть мини-центров. </vt:lpstr>
      <vt:lpstr>«Уголок природы» - комнатные растения. Задачи: расширить знания о разновидности цветов и условий их обитания, формировать у детей навыки ухода за цветами, воспитывать любовь к растениям и желание за ними ухаживать. </vt:lpstr>
      <vt:lpstr>«Мир насекомых» - экспонаты насекомых нашего края.  Задачи: расширить представления о насекомых, их названиях, о строении тела,  воспитывать любовь к насекомым и  потребность в их защите. </vt:lpstr>
      <vt:lpstr>Слайд 6</vt:lpstr>
      <vt:lpstr>Слайд 7</vt:lpstr>
      <vt:lpstr>«Умелые руки» - природный материал. Задачи: расширить знания о видах материала, его свойств и качеств, развивать трудовую и творческую деятельность. </vt:lpstr>
      <vt:lpstr>«Огород на окне» - здесь дети учатся сажать выращивать рассаду из семян,  наблюдать за изменениями и ухаживать за растениями.  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Ребёнок открывает мир природы</dc:title>
  <dc:creator>Home</dc:creator>
  <cp:lastModifiedBy>Home</cp:lastModifiedBy>
  <cp:revision>31</cp:revision>
  <dcterms:created xsi:type="dcterms:W3CDTF">2018-03-25T13:38:55Z</dcterms:created>
  <dcterms:modified xsi:type="dcterms:W3CDTF">2019-10-13T19:39:44Z</dcterms:modified>
</cp:coreProperties>
</file>