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5" r:id="rId2"/>
    <p:sldId id="258" r:id="rId3"/>
    <p:sldId id="259" r:id="rId4"/>
    <p:sldId id="260" r:id="rId5"/>
    <p:sldId id="261" r:id="rId6"/>
    <p:sldId id="262" r:id="rId7"/>
    <p:sldId id="263" r:id="rId8"/>
    <p:sldId id="268" r:id="rId9"/>
    <p:sldId id="269" r:id="rId10"/>
    <p:sldId id="271" r:id="rId11"/>
    <p:sldId id="272" r:id="rId12"/>
    <p:sldId id="264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400" b="1" i="1" dirty="0" smtClean="0"/>
              <a:t>Роль семьи в развитии поисково-исследовательской активности ребенка.</a:t>
            </a:r>
          </a:p>
          <a:p>
            <a:pPr marL="0" indent="0" algn="ctr">
              <a:buNone/>
            </a:pPr>
            <a:endParaRPr lang="ru-RU" sz="2400" b="1" i="1" dirty="0"/>
          </a:p>
          <a:p>
            <a:pPr marL="0" indent="0" algn="ctr">
              <a:buNone/>
            </a:pPr>
            <a:endParaRPr lang="ru-RU" sz="2400" b="1" i="1" dirty="0" smtClean="0"/>
          </a:p>
          <a:p>
            <a:pPr marL="0" indent="0" algn="r">
              <a:buNone/>
            </a:pPr>
            <a:r>
              <a:rPr lang="ru-RU" sz="2400" dirty="0" smtClean="0"/>
              <a:t>Выполняла воспитатель: </a:t>
            </a:r>
            <a:r>
              <a:rPr lang="ru-RU" sz="2400" dirty="0" err="1" smtClean="0"/>
              <a:t>Балдина</a:t>
            </a:r>
            <a:r>
              <a:rPr lang="ru-RU" sz="2400" dirty="0" smtClean="0"/>
              <a:t> Лили </a:t>
            </a:r>
            <a:r>
              <a:rPr lang="ru-RU" sz="2400" dirty="0" err="1" smtClean="0"/>
              <a:t>Самигулловна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649762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Эксперимент с магнитом</a:t>
            </a:r>
            <a:endParaRPr lang="ru-RU" b="1" dirty="0"/>
          </a:p>
        </p:txBody>
      </p:sp>
      <p:pic>
        <p:nvPicPr>
          <p:cNvPr id="7" name="Рисунок 6" descr="IMG_20160121_2111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62700" y="1857364"/>
            <a:ext cx="2286016" cy="1714512"/>
          </a:xfrm>
          <a:prstGeom prst="rect">
            <a:avLst/>
          </a:prstGeom>
        </p:spPr>
      </p:pic>
      <p:pic>
        <p:nvPicPr>
          <p:cNvPr id="8" name="Рисунок 7" descr="IMG_20160121_2112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1857364"/>
            <a:ext cx="2333609" cy="1750207"/>
          </a:xfrm>
          <a:prstGeom prst="rect">
            <a:avLst/>
          </a:prstGeom>
        </p:spPr>
      </p:pic>
      <p:pic>
        <p:nvPicPr>
          <p:cNvPr id="9" name="Рисунок 8" descr="IMG_20160121_2113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4929198"/>
            <a:ext cx="2285984" cy="1714488"/>
          </a:xfrm>
          <a:prstGeom prst="rect">
            <a:avLst/>
          </a:prstGeom>
        </p:spPr>
      </p:pic>
      <p:pic>
        <p:nvPicPr>
          <p:cNvPr id="10" name="Рисунок 9" descr="IMG_20160121_21290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1857364"/>
            <a:ext cx="2285984" cy="171448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Эксперимент с воздухом</a:t>
            </a:r>
            <a:endParaRPr lang="ru-RU" dirty="0"/>
          </a:p>
        </p:txBody>
      </p:sp>
      <p:pic>
        <p:nvPicPr>
          <p:cNvPr id="3" name="Рисунок 2" descr="IMG_20160119_2039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19" y="2143116"/>
            <a:ext cx="1821669" cy="2428892"/>
          </a:xfrm>
          <a:prstGeom prst="rect">
            <a:avLst/>
          </a:prstGeom>
        </p:spPr>
      </p:pic>
      <p:pic>
        <p:nvPicPr>
          <p:cNvPr id="4" name="Рисунок 3" descr="IMG_20160119_2044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7" y="2143116"/>
            <a:ext cx="1821670" cy="2428892"/>
          </a:xfrm>
          <a:prstGeom prst="rect">
            <a:avLst/>
          </a:prstGeom>
        </p:spPr>
      </p:pic>
      <p:pic>
        <p:nvPicPr>
          <p:cNvPr id="5" name="Рисунок 4" descr="IMG_20160119_2041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15" y="2143116"/>
            <a:ext cx="1821670" cy="2428892"/>
          </a:xfrm>
          <a:prstGeom prst="rect">
            <a:avLst/>
          </a:prstGeom>
        </p:spPr>
      </p:pic>
      <p:pic>
        <p:nvPicPr>
          <p:cNvPr id="6" name="Рисунок 5" descr="IMG_20160119_2042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71736" y="2143116"/>
            <a:ext cx="1821670" cy="242889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хотим, чтобы исследовательская деятельность проводилась и дома, необходимо каждому родителю давать индивидуально конкретное задание. Это обязывает к решению поставленной задачи не только детей, но и родителей. Родителей, как и детей, необходимо не только заинтересовать, но и похвалить за проведенную работу. Несмотря на большую занятость, в выполнении конкретного задания отказа не будет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61400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Ирина\Desktop\фото\анимации\622734717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32656"/>
            <a:ext cx="6120680" cy="61206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4656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881068"/>
          </a:xfrm>
        </p:spPr>
        <p:txBody>
          <a:bodyPr>
            <a:normAutofit fontScale="90000"/>
          </a:bodyPr>
          <a:lstStyle/>
          <a:p>
            <a:r>
              <a:rPr lang="ru-RU" dirty="0"/>
              <a:t> «Самое лучшее открытие - то, которое ребенок делает сам».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</a:t>
            </a:r>
            <a:r>
              <a:rPr lang="ru-RU" sz="2700" dirty="0" smtClean="0"/>
              <a:t>Ральф У. </a:t>
            </a:r>
            <a:r>
              <a:rPr lang="ru-RU" sz="2700" dirty="0" err="1" smtClean="0"/>
              <a:t>Эмерсон</a:t>
            </a: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35612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Для развития личности дошкольника  огромную роль играет экспериментальная деятельность ребенка, т. е. поисковая деятельность, познавательная </a:t>
            </a:r>
            <a:r>
              <a:rPr lang="ru-RU" sz="2800" dirty="0" smtClean="0"/>
              <a:t>деятельность.</a:t>
            </a:r>
            <a:endParaRPr lang="ru-RU" sz="2800" dirty="0"/>
          </a:p>
        </p:txBody>
      </p:sp>
      <p:pic>
        <p:nvPicPr>
          <p:cNvPr id="1026" name="Picture 2" descr="C:\Users\Ирина\Desktop\фото\анимации\94208d162d37da078121aa7ff100025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581128"/>
            <a:ext cx="1993079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31654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- умение видеть взаимосвязи и взаимозависимости, т. е. способность видеть многообразие мира;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- развитие собственного познавательного опыта в обобщенном виде с помощью наглядных средств </a:t>
            </a:r>
            <a:r>
              <a:rPr lang="ru-RU" sz="2800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эталонов, символов, условных заменителей, моделей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1027" name="Picture 3" descr="C:\Users\Ирина\Desktop\фото\анимации\63b018c7800d8e663dc70a105fb3b0d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88640"/>
            <a:ext cx="1362447" cy="19800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7548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включение в мыслительную деятельность моделирующих и преобразующих действий;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поддержание у детей инициативы, сообразительности, пытливости, критичности, самостоятельности ;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умения совместной деятельности не только между ребенком и взрослым, но и между детьми.</a:t>
            </a:r>
          </a:p>
          <a:p>
            <a:endParaRPr lang="ru-RU" dirty="0"/>
          </a:p>
        </p:txBody>
      </p:sp>
      <p:pic>
        <p:nvPicPr>
          <p:cNvPr id="2050" name="Picture 2" descr="C:\Users\Ирина\Desktop\фото\анимации\detia-84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869160"/>
            <a:ext cx="1562472" cy="18554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2793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Организация идет по трем направлениям: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живая природа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многообразие живых организмов как приспособление к окружающей среде, характерные особенности в различных климатических условиях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неживая природа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воздух, вода, почва, электричество, звук, свет, цвет, вес и др.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человек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функционирование организма, рукотворный мир, материалы и их свойства, преобразование предметов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542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7571184" cy="6480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3849291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 следует отмахиваться от желаний ребенка, ведь в основе этого «любопытства» лежит любознательность, в результате которой появляется потребность в исследовании;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никогда не отказываться от совместных действий с ребенком, игр и т. п. ;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32656"/>
            <a:ext cx="68407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Советы, которые помогают в совместной работе родителей и педагога:</a:t>
            </a:r>
          </a:p>
        </p:txBody>
      </p:sp>
      <p:pic>
        <p:nvPicPr>
          <p:cNvPr id="4098" name="Picture 2" descr="C:\Users\Ирина\Desktop\фото\анимации\detia-2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581128"/>
            <a:ext cx="1501130" cy="16475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7436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запрещать исследовательскую деятельность, т. к. это сковывает активность и самостоятельность ;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нельзя указывать на ошибки и недостатки, т. к. осознание своей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успешности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гасит интерес к этому виду деятельности. Надо учить детей доводить начатое дело до конца и давать положительную оценку деятельности.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809" y="332656"/>
            <a:ext cx="1647543" cy="18722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3904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Исследования: свойства воды </a:t>
            </a:r>
            <a:endParaRPr lang="ru-RU" dirty="0"/>
          </a:p>
        </p:txBody>
      </p:sp>
      <p:pic>
        <p:nvPicPr>
          <p:cNvPr id="2050" name="Picture 2" descr="C:\Users\Солнышко\Desktop\DSC_007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562682"/>
            <a:ext cx="3614739" cy="2033291"/>
          </a:xfrm>
          <a:prstGeom prst="rect">
            <a:avLst/>
          </a:prstGeom>
          <a:noFill/>
        </p:spPr>
      </p:pic>
      <p:pic>
        <p:nvPicPr>
          <p:cNvPr id="2051" name="Picture 3" descr="C:\Users\Солнышко\Desktop\DSC_008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4071942"/>
            <a:ext cx="3470275" cy="1952030"/>
          </a:xfrm>
          <a:prstGeom prst="rect">
            <a:avLst/>
          </a:prstGeom>
          <a:noFill/>
        </p:spPr>
      </p:pic>
      <p:pic>
        <p:nvPicPr>
          <p:cNvPr id="5" name="Рисунок 4" descr="DSC_007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1500174"/>
            <a:ext cx="3683026" cy="207170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285728"/>
            <a:ext cx="58579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Исследования: свойства крупы </a:t>
            </a:r>
            <a:endParaRPr lang="ru-RU" sz="2400" dirty="0"/>
          </a:p>
        </p:txBody>
      </p:sp>
      <p:pic>
        <p:nvPicPr>
          <p:cNvPr id="4" name="Рисунок 3" descr="20160118_1908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26757" y="1973450"/>
            <a:ext cx="3214710" cy="2411033"/>
          </a:xfrm>
          <a:prstGeom prst="rect">
            <a:avLst/>
          </a:prstGeom>
        </p:spPr>
      </p:pic>
      <p:pic>
        <p:nvPicPr>
          <p:cNvPr id="5" name="Рисунок 4" descr="20160118_1909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2669963" y="1973451"/>
            <a:ext cx="3214711" cy="2411033"/>
          </a:xfrm>
          <a:prstGeom prst="rect">
            <a:avLst/>
          </a:prstGeom>
        </p:spPr>
      </p:pic>
      <p:pic>
        <p:nvPicPr>
          <p:cNvPr id="6" name="Рисунок 5" descr="20160118_1910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5338827" y="2090669"/>
            <a:ext cx="3252660" cy="221454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89</TotalTime>
  <Words>385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Spring</vt:lpstr>
      <vt:lpstr>Слайд 1</vt:lpstr>
      <vt:lpstr> «Самое лучшее открытие - то, которое ребенок делает сам».                                 Ральф У. Эмерсон</vt:lpstr>
      <vt:lpstr> Задачи:</vt:lpstr>
      <vt:lpstr>Слайд 4</vt:lpstr>
      <vt:lpstr>Организация идет по трем направлениям:</vt:lpstr>
      <vt:lpstr> </vt:lpstr>
      <vt:lpstr>Слайд 7</vt:lpstr>
      <vt:lpstr>Исследования: свойства воды </vt:lpstr>
      <vt:lpstr>Слайд 9</vt:lpstr>
      <vt:lpstr>Эксперимент с магнитом</vt:lpstr>
      <vt:lpstr>Эксперимент с воздухом</vt:lpstr>
      <vt:lpstr>Итог: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asus1</cp:lastModifiedBy>
  <cp:revision>17</cp:revision>
  <dcterms:created xsi:type="dcterms:W3CDTF">2016-01-05T07:29:26Z</dcterms:created>
  <dcterms:modified xsi:type="dcterms:W3CDTF">2018-11-11T16:28:15Z</dcterms:modified>
</cp:coreProperties>
</file>