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58" r:id="rId3"/>
    <p:sldId id="260" r:id="rId4"/>
    <p:sldId id="262" r:id="rId5"/>
    <p:sldId id="264" r:id="rId6"/>
    <p:sldId id="266" r:id="rId7"/>
    <p:sldId id="267" r:id="rId8"/>
    <p:sldId id="270" r:id="rId9"/>
    <p:sldId id="272" r:id="rId10"/>
    <p:sldId id="274" r:id="rId11"/>
    <p:sldId id="276" r:id="rId12"/>
    <p:sldId id="278" r:id="rId13"/>
    <p:sldId id="280" r:id="rId14"/>
    <p:sldId id="282" r:id="rId15"/>
    <p:sldId id="286" r:id="rId16"/>
    <p:sldId id="288" r:id="rId17"/>
    <p:sldId id="290" r:id="rId18"/>
    <p:sldId id="292" r:id="rId19"/>
    <p:sldId id="294" r:id="rId20"/>
    <p:sldId id="313" r:id="rId21"/>
    <p:sldId id="299" r:id="rId22"/>
    <p:sldId id="301" r:id="rId23"/>
    <p:sldId id="303" r:id="rId24"/>
    <p:sldId id="305" r:id="rId25"/>
    <p:sldId id="307" r:id="rId26"/>
    <p:sldId id="311" r:id="rId27"/>
    <p:sldId id="29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300"/>
    <a:srgbClr val="140F00"/>
    <a:srgbClr val="3A2C00"/>
    <a:srgbClr val="483700"/>
    <a:srgbClr val="EEB5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8" autoAdjust="0"/>
    <p:restoredTop sz="94660"/>
  </p:normalViewPr>
  <p:slideViewPr>
    <p:cSldViewPr>
      <p:cViewPr varScale="1">
        <p:scale>
          <a:sx n="60" d="100"/>
          <a:sy n="60" d="100"/>
        </p:scale>
        <p:origin x="-404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5000" advTm="5000">
        <p:sndAc>
          <p:endSnd/>
        </p:sndAc>
      </p:transition>
    </mc:Choice>
    <mc:Fallback>
      <p:transition spd="slow" advTm="5000">
        <p:sndAc>
          <p:endSnd/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5500" cy="68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6453336"/>
            <a:ext cx="3888432" cy="404664"/>
          </a:xfrm>
        </p:spPr>
        <p:txBody>
          <a:bodyPr>
            <a:noAutofit/>
          </a:bodyPr>
          <a:lstStyle/>
          <a:p>
            <a:endParaRPr lang="ru-RU" sz="2000" b="1" i="1" dirty="0">
              <a:solidFill>
                <a:srgbClr val="0403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9) </a:t>
            </a:r>
            <a:r>
              <a:rPr lang="en-US" b="1" dirty="0">
                <a:solidFill>
                  <a:srgbClr val="7030A0"/>
                </a:solidFill>
              </a:rPr>
              <a:t>Wresting was considered what type of sport? </a:t>
            </a:r>
            <a:endParaRPr lang="en-US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en-US" b="1" dirty="0"/>
              <a:t>C</a:t>
            </a:r>
            <a:r>
              <a:rPr lang="en-US" b="1" dirty="0" smtClean="0"/>
              <a:t>ontact</a:t>
            </a:r>
          </a:p>
          <a:p>
            <a:pPr marL="0" indent="0" algn="ctr">
              <a:buNone/>
            </a:pPr>
            <a:r>
              <a:rPr lang="en-US" b="1" dirty="0" smtClean="0"/>
              <a:t>B. </a:t>
            </a:r>
            <a:r>
              <a:rPr lang="en-US" b="1" dirty="0"/>
              <a:t>E</a:t>
            </a:r>
            <a:r>
              <a:rPr lang="en-US" b="1" dirty="0" smtClean="0"/>
              <a:t>ndurance</a:t>
            </a:r>
          </a:p>
          <a:p>
            <a:pPr marL="0" indent="0" algn="ctr">
              <a:buNone/>
            </a:pPr>
            <a:r>
              <a:rPr lang="en-US" b="1" dirty="0" smtClean="0"/>
              <a:t>C. </a:t>
            </a:r>
            <a:r>
              <a:rPr lang="en-US" b="1" dirty="0"/>
              <a:t>S</a:t>
            </a:r>
            <a:r>
              <a:rPr lang="en-US" b="1" dirty="0" smtClean="0"/>
              <a:t>peed</a:t>
            </a:r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en-US" b="1" dirty="0"/>
              <a:t>A</a:t>
            </a:r>
            <a:r>
              <a:rPr lang="en-US" b="1" dirty="0" smtClean="0"/>
              <a:t>ccuracy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9838522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10) </a:t>
            </a:r>
            <a:r>
              <a:rPr lang="en-US" b="1" dirty="0">
                <a:solidFill>
                  <a:srgbClr val="7030A0"/>
                </a:solidFill>
              </a:rPr>
              <a:t>In 2008, where </a:t>
            </a:r>
            <a:r>
              <a:rPr lang="en-US" b="1" dirty="0" smtClean="0">
                <a:solidFill>
                  <a:srgbClr val="7030A0"/>
                </a:solidFill>
              </a:rPr>
              <a:t>was </a:t>
            </a:r>
            <a:r>
              <a:rPr lang="en-US" b="1" dirty="0">
                <a:solidFill>
                  <a:srgbClr val="7030A0"/>
                </a:solidFill>
              </a:rPr>
              <a:t>the summer Olympics 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>
                <a:solidFill>
                  <a:srgbClr val="7030A0"/>
                </a:solidFill>
              </a:rPr>
              <a:t>held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</a:p>
          <a:p>
            <a:pPr marL="0" indent="0" algn="ctr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ru-RU" b="1" dirty="0"/>
              <a:t>Japan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 </a:t>
            </a:r>
            <a:r>
              <a:rPr lang="ru-RU" b="1" dirty="0"/>
              <a:t>China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 </a:t>
            </a:r>
            <a:r>
              <a:rPr lang="ru-RU" b="1" dirty="0"/>
              <a:t>Taiwan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ru-RU" b="1" dirty="0"/>
              <a:t>India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8514">
            <a:off x="558267" y="4233969"/>
            <a:ext cx="2990750" cy="19324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038">
            <a:off x="5777257" y="3001280"/>
            <a:ext cx="2943054" cy="22095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368369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11) </a:t>
            </a:r>
            <a:r>
              <a:rPr lang="en-US" b="1" dirty="0">
                <a:solidFill>
                  <a:srgbClr val="7030A0"/>
                </a:solidFill>
              </a:rPr>
              <a:t>The Olympic flag contains how many rings on it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1</a:t>
            </a:r>
          </a:p>
          <a:p>
            <a:pPr marL="0" indent="0" algn="ctr">
              <a:buNone/>
            </a:pPr>
            <a:r>
              <a:rPr lang="en-US" b="1" dirty="0" smtClean="0"/>
              <a:t>B. 3</a:t>
            </a:r>
          </a:p>
          <a:p>
            <a:pPr marL="0" indent="0" algn="ctr">
              <a:buNone/>
            </a:pPr>
            <a:r>
              <a:rPr lang="en-US" b="1" dirty="0" smtClean="0"/>
              <a:t>C. 5</a:t>
            </a:r>
          </a:p>
          <a:p>
            <a:pPr marL="0" indent="0" algn="ctr">
              <a:buNone/>
            </a:pPr>
            <a:r>
              <a:rPr lang="en-US" b="1" dirty="0" smtClean="0"/>
              <a:t>D. 7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42770466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12) </a:t>
            </a:r>
            <a:r>
              <a:rPr lang="en-US" b="1" dirty="0">
                <a:solidFill>
                  <a:srgbClr val="7030A0"/>
                </a:solidFill>
              </a:rPr>
              <a:t>American Mark Spitz won 7 gold medals in 1972. What was his watery sport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ru-RU" b="1" dirty="0"/>
              <a:t>Diving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 </a:t>
            </a:r>
            <a:r>
              <a:rPr lang="ru-RU" b="1" dirty="0"/>
              <a:t>Swimming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</a:t>
            </a:r>
            <a:r>
              <a:rPr lang="ru-RU" b="1" dirty="0"/>
              <a:t> </a:t>
            </a:r>
            <a:r>
              <a:rPr lang="ru-RU" b="1" dirty="0" err="1"/>
              <a:t>Rowing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ru-RU" b="1" dirty="0" err="1"/>
              <a:t>Water</a:t>
            </a:r>
            <a:r>
              <a:rPr lang="ru-RU" b="1" dirty="0"/>
              <a:t> </a:t>
            </a:r>
            <a:r>
              <a:rPr lang="ru-RU" b="1" dirty="0" err="1"/>
              <a:t>Volleyball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988340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13) </a:t>
            </a:r>
            <a:r>
              <a:rPr lang="en-US" b="1" dirty="0">
                <a:solidFill>
                  <a:srgbClr val="7030A0"/>
                </a:solidFill>
              </a:rPr>
              <a:t>What year was the first modern Olympics held in! </a:t>
            </a:r>
            <a:endParaRPr lang="en-US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en-US" b="1" dirty="0"/>
              <a:t>1900 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</a:t>
            </a:r>
            <a:r>
              <a:rPr lang="en-US" b="1" dirty="0"/>
              <a:t> 1904 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 </a:t>
            </a:r>
            <a:r>
              <a:rPr lang="ru-RU" b="1" dirty="0"/>
              <a:t>1908 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ru-RU" b="1" dirty="0"/>
              <a:t>1896</a:t>
            </a:r>
          </a:p>
        </p:txBody>
      </p:sp>
    </p:spTree>
    <p:extLst>
      <p:ext uri="{BB962C8B-B14F-4D97-AF65-F5344CB8AC3E}">
        <p14:creationId xmlns="" xmlns:p14="http://schemas.microsoft.com/office/powerpoint/2010/main" val="2588619080"/>
      </p:ext>
    </p:extLst>
  </p:cSld>
  <p:clrMapOvr>
    <a:masterClrMapping/>
  </p:clrMapOvr>
  <p:transition spd="slow">
    <p:cover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15) </a:t>
            </a:r>
            <a:r>
              <a:rPr lang="en-US" b="1" dirty="0">
                <a:solidFill>
                  <a:srgbClr val="7030A0"/>
                </a:solidFill>
              </a:rPr>
              <a:t>What year was the </a:t>
            </a:r>
            <a:r>
              <a:rPr lang="en-US" b="1" dirty="0" smtClean="0">
                <a:solidFill>
                  <a:srgbClr val="7030A0"/>
                </a:solidFill>
              </a:rPr>
              <a:t>Olympic </a:t>
            </a:r>
            <a:r>
              <a:rPr lang="en-US" b="1" dirty="0">
                <a:solidFill>
                  <a:srgbClr val="7030A0"/>
                </a:solidFill>
              </a:rPr>
              <a:t>flag created? </a:t>
            </a:r>
            <a:endParaRPr lang="en-US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en-US" b="1" dirty="0"/>
              <a:t>1896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</a:t>
            </a:r>
            <a:r>
              <a:rPr lang="en-US" b="1" dirty="0"/>
              <a:t> 1913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 </a:t>
            </a:r>
            <a:r>
              <a:rPr lang="ru-RU" b="1" dirty="0"/>
              <a:t>1920 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ru-RU" b="1" dirty="0" smtClean="0"/>
              <a:t>1924</a:t>
            </a:r>
            <a:endParaRPr lang="en-US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3107640607"/>
      </p:ext>
    </p:extLst>
  </p:cSld>
  <p:clrMapOvr>
    <a:masterClrMapping/>
  </p:clrMapOvr>
  <p:transition spd="slow">
    <p:wheel spokes="1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16) </a:t>
            </a:r>
            <a:r>
              <a:rPr lang="en-US" b="1" dirty="0">
                <a:solidFill>
                  <a:srgbClr val="7030A0"/>
                </a:solidFill>
              </a:rPr>
              <a:t>What year was the first official Paralympic Games held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</a:p>
          <a:p>
            <a:pPr marL="0" indent="0" algn="ctr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en-US" b="1" dirty="0"/>
              <a:t>1948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 </a:t>
            </a:r>
            <a:r>
              <a:rPr lang="en-US" b="1" dirty="0"/>
              <a:t>1952 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 </a:t>
            </a:r>
            <a:r>
              <a:rPr lang="ru-RU" b="1" dirty="0" smtClean="0"/>
              <a:t>1956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ru-RU" b="1" dirty="0" smtClean="0"/>
              <a:t>19</a:t>
            </a:r>
            <a:r>
              <a:rPr lang="en-US" b="1" dirty="0" smtClean="0"/>
              <a:t>60 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7664531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17) Who was the creator the Olympic Games?</a:t>
            </a:r>
          </a:p>
          <a:p>
            <a:pPr marL="0" indent="0" algn="ctr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US" b="1" dirty="0" smtClean="0"/>
              <a:t>A. Pierre de Coubertin</a:t>
            </a:r>
          </a:p>
          <a:p>
            <a:pPr marL="0" indent="0" algn="ctr">
              <a:buNone/>
            </a:pPr>
            <a:r>
              <a:rPr lang="en-US" b="1" dirty="0" smtClean="0"/>
              <a:t>B. Nikolay</a:t>
            </a:r>
            <a:r>
              <a:rPr lang="ru-RU" b="1" dirty="0" smtClean="0"/>
              <a:t> </a:t>
            </a:r>
            <a:r>
              <a:rPr lang="en-US" b="1" dirty="0" smtClean="0"/>
              <a:t>I</a:t>
            </a:r>
          </a:p>
          <a:p>
            <a:pPr marL="0" indent="0" algn="ctr">
              <a:buNone/>
            </a:pPr>
            <a:r>
              <a:rPr lang="en-US" b="1" dirty="0" smtClean="0"/>
              <a:t>C. Alexander</a:t>
            </a:r>
            <a:r>
              <a:rPr lang="ru-RU" b="1" dirty="0" smtClean="0"/>
              <a:t> </a:t>
            </a:r>
            <a:r>
              <a:rPr lang="en-US" b="1" dirty="0" smtClean="0"/>
              <a:t>III</a:t>
            </a:r>
          </a:p>
          <a:p>
            <a:pPr marL="0" indent="0" algn="ctr">
              <a:buNone/>
            </a:pPr>
            <a:r>
              <a:rPr lang="en-US" b="1" dirty="0" smtClean="0"/>
              <a:t>D. Nikita II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9410495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18) How many people were established on the first Paralympic Games?</a:t>
            </a:r>
          </a:p>
          <a:p>
            <a:pPr marL="0" indent="0" algn="ctr">
              <a:buNone/>
            </a:pPr>
            <a:endParaRPr lang="en-US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US" b="1" dirty="0" smtClean="0"/>
              <a:t>A. 128 member</a:t>
            </a:r>
          </a:p>
          <a:p>
            <a:pPr marL="0" indent="0" algn="ctr">
              <a:buNone/>
            </a:pPr>
            <a:r>
              <a:rPr lang="en-US" b="1" dirty="0" smtClean="0"/>
              <a:t>B. 129 members</a:t>
            </a:r>
          </a:p>
          <a:p>
            <a:pPr marL="0" indent="0" algn="ctr">
              <a:buNone/>
            </a:pPr>
            <a:r>
              <a:rPr lang="en-US" b="1" dirty="0" smtClean="0"/>
              <a:t>C. 130 members</a:t>
            </a:r>
          </a:p>
          <a:p>
            <a:pPr marL="0" indent="0" algn="ctr">
              <a:buNone/>
            </a:pPr>
            <a:r>
              <a:rPr lang="en-US" b="1" dirty="0" smtClean="0"/>
              <a:t>D. 131 members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42062298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19) What </a:t>
            </a:r>
            <a:r>
              <a:rPr lang="en-US" b="1" dirty="0">
                <a:solidFill>
                  <a:srgbClr val="7030A0"/>
                </a:solidFill>
              </a:rPr>
              <a:t>is the most famous </a:t>
            </a:r>
            <a:r>
              <a:rPr lang="en-US" b="1" dirty="0" smtClean="0">
                <a:solidFill>
                  <a:srgbClr val="7030A0"/>
                </a:solidFill>
              </a:rPr>
              <a:t>Paralympic sport?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Volleyball</a:t>
            </a:r>
          </a:p>
          <a:p>
            <a:pPr marL="0" indent="0" algn="ctr">
              <a:buNone/>
            </a:pPr>
            <a:r>
              <a:rPr lang="en-US" b="1" dirty="0" smtClean="0"/>
              <a:t>B. Basketball on the wheelchair</a:t>
            </a:r>
          </a:p>
          <a:p>
            <a:pPr marL="0" indent="0" algn="ctr">
              <a:buNone/>
            </a:pPr>
            <a:r>
              <a:rPr lang="en-US" b="1" dirty="0" smtClean="0"/>
              <a:t>C. Football in </a:t>
            </a:r>
            <a:r>
              <a:rPr lang="en-US" b="1" dirty="0"/>
              <a:t>space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en-US" b="1" dirty="0"/>
              <a:t>H</a:t>
            </a:r>
            <a:r>
              <a:rPr lang="en-US" b="1" dirty="0" smtClean="0"/>
              <a:t>andball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73117">
            <a:off x="5851095" y="4096697"/>
            <a:ext cx="2747979" cy="20034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6684">
            <a:off x="649174" y="3850558"/>
            <a:ext cx="2190080" cy="24326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38">
            <a:off x="7217439" y="1713383"/>
            <a:ext cx="1344149" cy="1008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8539">
            <a:off x="830098" y="1754952"/>
            <a:ext cx="1605528" cy="10135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26964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1) The </a:t>
            </a:r>
            <a:r>
              <a:rPr lang="en-US" b="1" dirty="0">
                <a:solidFill>
                  <a:srgbClr val="7030A0"/>
                </a:solidFill>
              </a:rPr>
              <a:t>Olympics first happened in what ancient land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 A. Greece</a:t>
            </a:r>
          </a:p>
          <a:p>
            <a:pPr marL="0" indent="0" algn="ctr">
              <a:buNone/>
            </a:pPr>
            <a:r>
              <a:rPr lang="en-US" b="1" dirty="0" smtClean="0"/>
              <a:t>B. Rome</a:t>
            </a:r>
          </a:p>
          <a:p>
            <a:pPr marL="0" indent="0" algn="ctr">
              <a:buNone/>
            </a:pPr>
            <a:r>
              <a:rPr lang="en-US" b="1" dirty="0" smtClean="0"/>
              <a:t>C. Chine</a:t>
            </a:r>
          </a:p>
          <a:p>
            <a:pPr marL="0" indent="0" algn="ctr">
              <a:buNone/>
            </a:pPr>
            <a:r>
              <a:rPr lang="en-US" b="1" dirty="0" smtClean="0"/>
              <a:t>D. India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6288">
            <a:off x="733437" y="3917381"/>
            <a:ext cx="2877369" cy="2160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652">
            <a:off x="5645402" y="3573016"/>
            <a:ext cx="3069548" cy="23156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876">
            <a:off x="637602" y="1772816"/>
            <a:ext cx="2689702" cy="1512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6177">
            <a:off x="6228184" y="1556792"/>
            <a:ext cx="2092023" cy="15664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4501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20) What city is the longest in Europe? How long is it?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Moscow is 149 kilometers</a:t>
            </a:r>
            <a:r>
              <a:rPr lang="ru-RU" b="1" dirty="0" smtClean="0"/>
              <a:t> </a:t>
            </a:r>
            <a:r>
              <a:rPr lang="en-US" b="1" dirty="0" smtClean="0"/>
              <a:t>long</a:t>
            </a:r>
          </a:p>
          <a:p>
            <a:pPr marL="0" indent="0" algn="ctr">
              <a:buNone/>
            </a:pPr>
            <a:r>
              <a:rPr lang="en-US" b="1" dirty="0" smtClean="0"/>
              <a:t>B. Greece is 150 kilometers long</a:t>
            </a:r>
          </a:p>
          <a:p>
            <a:pPr marL="0" indent="0" algn="ctr">
              <a:buNone/>
            </a:pPr>
            <a:r>
              <a:rPr lang="en-US" b="1" dirty="0" smtClean="0"/>
              <a:t>C.</a:t>
            </a:r>
            <a:r>
              <a:rPr lang="ru-RU" b="1" dirty="0" smtClean="0"/>
              <a:t> </a:t>
            </a:r>
            <a:r>
              <a:rPr lang="en-US" b="1" dirty="0" smtClean="0"/>
              <a:t>Sochi is 148 kilometers long</a:t>
            </a:r>
            <a:endParaRPr lang="ru-RU" b="1" dirty="0" smtClean="0"/>
          </a:p>
          <a:p>
            <a:pPr marL="0" indent="0" algn="ctr">
              <a:buNone/>
            </a:pPr>
            <a:r>
              <a:rPr lang="en-US" b="1" dirty="0" smtClean="0"/>
              <a:t>D.</a:t>
            </a:r>
            <a:r>
              <a:rPr lang="ru-RU" b="1" dirty="0" smtClean="0"/>
              <a:t> </a:t>
            </a:r>
            <a:r>
              <a:rPr lang="en-US" b="1" dirty="0" smtClean="0"/>
              <a:t>Caucasus is 147 kilometers long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439930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5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5486400" cy="566738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Algerian" pitchFamily="82" charset="0"/>
              </a:rPr>
              <a:t>Answer the questions!</a:t>
            </a:r>
            <a:endParaRPr lang="ru-RU" sz="320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4294967295"/>
          </p:nvPr>
        </p:nvSpPr>
        <p:spPr>
          <a:xfrm>
            <a:off x="179512" y="1916832"/>
            <a:ext cx="3240360" cy="424847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Andalus" pitchFamily="18" charset="-78"/>
                <a:cs typeface="Andalus" pitchFamily="18" charset="-78"/>
              </a:rPr>
              <a:t>What kind of sport is this woman famous for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?</a:t>
            </a:r>
            <a:r>
              <a:rPr lang="en-US" sz="3200" dirty="0" smtClean="0">
                <a:cs typeface="Andalus" pitchFamily="18" charset="-78"/>
              </a:rPr>
              <a:t> </a:t>
            </a:r>
          </a:p>
          <a:p>
            <a:endParaRPr lang="en-US" sz="3200" dirty="0">
              <a:solidFill>
                <a:schemeClr val="accent2">
                  <a:lumMod val="40000"/>
                  <a:lumOff val="60000"/>
                </a:schemeClr>
              </a:solidFill>
              <a:cs typeface="Andalus" pitchFamily="18" charset="-78"/>
            </a:endParaRPr>
          </a:p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cs typeface="Andalus" pitchFamily="18" charset="-78"/>
              </a:rPr>
              <a:t>a. 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  <a:cs typeface="Andalus" pitchFamily="18" charset="-78"/>
              </a:rPr>
              <a:t>skiing</a:t>
            </a:r>
          </a:p>
          <a:p>
            <a:r>
              <a:rPr lang="en-US" sz="3500" dirty="0" smtClean="0">
                <a:solidFill>
                  <a:schemeClr val="tx2">
                    <a:lumMod val="50000"/>
                  </a:schemeClr>
                </a:solidFill>
                <a:cs typeface="Andalus" pitchFamily="18" charset="-78"/>
              </a:rPr>
              <a:t>b. gymnastics</a:t>
            </a:r>
            <a:endParaRPr lang="en-US" sz="3500" dirty="0">
              <a:solidFill>
                <a:schemeClr val="tx2">
                  <a:lumMod val="50000"/>
                </a:schemeClr>
              </a:solidFill>
              <a:cs typeface="Andalus" pitchFamily="18" charset="-78"/>
            </a:endParaRPr>
          </a:p>
          <a:p>
            <a:r>
              <a:rPr lang="en-US" sz="3500" dirty="0" smtClean="0">
                <a:solidFill>
                  <a:schemeClr val="tx2">
                    <a:lumMod val="50000"/>
                  </a:schemeClr>
                </a:solidFill>
                <a:cs typeface="Andalus" pitchFamily="18" charset="-78"/>
              </a:rPr>
              <a:t>c. </a:t>
            </a:r>
            <a:r>
              <a:rPr lang="en-US" sz="3500" dirty="0">
                <a:solidFill>
                  <a:schemeClr val="tx2">
                    <a:lumMod val="50000"/>
                  </a:schemeClr>
                </a:solidFill>
                <a:cs typeface="Andalus" pitchFamily="18" charset="-78"/>
              </a:rPr>
              <a:t>shooting</a:t>
            </a:r>
          </a:p>
          <a:p>
            <a:endParaRPr lang="ru-RU" sz="4000" dirty="0">
              <a:solidFill>
                <a:schemeClr val="accent2">
                  <a:lumMod val="40000"/>
                  <a:lumOff val="60000"/>
                </a:schemeClr>
              </a:solidFill>
              <a:cs typeface="Andalus" pitchFamily="18" charset="-78"/>
            </a:endParaRPr>
          </a:p>
        </p:txBody>
      </p:sp>
      <p:pic>
        <p:nvPicPr>
          <p:cNvPr id="3075" name="Picture 3" descr="C:\Users\User\Desktop\олимп виды спорта в фото\кабаев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59" b="2159"/>
          <a:stretch>
            <a:fillRect/>
          </a:stretch>
        </p:blipFill>
        <p:spPr bwMode="auto">
          <a:xfrm>
            <a:off x="3779912" y="836712"/>
            <a:ext cx="5012432" cy="58326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8DAB8-C533-4447-BF5F-76C5F14C20CF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26" name="Нижний колонтитул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А.А.ЛИ, ГБОУ СОШ №731, МОСКВА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666001"/>
      </p:ext>
    </p:extLst>
  </p:cSld>
  <p:clrMapOvr>
    <a:masterClrMapping/>
  </p:clrMapOvr>
  <p:transition spd="slow" advTm="500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6224" y="228601"/>
            <a:ext cx="2834640" cy="118417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lgerian" pitchFamily="82" charset="0"/>
              </a:rPr>
              <a:t>Answer the questions!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4294967295"/>
          </p:nvPr>
        </p:nvSpPr>
        <p:spPr>
          <a:xfrm>
            <a:off x="274320" y="1772816"/>
            <a:ext cx="2834640" cy="453650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3600" b="1" dirty="0">
                <a:latin typeface="Andalus" pitchFamily="18" charset="-78"/>
                <a:cs typeface="Andalus" pitchFamily="18" charset="-78"/>
              </a:rPr>
              <a:t>What kind of sport is this man famous for</a:t>
            </a:r>
            <a:r>
              <a:rPr lang="en-US" sz="3600" b="1" dirty="0" smtClean="0">
                <a:latin typeface="Andalus" pitchFamily="18" charset="-78"/>
                <a:cs typeface="Andalus" pitchFamily="18" charset="-78"/>
              </a:rPr>
              <a:t>?</a:t>
            </a:r>
          </a:p>
          <a:p>
            <a:endParaRPr lang="ru-RU" sz="3600" b="1" dirty="0">
              <a:cs typeface="Andalus" pitchFamily="18" charset="-78"/>
            </a:endParaRPr>
          </a:p>
          <a:p>
            <a:r>
              <a:rPr lang="en-US" sz="3200" b="1" dirty="0" smtClean="0"/>
              <a:t>a. football</a:t>
            </a:r>
            <a:endParaRPr lang="en-US" sz="3200" b="1" dirty="0"/>
          </a:p>
          <a:p>
            <a:r>
              <a:rPr lang="en-US" sz="3200" b="1" dirty="0" smtClean="0"/>
              <a:t>b. </a:t>
            </a:r>
            <a:r>
              <a:rPr lang="en-US" sz="3200" b="1" dirty="0"/>
              <a:t>hockey</a:t>
            </a:r>
          </a:p>
          <a:p>
            <a:r>
              <a:rPr lang="en-US" sz="3200" b="1" dirty="0" smtClean="0"/>
              <a:t>c. </a:t>
            </a:r>
            <a:r>
              <a:rPr lang="en-US" sz="3200" b="1" dirty="0"/>
              <a:t>figure-</a:t>
            </a:r>
          </a:p>
          <a:p>
            <a:pPr marL="342900" indent="-342900"/>
            <a:r>
              <a:rPr lang="en-US" sz="3200" b="1" dirty="0"/>
              <a:t>    skating</a:t>
            </a:r>
            <a:endParaRPr lang="ru-RU" sz="3200" b="1" dirty="0"/>
          </a:p>
          <a:p>
            <a:endParaRPr lang="ru-RU" dirty="0"/>
          </a:p>
        </p:txBody>
      </p:sp>
      <p:sp>
        <p:nvSpPr>
          <p:cNvPr id="5" name="Рисунок 1"/>
          <p:cNvSpPr txBox="1">
            <a:spLocks/>
          </p:cNvSpPr>
          <p:nvPr/>
        </p:nvSpPr>
        <p:spPr>
          <a:xfrm>
            <a:off x="3562350" y="152400"/>
            <a:ext cx="5734050" cy="6858000"/>
          </a:xfrm>
          <a:prstGeom prst="rect">
            <a:avLst/>
          </a:prstGeom>
        </p:spPr>
      </p:sp>
      <p:pic>
        <p:nvPicPr>
          <p:cNvPr id="6" name="Picture 4" descr="плющ-370-2-04[1]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722" b="2722"/>
          <a:stretch>
            <a:fillRect/>
          </a:stretch>
        </p:blipFill>
        <p:spPr bwMode="auto">
          <a:xfrm>
            <a:off x="4169741" y="908720"/>
            <a:ext cx="4002660" cy="4968552"/>
          </a:xfrm>
          <a:prstGeom prst="rect">
            <a:avLst/>
          </a:prstGeom>
          <a:noFill/>
          <a:ln w="57150">
            <a:solidFill>
              <a:srgbClr val="CC99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D8F9-9BCA-4200-88C2-F5942CA8F562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А.А.ЛИ, ГБОУ СОШ №731, МОСКВА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698467"/>
      </p:ext>
    </p:extLst>
  </p:cSld>
  <p:clrMapOvr>
    <a:masterClrMapping/>
  </p:clrMapOvr>
  <p:transition spd="slow" advTm="500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18417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lgerian" pitchFamily="82" charset="0"/>
              </a:rPr>
              <a:t>Answer the questions!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84784"/>
            <a:ext cx="2978656" cy="4709160"/>
          </a:xfrm>
        </p:spPr>
        <p:txBody>
          <a:bodyPr/>
          <a:lstStyle/>
          <a:p>
            <a:r>
              <a:rPr lang="en-US" sz="3200" b="1" dirty="0">
                <a:latin typeface="Andalus" pitchFamily="18" charset="-78"/>
                <a:cs typeface="Andalus" pitchFamily="18" charset="-78"/>
              </a:rPr>
              <a:t>What kind of sport is this man 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famous </a:t>
            </a:r>
            <a:r>
              <a:rPr lang="en-US" sz="3200" b="1" dirty="0">
                <a:latin typeface="Andalus" pitchFamily="18" charset="-78"/>
                <a:cs typeface="Andalus" pitchFamily="18" charset="-78"/>
              </a:rPr>
              <a:t>for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?</a:t>
            </a:r>
          </a:p>
          <a:p>
            <a:endParaRPr lang="en-US" sz="3200" b="1" dirty="0" smtClean="0">
              <a:solidFill>
                <a:schemeClr val="hlink"/>
              </a:solidFill>
            </a:endParaRPr>
          </a:p>
          <a:p>
            <a:r>
              <a:rPr lang="en-US" sz="3600" b="1" dirty="0" smtClean="0">
                <a:latin typeface="Andalus" pitchFamily="18" charset="-78"/>
                <a:cs typeface="Andalus" pitchFamily="18" charset="-78"/>
              </a:rPr>
              <a:t>a. boxing</a:t>
            </a:r>
            <a:endParaRPr lang="en-US" sz="3600" b="1" dirty="0">
              <a:latin typeface="Andalus" pitchFamily="18" charset="-78"/>
              <a:cs typeface="Andalus" pitchFamily="18" charset="-78"/>
            </a:endParaRPr>
          </a:p>
          <a:p>
            <a:r>
              <a:rPr lang="en-US" sz="3600" b="1" dirty="0" smtClean="0">
                <a:latin typeface="Andalus" pitchFamily="18" charset="-78"/>
                <a:cs typeface="Andalus" pitchFamily="18" charset="-78"/>
              </a:rPr>
              <a:t>b. </a:t>
            </a:r>
            <a:r>
              <a:rPr lang="en-US" sz="3600" b="1" dirty="0">
                <a:latin typeface="Andalus" pitchFamily="18" charset="-78"/>
                <a:cs typeface="Andalus" pitchFamily="18" charset="-78"/>
              </a:rPr>
              <a:t>bobsleigh</a:t>
            </a:r>
          </a:p>
          <a:p>
            <a:r>
              <a:rPr lang="en-US" sz="3600" b="1" dirty="0" smtClean="0">
                <a:latin typeface="Andalus" pitchFamily="18" charset="-78"/>
                <a:cs typeface="Andalus" pitchFamily="18" charset="-78"/>
              </a:rPr>
              <a:t>c. </a:t>
            </a:r>
            <a:r>
              <a:rPr lang="en-US" sz="3600" b="1" dirty="0">
                <a:latin typeface="Andalus" pitchFamily="18" charset="-78"/>
                <a:cs typeface="Andalus" pitchFamily="18" charset="-78"/>
              </a:rPr>
              <a:t>wrestling</a:t>
            </a:r>
          </a:p>
          <a:p>
            <a:endParaRPr lang="en-US" sz="3600" b="1" dirty="0" smtClean="0">
              <a:solidFill>
                <a:schemeClr val="hlink"/>
              </a:solidFill>
            </a:endParaRPr>
          </a:p>
        </p:txBody>
      </p:sp>
      <p:pic>
        <p:nvPicPr>
          <p:cNvPr id="5" name="Picture 4" descr="karelin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08720"/>
            <a:ext cx="3960440" cy="4949576"/>
          </a:xfrm>
          <a:prstGeom prst="rect">
            <a:avLst/>
          </a:prstGeom>
          <a:noFill/>
          <a:ln w="57150">
            <a:solidFill>
              <a:srgbClr val="CC99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2383-8C7C-455A-ADCF-8F9822407163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А.А.ЛИ, ГБОУ СОШ №731, МОСКВА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2041703"/>
      </p:ext>
    </p:extLst>
  </p:cSld>
  <p:clrMapOvr>
    <a:masterClrMapping/>
  </p:clrMapOvr>
  <p:transition spd="slow" advTm="500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188641"/>
            <a:ext cx="2834640" cy="115212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lgerian" pitchFamily="82" charset="0"/>
              </a:rPr>
              <a:t>Answer the questions!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32500" lnSpcReduction="20000"/>
          </a:bodyPr>
          <a:lstStyle/>
          <a:p>
            <a:pPr marL="342900" indent="-342900">
              <a:buFontTx/>
              <a:buAutoNum type="alphaLcPeriod"/>
            </a:pPr>
            <a:endParaRPr lang="en-US" b="1" dirty="0" smtClean="0"/>
          </a:p>
          <a:p>
            <a:pPr marL="342900" indent="-342900">
              <a:buFontTx/>
              <a:buAutoNum type="alphaLcPeriod"/>
            </a:pPr>
            <a:endParaRPr lang="en-US" b="1" dirty="0"/>
          </a:p>
          <a:p>
            <a:r>
              <a:rPr lang="en-US" sz="12800" b="1" dirty="0">
                <a:solidFill>
                  <a:schemeClr val="hlink"/>
                </a:solidFill>
                <a:latin typeface="Andalus" pitchFamily="18" charset="-78"/>
                <a:cs typeface="Andalus" pitchFamily="18" charset="-78"/>
              </a:rPr>
              <a:t>What kind of sport is this man famous for</a:t>
            </a:r>
            <a:r>
              <a:rPr lang="en-US" sz="12800" b="1" dirty="0" smtClean="0">
                <a:solidFill>
                  <a:schemeClr val="hlink"/>
                </a:solidFill>
                <a:latin typeface="Andalus" pitchFamily="18" charset="-78"/>
                <a:cs typeface="Andalus" pitchFamily="18" charset="-78"/>
              </a:rPr>
              <a:t>?</a:t>
            </a:r>
          </a:p>
          <a:p>
            <a:endParaRPr lang="en-US" b="1" dirty="0" smtClean="0"/>
          </a:p>
          <a:p>
            <a:endParaRPr lang="en-US" sz="9800" b="1" dirty="0" smtClean="0"/>
          </a:p>
          <a:p>
            <a:r>
              <a:rPr lang="en-US" sz="9800" b="1" dirty="0" smtClean="0"/>
              <a:t>a. judo</a:t>
            </a:r>
            <a:endParaRPr lang="ru-RU" sz="9800" b="1" dirty="0"/>
          </a:p>
          <a:p>
            <a:pPr marL="342900" indent="-342900">
              <a:buFontTx/>
              <a:buAutoNum type="alphaLcPeriod"/>
            </a:pPr>
            <a:endParaRPr lang="en-US" b="1" dirty="0"/>
          </a:p>
          <a:p>
            <a:r>
              <a:rPr lang="en-US" sz="9800" b="1" dirty="0" smtClean="0"/>
              <a:t>b. swimming</a:t>
            </a:r>
            <a:endParaRPr lang="en-US" sz="9800" b="1" dirty="0"/>
          </a:p>
          <a:p>
            <a:r>
              <a:rPr lang="en-US" sz="9800" b="1" dirty="0" smtClean="0"/>
              <a:t>c. fencing</a:t>
            </a:r>
            <a:endParaRPr lang="en-US" sz="9800" b="1" dirty="0"/>
          </a:p>
        </p:txBody>
      </p:sp>
      <p:pic>
        <p:nvPicPr>
          <p:cNvPr id="5" name="Picture 4" descr="49603965_615pxPutin_28cropped29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806" y="1103312"/>
            <a:ext cx="3524250" cy="4562475"/>
          </a:xfrm>
          <a:prstGeom prst="rect">
            <a:avLst/>
          </a:prstGeom>
          <a:noFill/>
          <a:ln w="57150">
            <a:solidFill>
              <a:srgbClr val="CC99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5FC9E-8ECE-484E-AA16-56C12FF5B501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А.А.ЛИ, ГБОУ СОШ №731, МОСКВА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7838882"/>
      </p:ext>
    </p:extLst>
  </p:cSld>
  <p:clrMapOvr>
    <a:masterClrMapping/>
  </p:clrMapOvr>
  <p:transition spd="slow" advTm="500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70C0"/>
                </a:solidFill>
                <a:latin typeface="Bradley Hand ITC" pitchFamily="66" charset="0"/>
              </a:rPr>
              <a:t>Connect the words correctly</a:t>
            </a:r>
            <a:endParaRPr lang="ru-RU" b="1" dirty="0" smtClean="0">
              <a:solidFill>
                <a:srgbClr val="0070C0"/>
              </a:solidFill>
              <a:latin typeface="Bradley Hand ITC" pitchFamily="66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4650" y="2205038"/>
            <a:ext cx="8769350" cy="3970337"/>
          </a:xfrm>
          <a:effectLst>
            <a:outerShdw dist="35921" dir="2700000" algn="ctr" rotWithShape="0">
              <a:srgbClr val="99CCFF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Track and field events    </a:t>
            </a:r>
            <a:r>
              <a:rPr lang="ru-RU" sz="2800" dirty="0" smtClean="0">
                <a:solidFill>
                  <a:srgbClr val="0070C0"/>
                </a:solidFill>
                <a:effectLst/>
              </a:rPr>
              <a:t>       тяжёлая атлетика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Boating                       </a:t>
            </a:r>
            <a:r>
              <a:rPr lang="ru-RU" sz="2800" dirty="0" smtClean="0">
                <a:solidFill>
                  <a:srgbClr val="0070C0"/>
                </a:solidFill>
                <a:effectLst/>
              </a:rPr>
              <a:t>                       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effectLst/>
              </a:rPr>
              <a:t>альпинизм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Weight lifting             </a:t>
            </a:r>
            <a:r>
              <a:rPr lang="ru-RU" sz="2800" dirty="0" smtClean="0">
                <a:solidFill>
                  <a:srgbClr val="0070C0"/>
                </a:solidFill>
                <a:effectLst/>
              </a:rPr>
              <a:t>        бег с препятствиями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Mountaineering           </a:t>
            </a:r>
            <a:r>
              <a:rPr lang="ru-RU" sz="2800" dirty="0" smtClean="0">
                <a:solidFill>
                  <a:srgbClr val="0070C0"/>
                </a:solidFill>
                <a:effectLst/>
              </a:rPr>
              <a:t>       игры для инвалидов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Hurdle races             </a:t>
            </a:r>
            <a:r>
              <a:rPr lang="ru-RU" sz="2800" dirty="0" smtClean="0">
                <a:solidFill>
                  <a:srgbClr val="0070C0"/>
                </a:solidFill>
                <a:effectLst/>
              </a:rPr>
              <a:t>              </a:t>
            </a:r>
            <a:r>
              <a:rPr lang="en-US" sz="2800" dirty="0" smtClean="0">
                <a:solidFill>
                  <a:srgbClr val="0070C0"/>
                </a:solidFill>
                <a:effectLst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effectLst/>
              </a:rPr>
              <a:t>гребля на лодках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70C0"/>
                </a:solidFill>
                <a:effectLst/>
              </a:rPr>
              <a:t>Paralympics               </a:t>
            </a:r>
            <a:r>
              <a:rPr lang="ru-RU" sz="2800" dirty="0" smtClean="0">
                <a:solidFill>
                  <a:srgbClr val="0070C0"/>
                </a:solidFill>
                <a:effectLst/>
              </a:rPr>
              <a:t>                 лёгкая атлетика</a:t>
            </a: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4140200" y="2492375"/>
            <a:ext cx="1368425" cy="266541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1547813" y="2997200"/>
            <a:ext cx="3600450" cy="158432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 flipV="1">
            <a:off x="2555875" y="2492375"/>
            <a:ext cx="2520950" cy="1081088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 flipV="1">
            <a:off x="2987675" y="3068638"/>
            <a:ext cx="3384550" cy="1008062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 flipV="1">
            <a:off x="2411413" y="3429000"/>
            <a:ext cx="2305050" cy="115252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flipV="1">
            <a:off x="2339975" y="4005263"/>
            <a:ext cx="2447925" cy="10795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oval" w="med" len="med"/>
            <a:tailEnd type="triangle" w="sm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  <p:bldP spid="29706" grpId="0" animBg="1"/>
      <p:bldP spid="29707" grpId="0" animBg="1"/>
      <p:bldP spid="29708" grpId="0" animBg="1"/>
      <p:bldP spid="29709" grpId="0" animBg="1"/>
      <p:bldP spid="29710" grpId="0" animBg="1"/>
      <p:bldP spid="297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41148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Forte" pitchFamily="66" charset="0"/>
              </a:rPr>
              <a:t>Coaches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err="1" smtClean="0">
                <a:latin typeface="Comic Sans MS" pitchFamily="66" charset="0"/>
              </a:rPr>
              <a:t>Mr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Red,Mr</a:t>
            </a:r>
            <a:r>
              <a:rPr lang="en-US" sz="2800" b="1" dirty="0" smtClean="0">
                <a:latin typeface="Comic Sans MS" pitchFamily="66" charset="0"/>
              </a:rPr>
              <a:t> Black and </a:t>
            </a:r>
            <a:r>
              <a:rPr lang="en-US" sz="2800" b="1" dirty="0" err="1" smtClean="0">
                <a:latin typeface="Comic Sans MS" pitchFamily="66" charset="0"/>
              </a:rPr>
              <a:t>Mr</a:t>
            </a:r>
            <a:r>
              <a:rPr lang="en-US" sz="2800" b="1" dirty="0" smtClean="0">
                <a:latin typeface="Comic Sans MS" pitchFamily="66" charset="0"/>
              </a:rPr>
              <a:t> Grey are 3 coaches with the </a:t>
            </a:r>
            <a:r>
              <a:rPr lang="en-US" sz="2800" b="1" dirty="0" err="1" smtClean="0">
                <a:latin typeface="Comic Sans MS" pitchFamily="66" charset="0"/>
              </a:rPr>
              <a:t>Bourketown</a:t>
            </a:r>
            <a:r>
              <a:rPr lang="en-US" sz="2800" b="1" dirty="0" smtClean="0">
                <a:latin typeface="Comic Sans MS" pitchFamily="66" charset="0"/>
              </a:rPr>
              <a:t> football Club. They have red, black and grey hair but no coach has the same hair </a:t>
            </a:r>
            <a:r>
              <a:rPr lang="en-US" sz="2800" b="1" dirty="0" err="1" smtClean="0">
                <a:latin typeface="Comic Sans MS" pitchFamily="66" charset="0"/>
              </a:rPr>
              <a:t>colour</a:t>
            </a:r>
            <a:r>
              <a:rPr lang="en-US" sz="2800" b="1" dirty="0" smtClean="0">
                <a:latin typeface="Comic Sans MS" pitchFamily="66" charset="0"/>
              </a:rPr>
              <a:t> as his name. if I tell you that </a:t>
            </a:r>
            <a:r>
              <a:rPr lang="en-US" sz="2800" b="1" dirty="0" err="1" smtClean="0">
                <a:latin typeface="Comic Sans MS" pitchFamily="66" charset="0"/>
              </a:rPr>
              <a:t>Mr</a:t>
            </a:r>
            <a:r>
              <a:rPr lang="en-US" sz="2800" b="1" dirty="0" smtClean="0">
                <a:latin typeface="Comic Sans MS" pitchFamily="66" charset="0"/>
              </a:rPr>
              <a:t> Grey doesn’t have black hair, it should be simple for you to tell me what </a:t>
            </a:r>
            <a:r>
              <a:rPr lang="en-US" sz="2800" b="1" dirty="0" err="1" smtClean="0">
                <a:latin typeface="Comic Sans MS" pitchFamily="66" charset="0"/>
              </a:rPr>
              <a:t>colour</a:t>
            </a:r>
            <a:r>
              <a:rPr lang="en-US" sz="2800" b="1" dirty="0" smtClean="0">
                <a:latin typeface="Comic Sans MS" pitchFamily="66" charset="0"/>
              </a:rPr>
              <a:t> each coach’s hair is.</a:t>
            </a:r>
            <a:endParaRPr lang="ru-RU" sz="2800" b="1" dirty="0" smtClean="0">
              <a:latin typeface="Comic Sans MS" pitchFamily="66" charset="0"/>
            </a:endParaRPr>
          </a:p>
        </p:txBody>
      </p:sp>
      <p:sp>
        <p:nvSpPr>
          <p:cNvPr id="34819" name="WordArt 4"/>
          <p:cNvSpPr>
            <a:spLocks noChangeArrowheads="1" noChangeShapeType="1" noTextEdit="1"/>
          </p:cNvSpPr>
          <p:nvPr/>
        </p:nvSpPr>
        <p:spPr bwMode="auto">
          <a:xfrm>
            <a:off x="2124075" y="260350"/>
            <a:ext cx="4968875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effectLst>
                  <a:outerShdw dist="125724" dir="18900000" algn="ctr" rotWithShape="0">
                    <a:srgbClr val="000099"/>
                  </a:outerShdw>
                </a:effectLst>
                <a:latin typeface="Georgia"/>
              </a:rPr>
              <a:t>Guess the riddle.</a:t>
            </a:r>
            <a:endParaRPr lang="ru-RU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effectLst>
                <a:outerShdw dist="125724" dir="18900000" algn="ctr" rotWithShape="0">
                  <a:srgbClr val="000099"/>
                </a:outerShdw>
              </a:effectLst>
              <a:latin typeface="Georgia"/>
            </a:endParaRP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611188" y="5516563"/>
            <a:ext cx="64817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Keys: Mr Grey – red, Mr Black – grey, Mr Red – grey.</a:t>
            </a:r>
            <a:endParaRPr lang="ru-RU" sz="2800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1416995">
            <a:off x="402613" y="1846680"/>
            <a:ext cx="8274632" cy="31929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/>
              <a:t>Thanks for watching!</a:t>
            </a:r>
            <a:endParaRPr lang="ru-RU" sz="8000" b="1" dirty="0"/>
          </a:p>
        </p:txBody>
      </p:sp>
    </p:spTree>
    <p:extLst>
      <p:ext uri="{BB962C8B-B14F-4D97-AF65-F5344CB8AC3E}">
        <p14:creationId xmlns="" xmlns:p14="http://schemas.microsoft.com/office/powerpoint/2010/main" val="36053763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warp dir="in"/>
        <p:sndAc>
          <p:stSnd>
            <p:snd r:embed="rId3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2) </a:t>
            </a:r>
            <a:r>
              <a:rPr lang="en-US" b="1" dirty="0">
                <a:solidFill>
                  <a:srgbClr val="7030A0"/>
                </a:solidFill>
              </a:rPr>
              <a:t>How often do the Olympics happen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  <a:endParaRPr lang="en-US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ru-RU" b="1" dirty="0"/>
              <a:t>Every year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 </a:t>
            </a:r>
            <a:r>
              <a:rPr lang="ru-RU" b="1" dirty="0"/>
              <a:t>Every 2 years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 </a:t>
            </a:r>
            <a:r>
              <a:rPr lang="ru-RU" b="1" dirty="0"/>
              <a:t>Every 4 years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en-US" b="1" dirty="0"/>
              <a:t>Every 5 years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019999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  <p:sndAc>
          <p:endSnd/>
        </p:sndAc>
      </p:transition>
    </mc:Choice>
    <mc:Fallback>
      <p:transition spd="slow">
        <p:circl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36145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3)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en-US" b="1" dirty="0">
                <a:solidFill>
                  <a:srgbClr val="7030A0"/>
                </a:solidFill>
              </a:rPr>
              <a:t>In what month did the ancient Olympics take </a:t>
            </a:r>
            <a:r>
              <a:rPr lang="en-US" b="1" dirty="0" smtClean="0">
                <a:solidFill>
                  <a:srgbClr val="7030A0"/>
                </a:solidFill>
              </a:rPr>
              <a:t>place?</a:t>
            </a:r>
            <a:endParaRPr lang="en-US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en-US" b="1" dirty="0"/>
              <a:t>June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 </a:t>
            </a:r>
            <a:r>
              <a:rPr lang="en-US" b="1" dirty="0"/>
              <a:t>July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 </a:t>
            </a:r>
            <a:r>
              <a:rPr lang="en-US" b="1" dirty="0"/>
              <a:t>August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en-US" b="1" dirty="0"/>
              <a:t>September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27962">
            <a:off x="5783358" y="1838685"/>
            <a:ext cx="2893184" cy="1938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5733">
            <a:off x="563894" y="4759301"/>
            <a:ext cx="2873896" cy="16812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69738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85395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4) </a:t>
            </a:r>
            <a:r>
              <a:rPr lang="en-US" b="1" dirty="0">
                <a:solidFill>
                  <a:srgbClr val="7030A0"/>
                </a:solidFill>
              </a:rPr>
              <a:t>How many days did the ancient games usually last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en-US" b="1" dirty="0"/>
              <a:t>1 day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 </a:t>
            </a:r>
            <a:r>
              <a:rPr lang="en-US" b="1" dirty="0"/>
              <a:t>2 days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</a:t>
            </a:r>
            <a:r>
              <a:rPr lang="en-US" b="1" dirty="0"/>
              <a:t> 4 days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</a:t>
            </a:r>
            <a:r>
              <a:rPr lang="en-US" b="1" dirty="0"/>
              <a:t> 5 days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20393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  <p:sndAc>
          <p:endSnd/>
        </p:sndAc>
      </p:transition>
    </mc:Choice>
    <mc:Fallback>
      <p:transition spd="slow">
        <p:circl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5) </a:t>
            </a:r>
            <a:r>
              <a:rPr lang="en-US" b="1" dirty="0">
                <a:solidFill>
                  <a:srgbClr val="7030A0"/>
                </a:solidFill>
              </a:rPr>
              <a:t>Which statement is true? </a:t>
            </a:r>
            <a:endParaRPr lang="en-US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</a:t>
            </a:r>
            <a:r>
              <a:rPr lang="en-US" b="1" dirty="0"/>
              <a:t> In ancient times only men competed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</a:t>
            </a:r>
            <a:r>
              <a:rPr lang="en-US" b="1" dirty="0"/>
              <a:t> In ancient times only women competed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</a:t>
            </a:r>
            <a:r>
              <a:rPr lang="en-US" b="1" dirty="0"/>
              <a:t> In ancient times both </a:t>
            </a:r>
            <a:r>
              <a:rPr lang="en-US" b="1" dirty="0" smtClean="0"/>
              <a:t>competed</a:t>
            </a:r>
          </a:p>
        </p:txBody>
      </p:sp>
    </p:spTree>
    <p:extLst>
      <p:ext uri="{BB962C8B-B14F-4D97-AF65-F5344CB8AC3E}">
        <p14:creationId xmlns="" xmlns:p14="http://schemas.microsoft.com/office/powerpoint/2010/main" val="32970927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6) </a:t>
            </a:r>
            <a:r>
              <a:rPr lang="en-US" b="1" dirty="0">
                <a:solidFill>
                  <a:srgbClr val="7030A0"/>
                </a:solidFill>
              </a:rPr>
              <a:t>There were two types of horse races in Ancient Olympics. One used horses ridden by a single rider, bare back. What was the other type of horse race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</a:t>
            </a:r>
            <a:r>
              <a:rPr lang="en-US" b="1" dirty="0"/>
              <a:t> </a:t>
            </a:r>
            <a:r>
              <a:rPr lang="en-US" b="1" dirty="0" smtClean="0"/>
              <a:t>Chuck wagon </a:t>
            </a:r>
            <a:r>
              <a:rPr lang="en-US" b="1" dirty="0"/>
              <a:t>race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</a:t>
            </a:r>
            <a:r>
              <a:rPr lang="en-US" b="1" dirty="0"/>
              <a:t> </a:t>
            </a:r>
            <a:r>
              <a:rPr lang="en-US" b="1" dirty="0" smtClean="0"/>
              <a:t>Chariot </a:t>
            </a:r>
            <a:r>
              <a:rPr lang="en-US" b="1" dirty="0"/>
              <a:t>race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</a:t>
            </a:r>
            <a:r>
              <a:rPr lang="en-US" b="1" dirty="0"/>
              <a:t> </a:t>
            </a:r>
            <a:r>
              <a:rPr lang="en-US" b="1" dirty="0" smtClean="0"/>
              <a:t>Cart race</a:t>
            </a:r>
          </a:p>
          <a:p>
            <a:pPr marL="0" indent="0" algn="ctr">
              <a:buNone/>
            </a:pPr>
            <a:r>
              <a:rPr lang="en-US" b="1" dirty="0" smtClean="0"/>
              <a:t>D. Stagecoach </a:t>
            </a:r>
            <a:r>
              <a:rPr lang="en-US" b="1" dirty="0"/>
              <a:t>race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4769694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endSnd/>
        </p:sndAc>
      </p:transition>
    </mc:Choice>
    <mc:Fallback>
      <p:transition spd="slow">
        <p:split orient="vert"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</a:rPr>
              <a:t>7</a:t>
            </a:r>
            <a:r>
              <a:rPr lang="ru-RU" b="1" dirty="0" smtClean="0">
                <a:solidFill>
                  <a:srgbClr val="7030A0"/>
                </a:solidFill>
              </a:rPr>
              <a:t>) </a:t>
            </a:r>
            <a:r>
              <a:rPr lang="en-US" b="1" dirty="0">
                <a:solidFill>
                  <a:srgbClr val="7030A0"/>
                </a:solidFill>
              </a:rPr>
              <a:t>People would compete to see who could throw this round object the farthest. What was it called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  <a:endParaRPr lang="ru-RU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en-US" b="1" dirty="0" smtClean="0"/>
              <a:t>A. </a:t>
            </a:r>
            <a:r>
              <a:rPr lang="en-US" b="1" dirty="0"/>
              <a:t>Discus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B. </a:t>
            </a:r>
            <a:r>
              <a:rPr lang="en-US" b="1" dirty="0"/>
              <a:t>Ball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C. </a:t>
            </a:r>
            <a:r>
              <a:rPr lang="en-US" b="1" dirty="0"/>
              <a:t>Plate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en-US" b="1" dirty="0"/>
              <a:t>Frisbee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468022360"/>
      </p:ext>
    </p:extLst>
  </p:cSld>
  <p:clrMapOvr>
    <a:masterClrMapping/>
  </p:clrMapOvr>
  <p:transition spd="slow">
    <p:wip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6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2" dur="6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" dur="6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6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8) </a:t>
            </a:r>
            <a:r>
              <a:rPr lang="en-US" b="1" dirty="0">
                <a:solidFill>
                  <a:srgbClr val="7030A0"/>
                </a:solidFill>
              </a:rPr>
              <a:t>This long object was thrown much in the same style as it is in today's Olympics. What is it called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A. Boomerang</a:t>
            </a:r>
            <a:br>
              <a:rPr lang="en-US" b="1" dirty="0" smtClean="0"/>
            </a:br>
            <a:r>
              <a:rPr lang="en-US" b="1" dirty="0" smtClean="0"/>
              <a:t>B. Cairn</a:t>
            </a:r>
          </a:p>
          <a:p>
            <a:pPr marL="0" indent="0" algn="ctr">
              <a:buNone/>
            </a:pPr>
            <a:r>
              <a:rPr lang="en-US" b="1" dirty="0" smtClean="0"/>
              <a:t>C. </a:t>
            </a:r>
            <a:r>
              <a:rPr lang="en-US" b="1" dirty="0"/>
              <a:t>Javelin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D. </a:t>
            </a:r>
            <a:r>
              <a:rPr lang="en-US" b="1" dirty="0"/>
              <a:t>Staff</a:t>
            </a:r>
            <a:endParaRPr lang="en-US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4102806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  <p:sndAc>
          <p:endSnd/>
        </p:sndAc>
      </p:transition>
    </mc:Choice>
    <mc:Fallback>
      <p:transition spd="slow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791</Words>
  <Application>Microsoft Office PowerPoint</Application>
  <PresentationFormat>Экран (4:3)</PresentationFormat>
  <Paragraphs>161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Answer the questions!</vt:lpstr>
      <vt:lpstr>Answer the questions!</vt:lpstr>
      <vt:lpstr>Answer the questions!</vt:lpstr>
      <vt:lpstr>Answer the questions!</vt:lpstr>
      <vt:lpstr>Connect the words correctly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Olympic games</dc:title>
  <dc:creator>M9MLIK</dc:creator>
  <cp:lastModifiedBy>Джулета</cp:lastModifiedBy>
  <cp:revision>61</cp:revision>
  <dcterms:created xsi:type="dcterms:W3CDTF">2014-01-15T13:13:27Z</dcterms:created>
  <dcterms:modified xsi:type="dcterms:W3CDTF">2019-10-13T15:29:51Z</dcterms:modified>
</cp:coreProperties>
</file>