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98" r:id="rId2"/>
    <p:sldId id="297" r:id="rId3"/>
    <p:sldId id="307" r:id="rId4"/>
    <p:sldId id="308" r:id="rId5"/>
    <p:sldId id="309" r:id="rId6"/>
    <p:sldId id="310" r:id="rId7"/>
    <p:sldId id="306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 autoAdjust="0"/>
    <p:restoredTop sz="58052" autoAdjust="0"/>
  </p:normalViewPr>
  <p:slideViewPr>
    <p:cSldViewPr>
      <p:cViewPr>
        <p:scale>
          <a:sx n="104" d="100"/>
          <a:sy n="104" d="100"/>
        </p:scale>
        <p:origin x="-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9" d="100"/>
        <a:sy n="79" d="100"/>
      </p:scale>
      <p:origin x="0" y="-13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9CA86C-49A8-8447-A140-3026918FA542}" type="datetimeFigureOut">
              <a:rPr lang="en-US" smtClean="0"/>
              <a:t>10/13/2019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6112B1-30E0-0842-84A6-AA77BE0B6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9547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32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Овал 23"/>
          <p:cNvSpPr/>
          <p:nvPr/>
        </p:nvSpPr>
        <p:spPr>
          <a:xfrm>
            <a:off x="0" y="0"/>
            <a:ext cx="9144000" cy="6858000"/>
          </a:xfrm>
          <a:prstGeom prst="ellipse">
            <a:avLst/>
          </a:prstGeom>
          <a:gradFill flip="none" rotWithShape="1">
            <a:gsLst>
              <a:gs pos="0">
                <a:schemeClr val="accent6">
                  <a:tint val="50000"/>
                  <a:satMod val="300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path path="circle">
              <a:fillToRect l="50000" t="50000" r="50000" b="50000"/>
            </a:path>
            <a:tileRect/>
          </a:gra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prstTxWarp prst="textInflat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Script" panose="020B0504020000000003" pitchFamily="34" charset="0"/>
                <a:ea typeface="+mn-ea"/>
                <a:cs typeface="Microsoft New Tai Lue" panose="020B0502040204020203" pitchFamily="34" charset="0"/>
              </a:rPr>
              <a:t>THE WONDERFUL WORLD OF BOOKS!!!</a:t>
            </a:r>
            <a:endParaRPr kumimoji="0" lang="ru-RU" sz="66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Segoe Script" panose="020B0504020000000003" pitchFamily="34" charset="0"/>
              <a:ea typeface="+mn-ea"/>
              <a:cs typeface="Microsoft New Tai Lue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049276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32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62074"/>
          </a:xfrm>
        </p:spPr>
        <p:txBody>
          <a:bodyPr>
            <a:noAutofit/>
          </a:bodyPr>
          <a:lstStyle/>
          <a:p>
            <a:pPr algn="l"/>
            <a:r>
              <a:rPr lang="en-US" sz="3600" b="1" dirty="0" smtClean="0">
                <a:ln w="15875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Goudy Old Style" pitchFamily="18" charset="0"/>
              </a:rPr>
              <a:t>Put the words into the right column</a:t>
            </a:r>
            <a:r>
              <a:rPr lang="en-US" sz="3600" dirty="0" smtClean="0">
                <a:ln w="15875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latin typeface="Goudy Old Style" pitchFamily="18" charset="0"/>
              </a:rPr>
              <a:t>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95536" y="764704"/>
            <a:ext cx="4038600" cy="604664"/>
          </a:xfrm>
        </p:spPr>
        <p:txBody>
          <a:bodyPr/>
          <a:lstStyle/>
          <a:p>
            <a:pPr algn="ctr"/>
            <a:r>
              <a:rPr lang="en-US" b="1" u="sng" dirty="0" smtClean="0">
                <a:solidFill>
                  <a:schemeClr val="accent1">
                    <a:lumMod val="50000"/>
                  </a:schemeClr>
                </a:solidFill>
                <a:latin typeface="Goudy Old Style" pitchFamily="18" charset="0"/>
              </a:rPr>
              <a:t>Good books can be:</a:t>
            </a:r>
            <a:endParaRPr lang="ru-RU" b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>
          <a:xfrm>
            <a:off x="4644008" y="764704"/>
            <a:ext cx="4038600" cy="604664"/>
          </a:xfrm>
        </p:spPr>
        <p:txBody>
          <a:bodyPr/>
          <a:lstStyle/>
          <a:p>
            <a:pPr algn="ctr"/>
            <a:r>
              <a:rPr lang="en-US" b="1" u="sng" dirty="0" smtClean="0">
                <a:solidFill>
                  <a:schemeClr val="accent1">
                    <a:lumMod val="50000"/>
                  </a:schemeClr>
                </a:solidFill>
                <a:latin typeface="Goudy Old Style" pitchFamily="18" charset="0"/>
              </a:rPr>
              <a:t>Bad books can be:</a:t>
            </a:r>
            <a:endParaRPr lang="ru-RU" b="1" u="sng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0" y="1369368"/>
            <a:ext cx="4355976" cy="342778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88024" y="1340768"/>
            <a:ext cx="4032448" cy="345638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9512" y="5157192"/>
            <a:ext cx="1800200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1F497D">
                    <a:lumMod val="75000"/>
                  </a:srgbClr>
                </a:solidFill>
                <a:latin typeface="Goudy Old Style" pitchFamily="18" charset="0"/>
              </a:rPr>
              <a:t>POWERFUL</a:t>
            </a:r>
            <a:endParaRPr lang="ru-RU" b="1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9512" y="5661248"/>
            <a:ext cx="1800200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1F497D">
                    <a:lumMod val="75000"/>
                  </a:srgbClr>
                </a:solidFill>
                <a:latin typeface="Goudy Old Style" pitchFamily="18" charset="0"/>
              </a:rPr>
              <a:t>ORIGINAL</a:t>
            </a:r>
            <a:endParaRPr lang="ru-RU" b="1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9512" y="6165304"/>
            <a:ext cx="1800200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1F497D">
                    <a:lumMod val="75000"/>
                  </a:srgbClr>
                </a:solidFill>
                <a:latin typeface="Goudy Old Style" pitchFamily="18" charset="0"/>
              </a:rPr>
              <a:t>BORING</a:t>
            </a:r>
            <a:endParaRPr lang="ru-RU" b="1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195736" y="5157192"/>
            <a:ext cx="2160240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1F497D">
                    <a:lumMod val="75000"/>
                  </a:srgbClr>
                </a:solidFill>
                <a:latin typeface="Goudy Old Style" pitchFamily="18" charset="0"/>
              </a:rPr>
              <a:t>EASY TO READ</a:t>
            </a:r>
            <a:endParaRPr lang="ru-RU" b="1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195736" y="5661248"/>
            <a:ext cx="2160240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1F497D">
                    <a:lumMod val="75000"/>
                  </a:srgbClr>
                </a:solidFill>
                <a:latin typeface="Goudy Old Style" pitchFamily="18" charset="0"/>
              </a:rPr>
              <a:t>ENTERTAINING</a:t>
            </a:r>
            <a:endParaRPr lang="ru-RU" b="1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195736" y="6165304"/>
            <a:ext cx="2160240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1F497D">
                    <a:lumMod val="75000"/>
                  </a:srgbClr>
                </a:solidFill>
                <a:latin typeface="Goudy Old Style" pitchFamily="18" charset="0"/>
              </a:rPr>
              <a:t>EXCITING</a:t>
            </a:r>
            <a:endParaRPr lang="ru-RU" b="1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644008" y="5157192"/>
            <a:ext cx="1944216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1F497D">
                    <a:lumMod val="75000"/>
                  </a:srgbClr>
                </a:solidFill>
                <a:latin typeface="Goudy Old Style" pitchFamily="18" charset="0"/>
              </a:rPr>
              <a:t>HEAVY-GOING</a:t>
            </a:r>
            <a:endParaRPr lang="ru-RU" b="1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584469" y="5695453"/>
            <a:ext cx="1944216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1F497D">
                    <a:lumMod val="75000"/>
                  </a:srgbClr>
                </a:solidFill>
                <a:latin typeface="Goudy Old Style" pitchFamily="18" charset="0"/>
              </a:rPr>
              <a:t>TRUE-TO-LIFE</a:t>
            </a:r>
            <a:endParaRPr lang="ru-RU" b="1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584469" y="6165304"/>
            <a:ext cx="1944216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1F497D">
                    <a:lumMod val="75000"/>
                  </a:srgbClr>
                </a:solidFill>
                <a:latin typeface="Goudy Old Style" pitchFamily="18" charset="0"/>
              </a:rPr>
              <a:t>FASCINATING</a:t>
            </a:r>
            <a:endParaRPr lang="ru-RU" b="1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876256" y="5157192"/>
            <a:ext cx="1800200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1F497D">
                    <a:lumMod val="75000"/>
                  </a:srgbClr>
                </a:solidFill>
                <a:latin typeface="Goudy Old Style" pitchFamily="18" charset="0"/>
              </a:rPr>
              <a:t>WITTY</a:t>
            </a:r>
            <a:endParaRPr lang="ru-RU" b="1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876256" y="5661248"/>
            <a:ext cx="1800200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1F497D">
                    <a:lumMod val="75000"/>
                  </a:srgbClr>
                </a:solidFill>
                <a:latin typeface="Goudy Old Style" pitchFamily="18" charset="0"/>
              </a:rPr>
              <a:t>AMUSING</a:t>
            </a:r>
            <a:endParaRPr lang="ru-RU" b="1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898261" y="6184989"/>
            <a:ext cx="1800200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1F497D">
                    <a:lumMod val="75000"/>
                  </a:srgbClr>
                </a:solidFill>
                <a:latin typeface="Goudy Old Style" pitchFamily="18" charset="0"/>
              </a:rPr>
              <a:t>DEPRESSING</a:t>
            </a:r>
            <a:endParaRPr lang="ru-RU" b="1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96362" y="1912719"/>
            <a:ext cx="1800200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1F497D">
                    <a:lumMod val="75000"/>
                  </a:srgbClr>
                </a:solidFill>
                <a:latin typeface="Goudy Old Style" pitchFamily="18" charset="0"/>
              </a:rPr>
              <a:t>POWERFUL</a:t>
            </a:r>
            <a:endParaRPr lang="ru-RU" b="1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6362" y="2532372"/>
            <a:ext cx="1800200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1F497D">
                    <a:lumMod val="75000"/>
                  </a:srgbClr>
                </a:solidFill>
                <a:latin typeface="Goudy Old Style" pitchFamily="18" charset="0"/>
              </a:rPr>
              <a:t>ORIGINAL</a:t>
            </a:r>
            <a:endParaRPr lang="ru-RU" b="1" dirty="0">
              <a:solidFill>
                <a:srgbClr val="1F497D">
                  <a:lumMod val="75000"/>
                </a:srgbClr>
              </a:solidFill>
            </a:endParaRP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7760" y="2260429"/>
            <a:ext cx="1886588" cy="499915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117" y="3149739"/>
            <a:ext cx="1817050" cy="499915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5156" y="1714733"/>
            <a:ext cx="2003915" cy="499915"/>
          </a:xfrm>
          <a:prstGeom prst="rect">
            <a:avLst/>
          </a:prstGeom>
        </p:spPr>
      </p:pic>
      <p:sp>
        <p:nvSpPr>
          <p:cNvPr id="27" name="Скругленный прямоугольник 26"/>
          <p:cNvSpPr/>
          <p:nvPr/>
        </p:nvSpPr>
        <p:spPr>
          <a:xfrm>
            <a:off x="196362" y="3808841"/>
            <a:ext cx="1800200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1F497D">
                    <a:lumMod val="75000"/>
                  </a:srgbClr>
                </a:solidFill>
                <a:latin typeface="Goudy Old Style" pitchFamily="18" charset="0"/>
              </a:rPr>
              <a:t>ENTERTAINING</a:t>
            </a:r>
            <a:endParaRPr lang="ru-RU" sz="1600" b="1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5831702" y="3006131"/>
            <a:ext cx="1944216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1F497D">
                    <a:lumMod val="75000"/>
                  </a:srgbClr>
                </a:solidFill>
                <a:latin typeface="Goudy Old Style" pitchFamily="18" charset="0"/>
              </a:rPr>
              <a:t>HEAVY-GOING</a:t>
            </a:r>
            <a:endParaRPr lang="ru-RU" b="1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2235005" y="2300580"/>
            <a:ext cx="1944216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1F497D">
                    <a:lumMod val="75000"/>
                  </a:srgbClr>
                </a:solidFill>
                <a:latin typeface="Goudy Old Style" pitchFamily="18" charset="0"/>
              </a:rPr>
              <a:t>TRUE-TO-LIFE</a:t>
            </a:r>
            <a:endParaRPr lang="ru-RU" b="1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2226961" y="2851598"/>
            <a:ext cx="1944216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1F497D">
                    <a:lumMod val="75000"/>
                  </a:srgbClr>
                </a:solidFill>
                <a:latin typeface="Goudy Old Style" pitchFamily="18" charset="0"/>
              </a:rPr>
              <a:t>FASCINATING</a:t>
            </a:r>
            <a:endParaRPr lang="ru-RU" b="1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2272219" y="3398707"/>
            <a:ext cx="1898957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1F497D">
                    <a:lumMod val="75000"/>
                  </a:srgbClr>
                </a:solidFill>
                <a:latin typeface="Goudy Old Style" pitchFamily="18" charset="0"/>
              </a:rPr>
              <a:t>WITTY</a:t>
            </a:r>
            <a:endParaRPr lang="ru-RU" b="1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2298968" y="3967398"/>
            <a:ext cx="1872207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1F497D">
                    <a:lumMod val="75000"/>
                  </a:srgbClr>
                </a:solidFill>
                <a:latin typeface="Goudy Old Style" pitchFamily="18" charset="0"/>
              </a:rPr>
              <a:t>AMUSING</a:t>
            </a:r>
            <a:endParaRPr lang="ru-RU" b="1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5904148" y="3762215"/>
            <a:ext cx="1800200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1F497D">
                    <a:lumMod val="75000"/>
                  </a:srgbClr>
                </a:solidFill>
                <a:latin typeface="Goudy Old Style" pitchFamily="18" charset="0"/>
              </a:rPr>
              <a:t>DEPRESSING</a:t>
            </a:r>
            <a:endParaRPr lang="ru-RU" b="1" dirty="0">
              <a:solidFill>
                <a:srgbClr val="1F497D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093852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793289" y="6720840"/>
            <a:ext cx="6091079" cy="18287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1" y="188640"/>
            <a:ext cx="4176464" cy="6336704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Plot:  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mysterious, clever, interesting, exciting, predictable, weak, funny, brilliant, original, awful</a:t>
            </a:r>
          </a:p>
          <a:p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Characters: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interesting, silly, brave, unusual, clever, evil, pleasant, curious, funny, realistic.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599256" cy="6009848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A: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 have read a book “A Curious Incident of the Dog at Night”. It is about a boy who decided to investigate the murder of a dog.</a:t>
            </a:r>
          </a:p>
          <a:p>
            <a:r>
              <a:rPr lang="en-US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B: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What do you think of the plot?</a:t>
            </a:r>
          </a:p>
          <a:p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A: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It’s really clever and original.</a:t>
            </a:r>
          </a:p>
          <a:p>
            <a:r>
              <a:rPr lang="en-US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B: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What about the characters?</a:t>
            </a:r>
          </a:p>
          <a:p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A: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 think they are unusual but clever.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60513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251520" y="-243408"/>
            <a:ext cx="8784976" cy="2304256"/>
          </a:xfrm>
        </p:spPr>
        <p:txBody>
          <a:bodyPr/>
          <a:lstStyle/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en-US" sz="3200" dirty="0">
                <a:solidFill>
                  <a:schemeClr val="accent6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“Lord of the Rings” </a:t>
            </a:r>
            <a:r>
              <a:rPr lang="en-US" sz="3200" dirty="0" smtClean="0">
                <a:solidFill>
                  <a:schemeClr val="accent6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Agatha </a:t>
            </a:r>
            <a:r>
              <a:rPr lang="en-US" sz="3200" dirty="0">
                <a:solidFill>
                  <a:schemeClr val="accent6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Christie </a:t>
            </a:r>
            <a:r>
              <a:rPr lang="en-US" sz="3200" dirty="0" smtClean="0">
                <a:solidFill>
                  <a:schemeClr val="accent6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“</a:t>
            </a:r>
            <a:r>
              <a:rPr lang="en-US" sz="3200" dirty="0">
                <a:solidFill>
                  <a:schemeClr val="accent6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Jane Eyre”           </a:t>
            </a:r>
            <a:endParaRPr lang="ru-RU" sz="3200" dirty="0">
              <a:solidFill>
                <a:schemeClr val="accent6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l"/>
            <a:endParaRPr lang="ru-RU" sz="3200" dirty="0"/>
          </a:p>
        </p:txBody>
      </p:sp>
      <p:pic>
        <p:nvPicPr>
          <p:cNvPr id="7" name="Объект 6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55700" y="1484784"/>
            <a:ext cx="7448748" cy="3744416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793289" y="5301208"/>
            <a:ext cx="6512511" cy="1152128"/>
          </a:xfrm>
        </p:spPr>
        <p:txBody>
          <a:bodyPr/>
          <a:lstStyle/>
          <a:p>
            <a:pPr algn="l"/>
            <a:r>
              <a:rPr lang="en-US" sz="2800" dirty="0" smtClean="0"/>
              <a:t>I would like to buy……      because ….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00028137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83568" y="404664"/>
            <a:ext cx="7992887" cy="5832648"/>
          </a:xfrm>
        </p:spPr>
        <p:txBody>
          <a:bodyPr/>
          <a:lstStyle/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en-US" sz="2800" dirty="0">
                <a:solidFill>
                  <a:schemeClr val="accent6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Fill in: </a:t>
            </a:r>
            <a:r>
              <a:rPr lang="en-US" sz="2800" i="1" dirty="0">
                <a:solidFill>
                  <a:schemeClr val="accent6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brilliant, mysterious, predictable, surprising, original.</a:t>
            </a:r>
            <a:r>
              <a:rPr lang="ru-RU" sz="2800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800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en-US" sz="2800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1. The plot is so …. You can guess what’s going to happen right from the beginning.</a:t>
            </a:r>
            <a:r>
              <a:rPr lang="ru-RU" sz="2800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800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en-US" sz="2800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2. This is an extremely …. </a:t>
            </a:r>
            <a:r>
              <a:rPr lang="en-US" sz="28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story</a:t>
            </a:r>
            <a:r>
              <a:rPr lang="en-US" sz="2800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. – I’ve never read anything like it before.</a:t>
            </a:r>
            <a:r>
              <a:rPr lang="ru-RU" sz="2800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800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en-US" sz="2800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3. This is a … story about  a man who meets a strange woman dressed all in white.</a:t>
            </a:r>
            <a:r>
              <a:rPr lang="ru-RU" sz="2800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800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en-US" sz="2800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4. This is an absolutely ….book – I just couldn’t stop turning the pages.</a:t>
            </a:r>
            <a:r>
              <a:rPr lang="ru-RU" sz="2800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800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en-US" sz="2800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5. The ending is very ….. I definitely wasn’t expecting it. </a:t>
            </a:r>
            <a:r>
              <a:rPr lang="ru-RU" sz="40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4000" dirty="0">
                <a:effectLst/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269501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5" y="476672"/>
            <a:ext cx="7838256" cy="5038496"/>
          </a:xfrm>
          <a:effectLst/>
        </p:spPr>
        <p:txBody>
          <a:bodyPr/>
          <a:lstStyle/>
          <a:p>
            <a:pPr algn="l"/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You are going to give a talk about books. You are to get ready for 1.5 minutes and speak for not more than 2 minutes.</a:t>
            </a:r>
            <a:br>
              <a:rPr lang="en-US" sz="2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Remember to say:</a:t>
            </a:r>
            <a:br>
              <a:rPr lang="en-US" sz="2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b="0" dirty="0" smtClean="0">
                <a:latin typeface="Times New Roman" pitchFamily="18" charset="0"/>
                <a:cs typeface="Times New Roman" pitchFamily="18" charset="0"/>
              </a:rPr>
              <a:t>- What is your </a:t>
            </a:r>
            <a:r>
              <a:rPr lang="en-US" sz="2800" b="0" dirty="0" err="1" smtClean="0">
                <a:latin typeface="Times New Roman" pitchFamily="18" charset="0"/>
                <a:cs typeface="Times New Roman" pitchFamily="18" charset="0"/>
              </a:rPr>
              <a:t>favourite</a:t>
            </a:r>
            <a:r>
              <a:rPr lang="en-US" sz="2800" b="0" dirty="0" smtClean="0">
                <a:latin typeface="Times New Roman" pitchFamily="18" charset="0"/>
                <a:cs typeface="Times New Roman" pitchFamily="18" charset="0"/>
              </a:rPr>
              <a:t> type of book?</a:t>
            </a:r>
            <a:br>
              <a:rPr lang="en-US" sz="28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b="0" dirty="0" smtClean="0">
                <a:latin typeface="Times New Roman" pitchFamily="18" charset="0"/>
                <a:cs typeface="Times New Roman" pitchFamily="18" charset="0"/>
              </a:rPr>
              <a:t>- What is you </a:t>
            </a:r>
            <a:r>
              <a:rPr lang="en-US" sz="2800" b="0" dirty="0" err="1" smtClean="0">
                <a:latin typeface="Times New Roman" pitchFamily="18" charset="0"/>
                <a:cs typeface="Times New Roman" pitchFamily="18" charset="0"/>
              </a:rPr>
              <a:t>favourite</a:t>
            </a:r>
            <a:r>
              <a:rPr lang="en-US" sz="2800" b="0" dirty="0" smtClean="0">
                <a:latin typeface="Times New Roman" pitchFamily="18" charset="0"/>
                <a:cs typeface="Times New Roman" pitchFamily="18" charset="0"/>
              </a:rPr>
              <a:t> book? What is it about?</a:t>
            </a:r>
            <a:br>
              <a:rPr lang="en-US" sz="28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b="0" dirty="0" smtClean="0">
                <a:latin typeface="Times New Roman" pitchFamily="18" charset="0"/>
                <a:cs typeface="Times New Roman" pitchFamily="18" charset="0"/>
              </a:rPr>
              <a:t>- Which book character do you like the most? Why? 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163881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32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68" y="1484784"/>
            <a:ext cx="9090132" cy="53732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404664"/>
            <a:ext cx="9144000" cy="1656184"/>
          </a:xfrm>
        </p:spPr>
        <p:txBody>
          <a:bodyPr>
            <a:noAutofit/>
          </a:bodyPr>
          <a:lstStyle/>
          <a:p>
            <a:r>
              <a:rPr lang="en-US" sz="5400" b="1" dirty="0" smtClean="0">
                <a:solidFill>
                  <a:srgbClr val="C00000"/>
                </a:solidFill>
                <a:latin typeface="Segoe Script" panose="020B0504020000000003" pitchFamily="34" charset="0"/>
              </a:rPr>
              <a:t>Be an active and imaginative </a:t>
            </a:r>
            <a:r>
              <a:rPr lang="en-US" sz="4800" b="1" dirty="0" smtClean="0">
                <a:solidFill>
                  <a:srgbClr val="C00000"/>
                </a:solidFill>
                <a:latin typeface="Segoe Script" panose="020B0504020000000003" pitchFamily="34" charset="0"/>
                <a:hlinkClick r:id="" action="ppaction://noaction"/>
              </a:rPr>
              <a:t>reader</a:t>
            </a:r>
            <a:r>
              <a:rPr lang="en-US" sz="4800" b="1" dirty="0">
                <a:solidFill>
                  <a:srgbClr val="C00000"/>
                </a:solidFill>
                <a:latin typeface="Segoe Script" panose="020B0504020000000003" pitchFamily="34" charset="0"/>
              </a:rPr>
              <a:t> !!!</a:t>
            </a:r>
            <a:r>
              <a:rPr lang="ru-RU" sz="4800" b="1" dirty="0">
                <a:solidFill>
                  <a:srgbClr val="C00000"/>
                </a:solidFill>
                <a:latin typeface="Segoe Script" panose="020B0504020000000003" pitchFamily="34" charset="0"/>
              </a:rPr>
              <a:t/>
            </a:r>
            <a:br>
              <a:rPr lang="ru-RU" sz="4800" b="1" dirty="0">
                <a:solidFill>
                  <a:srgbClr val="C00000"/>
                </a:solidFill>
                <a:latin typeface="Segoe Script" panose="020B0504020000000003" pitchFamily="34" charset="0"/>
              </a:rPr>
            </a:br>
            <a:r>
              <a:rPr lang="en-US" b="1" dirty="0" smtClean="0">
                <a:solidFill>
                  <a:srgbClr val="7030A0"/>
                </a:solidFill>
                <a:latin typeface="Segoe Script" panose="020B0504020000000003" pitchFamily="34" charset="0"/>
              </a:rPr>
              <a:t> </a:t>
            </a:r>
            <a:endParaRPr lang="ru-RU" b="1" dirty="0">
              <a:solidFill>
                <a:srgbClr val="7030A0"/>
              </a:solidFill>
              <a:latin typeface="Segoe Script" panose="020B050402000000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723676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887</TotalTime>
  <Words>224</Words>
  <Application>Microsoft Office PowerPoint</Application>
  <PresentationFormat>Экран (4:3)</PresentationFormat>
  <Paragraphs>37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Презентация PowerPoint</vt:lpstr>
      <vt:lpstr>Put the words into the right column:</vt:lpstr>
      <vt:lpstr>Презентация PowerPoint</vt:lpstr>
      <vt:lpstr>I would like to buy……      because ….</vt:lpstr>
      <vt:lpstr>Fill in: brilliant, mysterious, predictable, surprising, original. 1. The plot is so …. You can guess what’s going to happen right from the beginning. 2. This is an extremely …. story. – I’ve never read anything like it before. 3. This is a … story about  a man who meets a strange woman dressed all in white. 4. This is an absolutely ….book – I just couldn’t stop turning the pages. 5. The ending is very ….. I definitely wasn’t expecting it.  </vt:lpstr>
      <vt:lpstr>You are going to give a talk about books. You are to get ready for 1.5 minutes and speak for not more than 2 minutes. Remember to say: - What is your favourite type of book? - What is you favourite book? What is it about? - Which book character do you like the most? Why? </vt:lpstr>
      <vt:lpstr>Be an active and imaginative reader !!!  </vt:lpstr>
    </vt:vector>
  </TitlesOfParts>
  <Company>Monks Walk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 Lancaster</dc:creator>
  <cp:lastModifiedBy>User</cp:lastModifiedBy>
  <cp:revision>87</cp:revision>
  <dcterms:created xsi:type="dcterms:W3CDTF">2014-11-20T08:45:41Z</dcterms:created>
  <dcterms:modified xsi:type="dcterms:W3CDTF">2019-10-13T09:12:32Z</dcterms:modified>
</cp:coreProperties>
</file>