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Лечебно-воспитательные мероприятия при ДЦП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5068907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</a:t>
            </a:r>
          </a:p>
          <a:p>
            <a:r>
              <a:rPr lang="ru-RU" dirty="0" smtClean="0"/>
              <a:t>воспитатель ГКУ ЦССВ «Кунцевский»</a:t>
            </a:r>
          </a:p>
          <a:p>
            <a:r>
              <a:rPr lang="ru-RU" dirty="0" err="1" smtClean="0"/>
              <a:t>Цедякова</a:t>
            </a:r>
            <a:r>
              <a:rPr lang="ru-RU" dirty="0" smtClean="0"/>
              <a:t> Жанна Николаевна</a:t>
            </a:r>
            <a:endParaRPr lang="ru-RU" dirty="0"/>
          </a:p>
        </p:txBody>
      </p:sp>
      <p:pic>
        <p:nvPicPr>
          <p:cNvPr id="1026" name="Picture 2" descr="http://inva.info/smm/fb/fb_cerebral_palsy/image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47086"/>
            <a:ext cx="3672408" cy="367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4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5846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Термин ДЦП объединяет целый ряд синдромов, которые возникают в связи с поражением мозга.</a:t>
            </a:r>
          </a:p>
          <a:p>
            <a:r>
              <a:rPr lang="ru-RU" dirty="0"/>
              <a:t>ДЦП возникает вследствие органического поражения, недоразвития или повреждения мозга в раннем онтогенезе (внутриутробный период развития, момент родов или ранний постнатальный период). При этом особенно страдают «молодые» в филогенетическом плане отделы мозга и кора больших полушарий. ДЦП может проявляться как целый комплекс двигательных, психических и речевых нарушений, сочетаться с расстройствами зрения, слуха, различных видов чувствительности. </a:t>
            </a:r>
            <a:r>
              <a:rPr lang="ru-RU" b="1" u="sng" dirty="0"/>
              <a:t>Основной клинический синдром детских церебральных параличей это двигательные нарушения.</a:t>
            </a:r>
            <a:endParaRPr lang="ru-RU" dirty="0"/>
          </a:p>
        </p:txBody>
      </p:sp>
      <p:pic>
        <p:nvPicPr>
          <p:cNvPr id="4098" name="Picture 2" descr="https://i.pinimg.com/originals/a6/e4/a6/a6e4a6fc52e742abdd4d5a8ee2ac8a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932" y="3933056"/>
            <a:ext cx="493974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859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Основными целями коррекционной работы при ДЦП являются: </a:t>
            </a:r>
            <a:r>
              <a:rPr lang="ru-RU" dirty="0" smtClean="0"/>
              <a:t>оказание </a:t>
            </a:r>
            <a:r>
              <a:rPr lang="ru-RU" dirty="0"/>
              <a:t>комплексной помощи для восстановления моторных функций организма, обеспечение ранней социальной адаптации, общего и профессионального </a:t>
            </a:r>
            <a:r>
              <a:rPr lang="ru-RU" dirty="0" smtClean="0"/>
              <a:t>обучения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29099" y="322805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Лечебно-педагогическая работа должна носить комплексный характер. Важное условие комплексного воздействия – согласованность деятельности специалистов разного профиля. Необходима их общая позиция при </a:t>
            </a:r>
            <a:r>
              <a:rPr lang="ru-RU" dirty="0" smtClean="0"/>
              <a:t>обследовании </a:t>
            </a:r>
            <a:r>
              <a:rPr lang="ru-RU" dirty="0"/>
              <a:t>и коррекции.</a:t>
            </a:r>
          </a:p>
        </p:txBody>
      </p:sp>
      <p:pic>
        <p:nvPicPr>
          <p:cNvPr id="2050" name="Picture 2" descr="https://korobcheevo-kolomna.edumsko.ru/uploads/33800/33767/section/813024/upolnomochennyj.jpg?15380481163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70048"/>
            <a:ext cx="378041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97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9848" y="4255436"/>
            <a:ext cx="654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нашей стране создана сеть специальных учреждений для детей с ДЦП относящих к разным министерствам: поликлиники, неврологические </a:t>
            </a:r>
            <a:r>
              <a:rPr lang="ru-RU" dirty="0" smtClean="0"/>
              <a:t>отделения </a:t>
            </a:r>
            <a:r>
              <a:rPr lang="ru-RU" dirty="0"/>
              <a:t>и психоневрологические больницы, специализированные санатории, ясли-сады, школы- интернаты для детей с опорно-двигательными нарушениями и различные реабилитационные центры.</a:t>
            </a:r>
          </a:p>
        </p:txBody>
      </p:sp>
      <p:pic>
        <p:nvPicPr>
          <p:cNvPr id="3074" name="Picture 2" descr="http://physiatrics.ru/wp-content/uploads/2015/10/shutterstock_522295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26" y="241583"/>
            <a:ext cx="7633692" cy="378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06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78766"/>
            <a:ext cx="74168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Принципы коррекционно-педагогической работы с детьми, </a:t>
            </a:r>
            <a:r>
              <a:rPr lang="ru-RU" dirty="0" smtClean="0"/>
              <a:t>страдающими </a:t>
            </a:r>
            <a:r>
              <a:rPr lang="ru-RU" dirty="0"/>
              <a:t>церебральным </a:t>
            </a:r>
            <a:r>
              <a:rPr lang="ru-RU" dirty="0" err="1"/>
              <a:t>параличем</a:t>
            </a:r>
            <a:r>
              <a:rPr lang="ru-RU" dirty="0" smtClean="0"/>
              <a:t>:</a:t>
            </a:r>
          </a:p>
          <a:p>
            <a:pPr algn="ctr"/>
            <a:endParaRPr lang="ru-RU" dirty="0"/>
          </a:p>
          <a:p>
            <a:r>
              <a:rPr lang="ru-RU" dirty="0" smtClean="0"/>
              <a:t>1. Комплексный </a:t>
            </a:r>
            <a:r>
              <a:rPr lang="ru-RU" dirty="0"/>
              <a:t>характер коррекционно-педагогической работы (</a:t>
            </a:r>
            <a:r>
              <a:rPr lang="ru-RU" dirty="0" err="1" smtClean="0"/>
              <a:t>взаимоучет</a:t>
            </a:r>
            <a:r>
              <a:rPr lang="ru-RU" dirty="0" smtClean="0"/>
              <a:t> </a:t>
            </a:r>
            <a:r>
              <a:rPr lang="ru-RU" dirty="0"/>
              <a:t>влияния двигательных, речевых, психических нарушений в </a:t>
            </a:r>
            <a:r>
              <a:rPr lang="ru-RU" dirty="0" smtClean="0"/>
              <a:t>динамике развития).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Раннее начало вмешательства в развитие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Организация работы в рамках ведущей деятельности.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</a:t>
            </a:r>
            <a:r>
              <a:rPr lang="ru-RU" dirty="0"/>
              <a:t>. Наблюдение в динамике </a:t>
            </a:r>
            <a:r>
              <a:rPr lang="ru-RU" dirty="0" err="1" smtClean="0"/>
              <a:t>психо</a:t>
            </a:r>
            <a:r>
              <a:rPr lang="ru-RU" dirty="0" smtClean="0"/>
              <a:t>-речевого развития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. Тесное взаимодействие с родителями и окружением ребенка.</a:t>
            </a:r>
          </a:p>
        </p:txBody>
      </p:sp>
      <p:pic>
        <p:nvPicPr>
          <p:cNvPr id="6148" name="Picture 4" descr="https://yt3.ggpht.com/a-/AAuE7mB6YMu7oeTsOiL79BE4be4LVkkvugG2tSbVHg=s900-mo-c-c0xffffffff-rj-k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69160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3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1" y="836712"/>
            <a:ext cx="92235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Основные направления коррекционной работы по </a:t>
            </a:r>
            <a:r>
              <a:rPr lang="ru-RU" dirty="0" smtClean="0"/>
              <a:t>развитию двигательных </a:t>
            </a:r>
          </a:p>
          <a:p>
            <a:pPr algn="ctr"/>
            <a:r>
              <a:rPr lang="ru-RU" dirty="0" smtClean="0"/>
              <a:t>функций:</a:t>
            </a:r>
          </a:p>
          <a:p>
            <a:endParaRPr lang="ru-RU" dirty="0"/>
          </a:p>
          <a:p>
            <a:r>
              <a:rPr lang="ru-RU" dirty="0"/>
              <a:t>– ортопедическое лечение;</a:t>
            </a:r>
          </a:p>
          <a:p>
            <a:r>
              <a:rPr lang="ru-RU" dirty="0"/>
              <a:t>– массаж;</a:t>
            </a:r>
          </a:p>
          <a:p>
            <a:r>
              <a:rPr lang="ru-RU" dirty="0"/>
              <a:t>– физиотерапия;</a:t>
            </a:r>
          </a:p>
          <a:p>
            <a:r>
              <a:rPr lang="ru-RU" dirty="0"/>
              <a:t>– ЛФК;</a:t>
            </a:r>
          </a:p>
          <a:p>
            <a:r>
              <a:rPr lang="ru-RU" dirty="0"/>
              <a:t>– медикаментозное лечение;</a:t>
            </a:r>
          </a:p>
          <a:p>
            <a:r>
              <a:rPr lang="ru-RU" dirty="0"/>
              <a:t>– упражнения на развитие мелкой моторики.</a:t>
            </a:r>
          </a:p>
        </p:txBody>
      </p:sp>
      <p:pic>
        <p:nvPicPr>
          <p:cNvPr id="5122" name="Picture 2" descr="https://only-massage.ru/wp-content/uploads/2016/11/massazh-pri-dc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410749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ordodeus.ru/Detskie_paralichi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36812"/>
            <a:ext cx="354377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345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12844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Лечебно-психолого-педагогическая </a:t>
            </a:r>
            <a:r>
              <a:rPr lang="ru-RU" dirty="0" smtClean="0"/>
              <a:t>помощь в </a:t>
            </a:r>
            <a:r>
              <a:rPr lang="ru-RU" dirty="0"/>
              <a:t>рамках комплексного подхода при ДЦП включает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 marL="342900" indent="-342900">
              <a:buAutoNum type="arabicParenR"/>
            </a:pPr>
            <a:r>
              <a:rPr lang="ru-RU" dirty="0" smtClean="0"/>
              <a:t>лечебно-оздоровительные </a:t>
            </a:r>
            <a:r>
              <a:rPr lang="ru-RU" dirty="0"/>
              <a:t>мероприятия; </a:t>
            </a:r>
            <a:r>
              <a:rPr lang="ru-RU" dirty="0" smtClean="0"/>
              <a:t> </a:t>
            </a:r>
          </a:p>
          <a:p>
            <a:pPr marL="342900" indent="-342900">
              <a:buAutoNum type="arabicParenR"/>
            </a:pPr>
            <a:r>
              <a:rPr lang="ru-RU" dirty="0" smtClean="0"/>
              <a:t>охранительный </a:t>
            </a:r>
            <a:r>
              <a:rPr lang="ru-RU" dirty="0"/>
              <a:t>режим учебных нагрузок;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обучение </a:t>
            </a:r>
            <a:r>
              <a:rPr lang="ru-RU" dirty="0"/>
              <a:t>с учетом темпа деятельности и толерантности к учебным нагрузкам;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оказание </a:t>
            </a:r>
            <a:r>
              <a:rPr lang="ru-RU" dirty="0"/>
              <a:t>помощи, поддержки, выражение </a:t>
            </a:r>
            <a:r>
              <a:rPr lang="ru-RU" dirty="0" smtClean="0"/>
              <a:t>обнадеживающего </a:t>
            </a:r>
            <a:r>
              <a:rPr lang="ru-RU" dirty="0"/>
              <a:t>сочувствия при выполнении учебных заданий;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использование </a:t>
            </a:r>
            <a:r>
              <a:rPr lang="ru-RU" dirty="0"/>
              <a:t>ре-продуктивных видов деятельности на начальных этапах обучения;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побуждение </a:t>
            </a:r>
            <a:r>
              <a:rPr lang="ru-RU" dirty="0"/>
              <a:t>активности и самостоятельности; 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 smtClean="0"/>
              <a:t> </a:t>
            </a:r>
            <a:r>
              <a:rPr lang="ru-RU" dirty="0"/>
              <a:t>включение в различные виды </a:t>
            </a:r>
            <a:r>
              <a:rPr lang="ru-RU" dirty="0" smtClean="0"/>
              <a:t>деятельности</a:t>
            </a:r>
            <a:r>
              <a:rPr lang="ru-RU" dirty="0"/>
              <a:t>, побуждение творчества и снятие напряжения.</a:t>
            </a:r>
          </a:p>
        </p:txBody>
      </p:sp>
      <p:pic>
        <p:nvPicPr>
          <p:cNvPr id="3" name="Picture 2" descr="http://mama.tomsk.ru/foto/albums/userpics/49673/_MG_0510-Ed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806" y="4287079"/>
            <a:ext cx="3572604" cy="238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ya-webdesign.com/images/white-pill-bottle-png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291" y="1124744"/>
            <a:ext cx="107067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875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000" y="620688"/>
            <a:ext cx="9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Основные направления коррекционно-педагогической работы в </a:t>
            </a:r>
            <a:r>
              <a:rPr lang="ru-RU" dirty="0" smtClean="0"/>
              <a:t>раннем </a:t>
            </a:r>
            <a:r>
              <a:rPr lang="ru-RU" dirty="0"/>
              <a:t>и дошкольном возрасте</a:t>
            </a:r>
            <a:r>
              <a:rPr lang="ru-RU" dirty="0" smtClean="0"/>
              <a:t>:</a:t>
            </a:r>
          </a:p>
          <a:p>
            <a:pPr algn="ctr"/>
            <a:endParaRPr lang="ru-RU" dirty="0"/>
          </a:p>
          <a:p>
            <a:r>
              <a:rPr lang="ru-RU" dirty="0"/>
              <a:t>– развитие эмоционального, речевого, предметно-действенного и </a:t>
            </a:r>
            <a:r>
              <a:rPr lang="ru-RU" dirty="0" smtClean="0"/>
              <a:t>игрового </a:t>
            </a:r>
            <a:r>
              <a:rPr lang="ru-RU" dirty="0"/>
              <a:t>общения с окружающими;</a:t>
            </a:r>
          </a:p>
          <a:p>
            <a:r>
              <a:rPr lang="ru-RU" dirty="0"/>
              <a:t>– стимуляция сенсорных функций;</a:t>
            </a:r>
          </a:p>
          <a:p>
            <a:r>
              <a:rPr lang="ru-RU" dirty="0"/>
              <a:t>– развитие предпосылок к интеллектуальной деятельности;</a:t>
            </a:r>
          </a:p>
          <a:p>
            <a:r>
              <a:rPr lang="ru-RU" dirty="0"/>
              <a:t>– развитие зрительно-моторных координаций и функциональных </a:t>
            </a:r>
            <a:r>
              <a:rPr lang="ru-RU" dirty="0" smtClean="0"/>
              <a:t>возможностей </a:t>
            </a:r>
            <a:r>
              <a:rPr lang="ru-RU" dirty="0"/>
              <a:t>кисти и пальцев рук;</a:t>
            </a:r>
          </a:p>
          <a:p>
            <a:r>
              <a:rPr lang="ru-RU" dirty="0"/>
              <a:t>– воспитание навыков самообслуживания и гигиены.</a:t>
            </a:r>
          </a:p>
        </p:txBody>
      </p:sp>
      <p:pic>
        <p:nvPicPr>
          <p:cNvPr id="8194" name="Picture 2" descr="https://sun3-4.userapi.com/c844418/v844418394/d6f5e/52kkjIUKb6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0" y="3480987"/>
            <a:ext cx="889349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987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67</TotalTime>
  <Words>411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Жуленков</dc:creator>
  <cp:lastModifiedBy>Михаил Жуленков</cp:lastModifiedBy>
  <cp:revision>8</cp:revision>
  <dcterms:created xsi:type="dcterms:W3CDTF">2019-03-19T15:12:22Z</dcterms:created>
  <dcterms:modified xsi:type="dcterms:W3CDTF">2019-03-19T16:43:24Z</dcterms:modified>
</cp:coreProperties>
</file>