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9" r:id="rId2"/>
    <p:sldId id="273" r:id="rId3"/>
    <p:sldId id="274" r:id="rId4"/>
    <p:sldId id="275" r:id="rId5"/>
    <p:sldId id="276" r:id="rId6"/>
    <p:sldId id="277" r:id="rId7"/>
    <p:sldId id="279" r:id="rId8"/>
    <p:sldId id="281" r:id="rId9"/>
    <p:sldId id="282" r:id="rId10"/>
    <p:sldId id="284" r:id="rId11"/>
    <p:sldId id="285" r:id="rId12"/>
    <p:sldId id="287"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D0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0131" autoAdjust="0"/>
  </p:normalViewPr>
  <p:slideViewPr>
    <p:cSldViewPr snapToGrid="0">
      <p:cViewPr varScale="1">
        <p:scale>
          <a:sx n="83" d="100"/>
          <a:sy n="83" d="100"/>
        </p:scale>
        <p:origin x="85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A45A5E-25E0-450F-9D7F-D55072380071}" type="datetimeFigureOut">
              <a:rPr lang="ru-RU" smtClean="0"/>
              <a:t>13.10.2019</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60B9C7-E6A3-4EE9-BF6C-BC2E583607DC}" type="slidenum">
              <a:rPr lang="ru-RU" smtClean="0"/>
              <a:t>‹#›</a:t>
            </a:fld>
            <a:endParaRPr lang="ru-RU"/>
          </a:p>
        </p:txBody>
      </p:sp>
    </p:spTree>
    <p:extLst>
      <p:ext uri="{BB962C8B-B14F-4D97-AF65-F5344CB8AC3E}">
        <p14:creationId xmlns:p14="http://schemas.microsoft.com/office/powerpoint/2010/main" val="529156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BE60B9C7-E6A3-4EE9-BF6C-BC2E583607DC}" type="slidenum">
              <a:rPr lang="ru-RU" smtClean="0"/>
              <a:t>4</a:t>
            </a:fld>
            <a:endParaRPr lang="ru-RU"/>
          </a:p>
        </p:txBody>
      </p:sp>
    </p:spTree>
    <p:extLst>
      <p:ext uri="{BB962C8B-B14F-4D97-AF65-F5344CB8AC3E}">
        <p14:creationId xmlns:p14="http://schemas.microsoft.com/office/powerpoint/2010/main" val="5933972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40D76D8-78AF-4878-82EB-DDABEA2B04B2}" type="datetimeFigureOut">
              <a:rPr lang="ru-RU" smtClean="0"/>
              <a:t>13.10.2019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1AD96E3-B069-4BC0-8EE1-C5E39117E645}" type="slidenum">
              <a:rPr lang="ru-RU" smtClean="0"/>
              <a:t>‹#›</a:t>
            </a:fld>
            <a:endParaRPr lang="ru-RU"/>
          </a:p>
        </p:txBody>
      </p:sp>
    </p:spTree>
    <p:extLst>
      <p:ext uri="{BB962C8B-B14F-4D97-AF65-F5344CB8AC3E}">
        <p14:creationId xmlns:p14="http://schemas.microsoft.com/office/powerpoint/2010/main" val="1705502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40D76D8-78AF-4878-82EB-DDABEA2B04B2}" type="datetimeFigureOut">
              <a:rPr lang="ru-RU" smtClean="0"/>
              <a:t>13.10.2019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1AD96E3-B069-4BC0-8EE1-C5E39117E645}" type="slidenum">
              <a:rPr lang="ru-RU" smtClean="0"/>
              <a:t>‹#›</a:t>
            </a:fld>
            <a:endParaRPr lang="ru-RU"/>
          </a:p>
        </p:txBody>
      </p:sp>
    </p:spTree>
    <p:extLst>
      <p:ext uri="{BB962C8B-B14F-4D97-AF65-F5344CB8AC3E}">
        <p14:creationId xmlns:p14="http://schemas.microsoft.com/office/powerpoint/2010/main" val="3765246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40D76D8-78AF-4878-82EB-DDABEA2B04B2}" type="datetimeFigureOut">
              <a:rPr lang="ru-RU" smtClean="0"/>
              <a:t>13.10.2019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1AD96E3-B069-4BC0-8EE1-C5E39117E645}" type="slidenum">
              <a:rPr lang="ru-RU" smtClean="0"/>
              <a:t>‹#›</a:t>
            </a:fld>
            <a:endParaRPr lang="ru-RU"/>
          </a:p>
        </p:txBody>
      </p:sp>
    </p:spTree>
    <p:extLst>
      <p:ext uri="{BB962C8B-B14F-4D97-AF65-F5344CB8AC3E}">
        <p14:creationId xmlns:p14="http://schemas.microsoft.com/office/powerpoint/2010/main" val="3353719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40D76D8-78AF-4878-82EB-DDABEA2B04B2}" type="datetimeFigureOut">
              <a:rPr lang="ru-RU" smtClean="0"/>
              <a:t>13.10.2019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1AD96E3-B069-4BC0-8EE1-C5E39117E645}" type="slidenum">
              <a:rPr lang="ru-RU" smtClean="0"/>
              <a:t>‹#›</a:t>
            </a:fld>
            <a:endParaRPr lang="ru-RU"/>
          </a:p>
        </p:txBody>
      </p:sp>
    </p:spTree>
    <p:extLst>
      <p:ext uri="{BB962C8B-B14F-4D97-AF65-F5344CB8AC3E}">
        <p14:creationId xmlns:p14="http://schemas.microsoft.com/office/powerpoint/2010/main" val="3554764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40D76D8-78AF-4878-82EB-DDABEA2B04B2}" type="datetimeFigureOut">
              <a:rPr lang="ru-RU" smtClean="0"/>
              <a:t>13.10.2019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1AD96E3-B069-4BC0-8EE1-C5E39117E645}" type="slidenum">
              <a:rPr lang="ru-RU" smtClean="0"/>
              <a:t>‹#›</a:t>
            </a:fld>
            <a:endParaRPr lang="ru-RU"/>
          </a:p>
        </p:txBody>
      </p:sp>
    </p:spTree>
    <p:extLst>
      <p:ext uri="{BB962C8B-B14F-4D97-AF65-F5344CB8AC3E}">
        <p14:creationId xmlns:p14="http://schemas.microsoft.com/office/powerpoint/2010/main" val="229512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40D76D8-78AF-4878-82EB-DDABEA2B04B2}" type="datetimeFigureOut">
              <a:rPr lang="ru-RU" smtClean="0"/>
              <a:t>13.10.2019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1AD96E3-B069-4BC0-8EE1-C5E39117E645}" type="slidenum">
              <a:rPr lang="ru-RU" smtClean="0"/>
              <a:t>‹#›</a:t>
            </a:fld>
            <a:endParaRPr lang="ru-RU"/>
          </a:p>
        </p:txBody>
      </p:sp>
    </p:spTree>
    <p:extLst>
      <p:ext uri="{BB962C8B-B14F-4D97-AF65-F5344CB8AC3E}">
        <p14:creationId xmlns:p14="http://schemas.microsoft.com/office/powerpoint/2010/main" val="537371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40D76D8-78AF-4878-82EB-DDABEA2B04B2}" type="datetimeFigureOut">
              <a:rPr lang="ru-RU" smtClean="0"/>
              <a:t>13.10.2019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1AD96E3-B069-4BC0-8EE1-C5E39117E645}" type="slidenum">
              <a:rPr lang="ru-RU" smtClean="0"/>
              <a:t>‹#›</a:t>
            </a:fld>
            <a:endParaRPr lang="ru-RU"/>
          </a:p>
        </p:txBody>
      </p:sp>
    </p:spTree>
    <p:extLst>
      <p:ext uri="{BB962C8B-B14F-4D97-AF65-F5344CB8AC3E}">
        <p14:creationId xmlns:p14="http://schemas.microsoft.com/office/powerpoint/2010/main" val="1511557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40D76D8-78AF-4878-82EB-DDABEA2B04B2}" type="datetimeFigureOut">
              <a:rPr lang="ru-RU" smtClean="0"/>
              <a:t>13.10.2019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1AD96E3-B069-4BC0-8EE1-C5E39117E645}" type="slidenum">
              <a:rPr lang="ru-RU" smtClean="0"/>
              <a:t>‹#›</a:t>
            </a:fld>
            <a:endParaRPr lang="ru-RU"/>
          </a:p>
        </p:txBody>
      </p:sp>
    </p:spTree>
    <p:extLst>
      <p:ext uri="{BB962C8B-B14F-4D97-AF65-F5344CB8AC3E}">
        <p14:creationId xmlns:p14="http://schemas.microsoft.com/office/powerpoint/2010/main" val="1997875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40D76D8-78AF-4878-82EB-DDABEA2B04B2}" type="datetimeFigureOut">
              <a:rPr lang="ru-RU" smtClean="0"/>
              <a:t>13.10.2019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1AD96E3-B069-4BC0-8EE1-C5E39117E645}" type="slidenum">
              <a:rPr lang="ru-RU" smtClean="0"/>
              <a:t>‹#›</a:t>
            </a:fld>
            <a:endParaRPr lang="ru-RU"/>
          </a:p>
        </p:txBody>
      </p:sp>
    </p:spTree>
    <p:extLst>
      <p:ext uri="{BB962C8B-B14F-4D97-AF65-F5344CB8AC3E}">
        <p14:creationId xmlns:p14="http://schemas.microsoft.com/office/powerpoint/2010/main" val="2406272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340D76D8-78AF-4878-82EB-DDABEA2B04B2}" type="datetimeFigureOut">
              <a:rPr lang="ru-RU" smtClean="0"/>
              <a:t>13.10.2019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1AD96E3-B069-4BC0-8EE1-C5E39117E645}" type="slidenum">
              <a:rPr lang="ru-RU" smtClean="0"/>
              <a:t>‹#›</a:t>
            </a:fld>
            <a:endParaRPr lang="ru-RU"/>
          </a:p>
        </p:txBody>
      </p:sp>
    </p:spTree>
    <p:extLst>
      <p:ext uri="{BB962C8B-B14F-4D97-AF65-F5344CB8AC3E}">
        <p14:creationId xmlns:p14="http://schemas.microsoft.com/office/powerpoint/2010/main" val="758390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340D76D8-78AF-4878-82EB-DDABEA2B04B2}" type="datetimeFigureOut">
              <a:rPr lang="ru-RU" smtClean="0"/>
              <a:t>13.10.2019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1AD96E3-B069-4BC0-8EE1-C5E39117E645}" type="slidenum">
              <a:rPr lang="ru-RU" smtClean="0"/>
              <a:t>‹#›</a:t>
            </a:fld>
            <a:endParaRPr lang="ru-RU"/>
          </a:p>
        </p:txBody>
      </p:sp>
    </p:spTree>
    <p:extLst>
      <p:ext uri="{BB962C8B-B14F-4D97-AF65-F5344CB8AC3E}">
        <p14:creationId xmlns:p14="http://schemas.microsoft.com/office/powerpoint/2010/main" val="7087421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0D76D8-78AF-4878-82EB-DDABEA2B04B2}" type="datetimeFigureOut">
              <a:rPr lang="ru-RU" smtClean="0"/>
              <a:t>13.10.2019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AD96E3-B069-4BC0-8EE1-C5E39117E645}" type="slidenum">
              <a:rPr lang="ru-RU" smtClean="0"/>
              <a:t>‹#›</a:t>
            </a:fld>
            <a:endParaRPr lang="ru-RU"/>
          </a:p>
        </p:txBody>
      </p:sp>
    </p:spTree>
    <p:extLst>
      <p:ext uri="{BB962C8B-B14F-4D97-AF65-F5344CB8AC3E}">
        <p14:creationId xmlns:p14="http://schemas.microsoft.com/office/powerpoint/2010/main" val="40693671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6857999"/>
          </a:xfrm>
        </p:spPr>
        <p:txBody>
          <a:bodyPr/>
          <a:lstStyle/>
          <a:p>
            <a:endParaRPr lang="ru-RU" dirty="0"/>
          </a:p>
        </p:txBody>
      </p:sp>
      <p:pic>
        <p:nvPicPr>
          <p:cNvPr id="4" name="Рисунок 3" descr="http://pedsovet.su/_ld/475/93020760.jpg"/>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454430" cy="6857999"/>
          </a:xfrm>
          <a:prstGeom prst="rect">
            <a:avLst/>
          </a:prstGeom>
          <a:noFill/>
          <a:ln>
            <a:noFill/>
          </a:ln>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15750"/>
            <a:ext cx="12454430" cy="6973747"/>
          </a:xfrm>
          <a:prstGeom prst="rect">
            <a:avLst/>
          </a:prstGeom>
        </p:spPr>
      </p:pic>
      <p:sp>
        <p:nvSpPr>
          <p:cNvPr id="9" name="TextBox 8"/>
          <p:cNvSpPr txBox="1"/>
          <p:nvPr/>
        </p:nvSpPr>
        <p:spPr>
          <a:xfrm>
            <a:off x="1585731" y="1099595"/>
            <a:ext cx="9769034" cy="2308324"/>
          </a:xfrm>
          <a:prstGeom prst="rect">
            <a:avLst/>
          </a:prstGeom>
          <a:noFill/>
        </p:spPr>
        <p:txBody>
          <a:bodyPr wrap="square" rtlCol="0">
            <a:spAutoFit/>
          </a:bodyPr>
          <a:lstStyle/>
          <a:p>
            <a:r>
              <a:rPr lang="tt-RU" sz="4800" b="1" dirty="0" smtClean="0">
                <a:latin typeface="Times New Roman" panose="02020603050405020304" pitchFamily="18" charset="0"/>
                <a:cs typeface="Times New Roman" panose="02020603050405020304" pitchFamily="18" charset="0"/>
              </a:rPr>
              <a:t>    Мәктәпкәчә яшьтәге балаларга   экологик тәрбия бирүдә   </a:t>
            </a:r>
          </a:p>
          <a:p>
            <a:r>
              <a:rPr lang="tt-RU" sz="4800" b="1" dirty="0" smtClean="0">
                <a:latin typeface="Times New Roman" panose="02020603050405020304" pitchFamily="18" charset="0"/>
                <a:cs typeface="Times New Roman" panose="02020603050405020304" pitchFamily="18" charset="0"/>
              </a:rPr>
              <a:t>тәҗрибә эшчәнлеге</a:t>
            </a:r>
          </a:p>
        </p:txBody>
      </p:sp>
      <p:sp>
        <p:nvSpPr>
          <p:cNvPr id="10" name="TextBox 9"/>
          <p:cNvSpPr txBox="1"/>
          <p:nvPr/>
        </p:nvSpPr>
        <p:spPr>
          <a:xfrm>
            <a:off x="4876801" y="3428999"/>
            <a:ext cx="7189694" cy="2308324"/>
          </a:xfrm>
          <a:prstGeom prst="rect">
            <a:avLst/>
          </a:prstGeom>
          <a:noFill/>
        </p:spPr>
        <p:txBody>
          <a:bodyPr wrap="square" rtlCol="0">
            <a:spAutoFit/>
          </a:bodyPr>
          <a:lstStyle/>
          <a:p>
            <a:endParaRPr lang="tt-RU" sz="2400" b="1" dirty="0" smtClean="0">
              <a:latin typeface="Times New Roman" panose="02020603050405020304" pitchFamily="18" charset="0"/>
              <a:cs typeface="Times New Roman" panose="02020603050405020304" pitchFamily="18" charset="0"/>
            </a:endParaRPr>
          </a:p>
          <a:p>
            <a:endParaRPr lang="tt-RU" sz="2400" b="1" dirty="0" smtClean="0">
              <a:latin typeface="Times New Roman" panose="02020603050405020304" pitchFamily="18" charset="0"/>
              <a:cs typeface="Times New Roman" panose="02020603050405020304" pitchFamily="18" charset="0"/>
            </a:endParaRPr>
          </a:p>
          <a:p>
            <a:r>
              <a:rPr lang="tt-RU" sz="2400" b="1" dirty="0" smtClean="0">
                <a:latin typeface="Times New Roman" panose="02020603050405020304" pitchFamily="18" charset="0"/>
                <a:cs typeface="Times New Roman" panose="02020603050405020304" pitchFamily="18" charset="0"/>
              </a:rPr>
              <a:t>Чыгышны төзүче:</a:t>
            </a:r>
          </a:p>
          <a:p>
            <a:r>
              <a:rPr lang="tt-RU" sz="2400" dirty="0" smtClean="0">
                <a:latin typeface="Times New Roman" panose="02020603050405020304" pitchFamily="18" charset="0"/>
                <a:cs typeface="Times New Roman" panose="02020603050405020304" pitchFamily="18" charset="0"/>
              </a:rPr>
              <a:t>Ахметшина Алсинә Илдусовна -</a:t>
            </a:r>
          </a:p>
          <a:p>
            <a:r>
              <a:rPr lang="tt-RU" sz="2400" dirty="0" smtClean="0">
                <a:latin typeface="Times New Roman" panose="02020603050405020304" pitchFamily="18" charset="0"/>
                <a:cs typeface="Times New Roman" panose="02020603050405020304" pitchFamily="18" charset="0"/>
              </a:rPr>
              <a:t>Казан шәһәренең 126 нчы катнаш төрдәге балалар бакчасының беренче категорияле тәрбиячесе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94404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6857999"/>
          </a:xfrm>
        </p:spPr>
        <p:txBody>
          <a:bodyPr/>
          <a:lstStyle/>
          <a:p>
            <a:endParaRPr lang="ru-RU" dirty="0"/>
          </a:p>
        </p:txBody>
      </p:sp>
      <p:pic>
        <p:nvPicPr>
          <p:cNvPr id="4" name="Рисунок 3" descr="http://pedsovet.su/_ld/475/93020760.jpg"/>
          <p:cNvPicPr/>
          <p:nvPr/>
        </p:nvPicPr>
        <p:blipFill>
          <a:blip r:embed="rId2">
            <a:extLst>
              <a:ext uri="{28A0092B-C50C-407E-A947-70E740481C1C}">
                <a14:useLocalDpi xmlns:a14="http://schemas.microsoft.com/office/drawing/2010/main" val="0"/>
              </a:ext>
            </a:extLst>
          </a:blip>
          <a:srcRect/>
          <a:stretch>
            <a:fillRect/>
          </a:stretch>
        </p:blipFill>
        <p:spPr bwMode="auto">
          <a:xfrm>
            <a:off x="-39832" y="-81023"/>
            <a:ext cx="12231832" cy="7016080"/>
          </a:xfrm>
          <a:prstGeom prst="rect">
            <a:avLst/>
          </a:prstGeom>
          <a:noFill/>
          <a:ln>
            <a:noFill/>
          </a:ln>
        </p:spPr>
      </p:pic>
      <p:sp>
        <p:nvSpPr>
          <p:cNvPr id="3" name="TextBox 2"/>
          <p:cNvSpPr txBox="1"/>
          <p:nvPr/>
        </p:nvSpPr>
        <p:spPr>
          <a:xfrm>
            <a:off x="394855" y="426027"/>
            <a:ext cx="11481954" cy="461665"/>
          </a:xfrm>
          <a:prstGeom prst="rect">
            <a:avLst/>
          </a:prstGeom>
          <a:noFill/>
        </p:spPr>
        <p:txBody>
          <a:bodyPr wrap="square" rtlCol="0">
            <a:spAutoFit/>
          </a:bodyPr>
          <a:lstStyle/>
          <a:p>
            <a:r>
              <a:rPr lang="tt-RU" sz="2400" dirty="0" smtClean="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394855" y="426027"/>
            <a:ext cx="184731" cy="369332"/>
          </a:xfrm>
          <a:prstGeom prst="rect">
            <a:avLst/>
          </a:prstGeom>
          <a:noFill/>
        </p:spPr>
        <p:txBody>
          <a:bodyPr wrap="none" rtlCol="0">
            <a:spAutoFit/>
          </a:bodyPr>
          <a:lstStyle/>
          <a:p>
            <a:endParaRPr lang="ru-RU" dirty="0"/>
          </a:p>
        </p:txBody>
      </p:sp>
      <p:pic>
        <p:nvPicPr>
          <p:cNvPr id="12" name="Рисунок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833" y="-81022"/>
            <a:ext cx="12231833" cy="7016080"/>
          </a:xfrm>
          <a:prstGeom prst="rect">
            <a:avLst/>
          </a:prstGeom>
        </p:spPr>
      </p:pic>
      <p:sp>
        <p:nvSpPr>
          <p:cNvPr id="7" name="TextBox 6"/>
          <p:cNvSpPr txBox="1"/>
          <p:nvPr/>
        </p:nvSpPr>
        <p:spPr>
          <a:xfrm>
            <a:off x="1028700" y="795359"/>
            <a:ext cx="2753591" cy="369332"/>
          </a:xfrm>
          <a:prstGeom prst="rect">
            <a:avLst/>
          </a:prstGeom>
          <a:noFill/>
        </p:spPr>
        <p:txBody>
          <a:bodyPr wrap="square" rtlCol="0">
            <a:spAutoFit/>
          </a:bodyPr>
          <a:lstStyle/>
          <a:p>
            <a:endParaRPr lang="ru-RU" dirty="0"/>
          </a:p>
        </p:txBody>
      </p:sp>
      <p:pic>
        <p:nvPicPr>
          <p:cNvPr id="8" name="Рисунок 7"/>
          <p:cNvPicPr>
            <a:picLocks noChangeAspect="1"/>
          </p:cNvPicPr>
          <p:nvPr/>
        </p:nvPicPr>
        <p:blipFill rotWithShape="1">
          <a:blip r:embed="rId4" cstate="print">
            <a:extLst>
              <a:ext uri="{28A0092B-C50C-407E-A947-70E740481C1C}">
                <a14:useLocalDpi xmlns:a14="http://schemas.microsoft.com/office/drawing/2010/main" val="0"/>
              </a:ext>
            </a:extLst>
          </a:blip>
          <a:srcRect l="7912" t="11488" r="-440" b="16257"/>
          <a:stretch/>
        </p:blipFill>
        <p:spPr>
          <a:xfrm>
            <a:off x="242882" y="590309"/>
            <a:ext cx="5439762" cy="3621960"/>
          </a:xfrm>
          <a:prstGeom prst="rect">
            <a:avLst/>
          </a:prstGeom>
          <a:ln>
            <a:solidFill>
              <a:srgbClr val="A5D0FD"/>
            </a:solidFill>
          </a:ln>
          <a:effectLst>
            <a:softEdge rad="127000"/>
          </a:effectLst>
        </p:spPr>
      </p:pic>
      <p:pic>
        <p:nvPicPr>
          <p:cNvPr id="6" name="Рисунок 5"/>
          <p:cNvPicPr>
            <a:picLocks noChangeAspect="1"/>
          </p:cNvPicPr>
          <p:nvPr/>
        </p:nvPicPr>
        <p:blipFill rotWithShape="1">
          <a:blip r:embed="rId5" cstate="print">
            <a:extLst>
              <a:ext uri="{28A0092B-C50C-407E-A947-70E740481C1C}">
                <a14:useLocalDpi xmlns:a14="http://schemas.microsoft.com/office/drawing/2010/main" val="0"/>
              </a:ext>
            </a:extLst>
          </a:blip>
          <a:srcRect t="26415" b="15427"/>
          <a:stretch/>
        </p:blipFill>
        <p:spPr>
          <a:xfrm>
            <a:off x="6278314" y="590309"/>
            <a:ext cx="5469989" cy="3703899"/>
          </a:xfrm>
          <a:prstGeom prst="rect">
            <a:avLst/>
          </a:prstGeom>
          <a:effectLst>
            <a:softEdge rad="63500"/>
          </a:effectLst>
        </p:spPr>
      </p:pic>
      <p:pic>
        <p:nvPicPr>
          <p:cNvPr id="9" name="Рисунок 8"/>
          <p:cNvPicPr>
            <a:picLocks noChangeAspect="1"/>
          </p:cNvPicPr>
          <p:nvPr/>
        </p:nvPicPr>
        <p:blipFill rotWithShape="1">
          <a:blip r:embed="rId6" cstate="print">
            <a:extLst>
              <a:ext uri="{28A0092B-C50C-407E-A947-70E740481C1C}">
                <a14:useLocalDpi xmlns:a14="http://schemas.microsoft.com/office/drawing/2010/main" val="0"/>
              </a:ext>
            </a:extLst>
          </a:blip>
          <a:srcRect t="26789" b="3590"/>
          <a:stretch/>
        </p:blipFill>
        <p:spPr>
          <a:xfrm>
            <a:off x="1941709" y="3275635"/>
            <a:ext cx="6276110" cy="3449256"/>
          </a:xfrm>
          <a:prstGeom prst="rect">
            <a:avLst/>
          </a:prstGeom>
          <a:effectLst>
            <a:softEdge rad="63500"/>
          </a:effectLst>
        </p:spPr>
      </p:pic>
      <p:sp>
        <p:nvSpPr>
          <p:cNvPr id="11" name="TextBox 10"/>
          <p:cNvSpPr txBox="1"/>
          <p:nvPr/>
        </p:nvSpPr>
        <p:spPr>
          <a:xfrm flipH="1">
            <a:off x="1770927" y="115747"/>
            <a:ext cx="8206450" cy="523220"/>
          </a:xfrm>
          <a:prstGeom prst="rect">
            <a:avLst/>
          </a:prstGeom>
          <a:noFill/>
        </p:spPr>
        <p:txBody>
          <a:bodyPr wrap="square" rtlCol="0">
            <a:spAutoFit/>
          </a:bodyPr>
          <a:lstStyle/>
          <a:p>
            <a:r>
              <a:rPr lang="tt-RU" sz="2800" dirty="0" smtClean="0">
                <a:latin typeface="Times New Roman" panose="02020603050405020304" pitchFamily="18" charset="0"/>
                <a:cs typeface="Times New Roman" panose="02020603050405020304" pitchFamily="18" charset="0"/>
              </a:rPr>
              <a:t>     </a:t>
            </a:r>
            <a:r>
              <a:rPr lang="tt-RU" sz="2800" b="1" dirty="0" smtClean="0">
                <a:latin typeface="Times New Roman" panose="02020603050405020304" pitchFamily="18" charset="0"/>
                <a:cs typeface="Times New Roman" panose="02020603050405020304" pitchFamily="18" charset="0"/>
              </a:rPr>
              <a:t>Безнең тәҗрибә эшчәнлегеннән күренешләр</a:t>
            </a:r>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65146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6857999"/>
          </a:xfrm>
        </p:spPr>
        <p:txBody>
          <a:bodyPr/>
          <a:lstStyle/>
          <a:p>
            <a:endParaRPr lang="ru-RU" dirty="0"/>
          </a:p>
        </p:txBody>
      </p:sp>
      <p:pic>
        <p:nvPicPr>
          <p:cNvPr id="4" name="Рисунок 3" descr="http://pedsovet.su/_ld/475/93020760.jpg"/>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7454095"/>
          </a:xfrm>
          <a:prstGeom prst="rect">
            <a:avLst/>
          </a:prstGeom>
          <a:noFill/>
          <a:ln>
            <a:noFill/>
          </a:ln>
        </p:spPr>
      </p:pic>
      <p:pic>
        <p:nvPicPr>
          <p:cNvPr id="9" name="Рисунок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7454095"/>
          </a:xfrm>
          <a:prstGeom prst="rect">
            <a:avLst/>
          </a:prstGeom>
        </p:spPr>
      </p:pic>
      <p:pic>
        <p:nvPicPr>
          <p:cNvPr id="6" name="Рисунок 5"/>
          <p:cNvPicPr>
            <a:picLocks noChangeAspect="1"/>
          </p:cNvPicPr>
          <p:nvPr/>
        </p:nvPicPr>
        <p:blipFill rotWithShape="1">
          <a:blip r:embed="rId4" cstate="print">
            <a:extLst>
              <a:ext uri="{28A0092B-C50C-407E-A947-70E740481C1C}">
                <a14:useLocalDpi xmlns:a14="http://schemas.microsoft.com/office/drawing/2010/main" val="0"/>
              </a:ext>
            </a:extLst>
          </a:blip>
          <a:srcRect l="22282" r="13103"/>
          <a:stretch/>
        </p:blipFill>
        <p:spPr>
          <a:xfrm rot="21025430">
            <a:off x="725905" y="669535"/>
            <a:ext cx="2965511" cy="5562085"/>
          </a:xfrm>
          <a:prstGeom prst="rect">
            <a:avLst/>
          </a:prstGeom>
          <a:ln>
            <a:noFill/>
          </a:ln>
          <a:effectLst>
            <a:glow rad="228600">
              <a:schemeClr val="accent6">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3" name="TextBox 2"/>
          <p:cNvSpPr txBox="1"/>
          <p:nvPr/>
        </p:nvSpPr>
        <p:spPr>
          <a:xfrm>
            <a:off x="-183879" y="494814"/>
            <a:ext cx="11481954" cy="461665"/>
          </a:xfrm>
          <a:prstGeom prst="rect">
            <a:avLst/>
          </a:prstGeom>
          <a:noFill/>
        </p:spPr>
        <p:txBody>
          <a:bodyPr wrap="square" rtlCol="0">
            <a:spAutoFit/>
          </a:bodyPr>
          <a:lstStyle/>
          <a:p>
            <a:r>
              <a:rPr lang="tt-RU" sz="2400" dirty="0" smtClean="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rotWithShape="1">
          <a:blip r:embed="rId5" cstate="print">
            <a:extLst>
              <a:ext uri="{28A0092B-C50C-407E-A947-70E740481C1C}">
                <a14:useLocalDpi xmlns:a14="http://schemas.microsoft.com/office/drawing/2010/main" val="0"/>
              </a:ext>
            </a:extLst>
          </a:blip>
          <a:srcRect l="17601" t="1085" r="24509" b="-1085"/>
          <a:stretch/>
        </p:blipFill>
        <p:spPr>
          <a:xfrm rot="992060">
            <a:off x="8456833" y="604991"/>
            <a:ext cx="2752480" cy="5726042"/>
          </a:xfrm>
          <a:prstGeom prst="rect">
            <a:avLst/>
          </a:prstGeom>
          <a:ln>
            <a:noFill/>
          </a:ln>
          <a:effectLst>
            <a:glow rad="228600">
              <a:schemeClr val="accent6">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7" name="Рисунок 6"/>
          <p:cNvPicPr>
            <a:picLocks noChangeAspect="1"/>
          </p:cNvPicPr>
          <p:nvPr/>
        </p:nvPicPr>
        <p:blipFill rotWithShape="1">
          <a:blip r:embed="rId6" cstate="print">
            <a:extLst>
              <a:ext uri="{28A0092B-C50C-407E-A947-70E740481C1C}">
                <a14:useLocalDpi xmlns:a14="http://schemas.microsoft.com/office/drawing/2010/main" val="0"/>
              </a:ext>
            </a:extLst>
          </a:blip>
          <a:srcRect l="25633" t="233" r="19677" b="19319"/>
          <a:stretch/>
        </p:blipFill>
        <p:spPr>
          <a:xfrm>
            <a:off x="4757195" y="2695373"/>
            <a:ext cx="2500132" cy="4106596"/>
          </a:xfrm>
          <a:prstGeom prst="rect">
            <a:avLst/>
          </a:prstGeom>
          <a:ln>
            <a:noFill/>
          </a:ln>
          <a:effectLst>
            <a:glow rad="228600">
              <a:schemeClr val="accent6">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Рисунок 4"/>
          <p:cNvPicPr>
            <a:picLocks noChangeAspect="1"/>
          </p:cNvPicPr>
          <p:nvPr/>
        </p:nvPicPr>
        <p:blipFill rotWithShape="1">
          <a:blip r:embed="rId7" cstate="print">
            <a:extLst>
              <a:ext uri="{28A0092B-C50C-407E-A947-70E740481C1C}">
                <a14:useLocalDpi xmlns:a14="http://schemas.microsoft.com/office/drawing/2010/main" val="0"/>
              </a:ext>
            </a:extLst>
          </a:blip>
          <a:srcRect t="14493" b="27365"/>
          <a:stretch/>
        </p:blipFill>
        <p:spPr>
          <a:xfrm>
            <a:off x="3102015" y="162045"/>
            <a:ext cx="5763162" cy="2500132"/>
          </a:xfrm>
          <a:prstGeom prst="rect">
            <a:avLst/>
          </a:prstGeom>
          <a:ln>
            <a:noFill/>
          </a:ln>
          <a:effectLst>
            <a:glow rad="228600">
              <a:schemeClr val="accent6">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4797816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6857999"/>
          </a:xfrm>
        </p:spPr>
        <p:txBody>
          <a:bodyPr/>
          <a:lstStyle/>
          <a:p>
            <a:endParaRPr lang="ru-RU" dirty="0"/>
          </a:p>
        </p:txBody>
      </p:sp>
      <p:pic>
        <p:nvPicPr>
          <p:cNvPr id="4" name="Рисунок 3" descr="http://pedsovet.su/_ld/475/93020760.jpg"/>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857999"/>
          </a:xfrm>
          <a:prstGeom prst="rect">
            <a:avLst/>
          </a:prstGeom>
          <a:noFill/>
          <a:ln>
            <a:noFill/>
          </a:ln>
        </p:spPr>
      </p:pic>
      <p:sp>
        <p:nvSpPr>
          <p:cNvPr id="3" name="TextBox 2"/>
          <p:cNvSpPr txBox="1"/>
          <p:nvPr/>
        </p:nvSpPr>
        <p:spPr>
          <a:xfrm>
            <a:off x="394855" y="426027"/>
            <a:ext cx="11481954" cy="461665"/>
          </a:xfrm>
          <a:prstGeom prst="rect">
            <a:avLst/>
          </a:prstGeom>
          <a:noFill/>
        </p:spPr>
        <p:txBody>
          <a:bodyPr wrap="square" rtlCol="0">
            <a:spAutoFit/>
          </a:bodyPr>
          <a:lstStyle/>
          <a:p>
            <a:r>
              <a:rPr lang="tt-RU" sz="2400" dirty="0" smtClean="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995420" y="887692"/>
            <a:ext cx="9977379" cy="3970318"/>
          </a:xfrm>
          <a:prstGeom prst="rect">
            <a:avLst/>
          </a:prstGeom>
          <a:noFill/>
        </p:spPr>
        <p:txBody>
          <a:bodyPr wrap="square" rtlCol="0">
            <a:spAutoFit/>
          </a:bodyPr>
          <a:lstStyle/>
          <a:p>
            <a:pPr>
              <a:lnSpc>
                <a:spcPct val="150000"/>
              </a:lnSpc>
            </a:pPr>
            <a:r>
              <a:rPr lang="tt-RU" sz="2400" dirty="0" smtClean="0">
                <a:latin typeface="Times New Roman" panose="02020603050405020304" pitchFamily="18" charset="0"/>
                <a:cs typeface="Times New Roman" panose="02020603050405020304" pitchFamily="18" charset="0"/>
              </a:rPr>
              <a:t>		</a:t>
            </a:r>
          </a:p>
          <a:p>
            <a:pPr>
              <a:lnSpc>
                <a:spcPct val="150000"/>
              </a:lnSpc>
            </a:pPr>
            <a:r>
              <a:rPr lang="tt-RU" sz="2400" dirty="0">
                <a:latin typeface="Times New Roman" panose="02020603050405020304" pitchFamily="18" charset="0"/>
                <a:cs typeface="Times New Roman" panose="02020603050405020304" pitchFamily="18" charset="0"/>
              </a:rPr>
              <a:t>	</a:t>
            </a:r>
            <a:r>
              <a:rPr lang="tt-RU" sz="2400" dirty="0" smtClean="0">
                <a:latin typeface="Times New Roman" panose="02020603050405020304" pitchFamily="18" charset="0"/>
                <a:cs typeface="Times New Roman" panose="02020603050405020304" pitchFamily="18" charset="0"/>
              </a:rPr>
              <a:t>	Гомумиләштереп </a:t>
            </a:r>
            <a:r>
              <a:rPr lang="tt-RU" sz="2400" dirty="0">
                <a:latin typeface="Times New Roman" panose="02020603050405020304" pitchFamily="18" charset="0"/>
                <a:cs typeface="Times New Roman" panose="02020603050405020304" pitchFamily="18" charset="0"/>
              </a:rPr>
              <a:t>әйткәндә, тәҗрибәләр һәм күзәтүләр ярдәмендә балаларга экологик белем һәм тәрбия биреп, без балаларда экологик культура башлангычын булдыра алабыз. Тәҗрибә эшчәнлеге балаларга бик ошый һәм  мин киләчәктә дә түгәрәк эшемә тагы да яңа, кызыклы тәҗрибәләр кертеп, балаларны кызыксындырып, тәҗрибәләр өчен тулы шартлар тудырып эшемне дәвам итәчәкмен.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7058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6857999"/>
          </a:xfrm>
        </p:spPr>
        <p:txBody>
          <a:bodyPr/>
          <a:lstStyle/>
          <a:p>
            <a:endParaRPr lang="ru-RU" dirty="0"/>
          </a:p>
        </p:txBody>
      </p:sp>
      <p:pic>
        <p:nvPicPr>
          <p:cNvPr id="4" name="Рисунок 3" descr="http://pedsovet.su/_ld/475/93020760.jpg"/>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857999"/>
          </a:xfrm>
          <a:prstGeom prst="rect">
            <a:avLst/>
          </a:prstGeom>
          <a:noFill/>
          <a:ln>
            <a:noFill/>
          </a:ln>
        </p:spPr>
      </p:pic>
      <p:sp>
        <p:nvSpPr>
          <p:cNvPr id="6" name="TextBox 5"/>
          <p:cNvSpPr txBox="1"/>
          <p:nvPr/>
        </p:nvSpPr>
        <p:spPr>
          <a:xfrm>
            <a:off x="673104" y="766557"/>
            <a:ext cx="184731" cy="369332"/>
          </a:xfrm>
          <a:prstGeom prst="rect">
            <a:avLst/>
          </a:prstGeom>
          <a:noFill/>
        </p:spPr>
        <p:txBody>
          <a:bodyPr wrap="none" rtlCol="0">
            <a:spAutoFit/>
          </a:bodyPr>
          <a:lstStyle/>
          <a:p>
            <a:endParaRPr lang="ru-RU" dirty="0"/>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1999" cy="6944810"/>
          </a:xfrm>
          <a:prstGeom prst="rect">
            <a:avLst/>
          </a:prstGeom>
        </p:spPr>
      </p:pic>
      <p:sp>
        <p:nvSpPr>
          <p:cNvPr id="8" name="TextBox 7"/>
          <p:cNvSpPr txBox="1"/>
          <p:nvPr/>
        </p:nvSpPr>
        <p:spPr>
          <a:xfrm>
            <a:off x="370608" y="597477"/>
            <a:ext cx="11450783" cy="4893647"/>
          </a:xfrm>
          <a:prstGeom prst="rect">
            <a:avLst/>
          </a:prstGeom>
          <a:noFill/>
        </p:spPr>
        <p:txBody>
          <a:bodyPr wrap="square" rtlCol="0">
            <a:spAutoFit/>
          </a:bodyPr>
          <a:lstStyle/>
          <a:p>
            <a:pPr algn="just"/>
            <a:r>
              <a:rPr lang="tt-RU" sz="2400" dirty="0" smtClean="0">
                <a:latin typeface="Times New Roman" panose="02020603050405020304" pitchFamily="18" charset="0"/>
                <a:cs typeface="Times New Roman" panose="02020603050405020304" pitchFamily="18" charset="0"/>
              </a:rPr>
              <a:t>	</a:t>
            </a:r>
          </a:p>
          <a:p>
            <a:pPr algn="just"/>
            <a:r>
              <a:rPr lang="tt-RU" sz="2400" dirty="0" smtClean="0">
                <a:latin typeface="Times New Roman" panose="02020603050405020304" pitchFamily="18" charset="0"/>
                <a:cs typeface="Times New Roman" panose="02020603050405020304" pitchFamily="18" charset="0"/>
              </a:rPr>
              <a:t>		Бүгенге </a:t>
            </a:r>
            <a:r>
              <a:rPr lang="tt-RU" sz="2400" dirty="0">
                <a:latin typeface="Times New Roman" panose="02020603050405020304" pitchFamily="18" charset="0"/>
                <a:cs typeface="Times New Roman" panose="02020603050405020304" pitchFamily="18" charset="0"/>
              </a:rPr>
              <a:t>көндә, кызганычка каршы, экология һәм табигать - ананың </a:t>
            </a:r>
            <a:r>
              <a:rPr lang="tt-RU" sz="2400" dirty="0" smtClean="0">
                <a:latin typeface="Times New Roman" panose="02020603050405020304" pitchFamily="18" charset="0"/>
                <a:cs typeface="Times New Roman" panose="02020603050405020304" pitchFamily="18" charset="0"/>
              </a:rPr>
              <a:t>халәте бер дә </a:t>
            </a:r>
            <a:r>
              <a:rPr lang="tt-RU" sz="2400" dirty="0">
                <a:latin typeface="Times New Roman" panose="02020603050405020304" pitchFamily="18" charset="0"/>
                <a:cs typeface="Times New Roman" panose="02020603050405020304" pitchFamily="18" charset="0"/>
              </a:rPr>
              <a:t>мактанырлык </a:t>
            </a:r>
            <a:r>
              <a:rPr lang="tt-RU" sz="2400" dirty="0" smtClean="0">
                <a:latin typeface="Times New Roman" panose="02020603050405020304" pitchFamily="18" charset="0"/>
                <a:cs typeface="Times New Roman" panose="02020603050405020304" pitchFamily="18" charset="0"/>
              </a:rPr>
              <a:t>түгел.Бигрәк тә </a:t>
            </a:r>
            <a:r>
              <a:rPr lang="tt-RU" sz="2400" dirty="0">
                <a:latin typeface="Times New Roman" panose="02020603050405020304" pitchFamily="18" charset="0"/>
                <a:cs typeface="Times New Roman" panose="02020603050405020304" pitchFamily="18" charset="0"/>
              </a:rPr>
              <a:t>аянычлысы - кешеләрдә экологик </a:t>
            </a:r>
            <a:r>
              <a:rPr lang="tt-RU" sz="2400" dirty="0" smtClean="0">
                <a:latin typeface="Times New Roman" panose="02020603050405020304" pitchFamily="18" charset="0"/>
                <a:cs typeface="Times New Roman" panose="02020603050405020304" pitchFamily="18" charset="0"/>
              </a:rPr>
              <a:t>культура </a:t>
            </a:r>
            <a:r>
              <a:rPr lang="tt-RU" sz="2400" dirty="0">
                <a:latin typeface="Times New Roman" panose="02020603050405020304" pitchFamily="18" charset="0"/>
                <a:cs typeface="Times New Roman" panose="02020603050405020304" pitchFamily="18" charset="0"/>
              </a:rPr>
              <a:t>җитми. Шуның өчен мин әлеге чыгышымның темасын  бик актуаль дип саныйм. </a:t>
            </a:r>
            <a:endParaRPr lang="ru-RU" sz="2400" dirty="0">
              <a:latin typeface="Times New Roman" panose="02020603050405020304" pitchFamily="18" charset="0"/>
              <a:cs typeface="Times New Roman" panose="02020603050405020304" pitchFamily="18" charset="0"/>
            </a:endParaRPr>
          </a:p>
          <a:p>
            <a:pPr algn="just"/>
            <a:r>
              <a:rPr lang="tt-RU" sz="2400" dirty="0" smtClean="0">
                <a:latin typeface="Times New Roman" panose="02020603050405020304" pitchFamily="18" charset="0"/>
                <a:cs typeface="Times New Roman" panose="02020603050405020304" pitchFamily="18" charset="0"/>
              </a:rPr>
              <a:t>		Табигатьне </a:t>
            </a:r>
            <a:r>
              <a:rPr lang="tt-RU" sz="2400" dirty="0">
                <a:latin typeface="Times New Roman" panose="02020603050405020304" pitchFamily="18" charset="0"/>
                <a:cs typeface="Times New Roman" panose="02020603050405020304" pitchFamily="18" charset="0"/>
              </a:rPr>
              <a:t>аңларга, яратырга өйрәтү һәм экологик культура башлангычы тәрбияләү – балалар бакчасында балаларга экологик тәрбия бирүдә иң мөһим бурычларның берсе. Чөнки кече яшьтән үк әйләнә-тирә, хайваннар һәм үсемлекләр дөньясы белән таныш булмаган балада  табигатьне ярату тойгыларын тәрбияләү, шулай ук аны сакларга өйрәтү – бик кыен эш</a:t>
            </a:r>
            <a:r>
              <a:rPr lang="tt-RU" sz="2400" dirty="0" smtClean="0">
                <a:latin typeface="Times New Roman" panose="02020603050405020304" pitchFamily="18" charset="0"/>
                <a:cs typeface="Times New Roman" panose="02020603050405020304" pitchFamily="18" charset="0"/>
              </a:rPr>
              <a:t>.</a:t>
            </a:r>
            <a:r>
              <a:rPr lang="tt-RU" sz="2400" dirty="0"/>
              <a:t> </a:t>
            </a:r>
            <a:r>
              <a:rPr lang="tt-RU" sz="2400" dirty="0">
                <a:latin typeface="Times New Roman" panose="02020603050405020304" pitchFamily="18" charset="0"/>
                <a:cs typeface="Times New Roman" panose="02020603050405020304" pitchFamily="18" charset="0"/>
              </a:rPr>
              <a:t>Әйе, табигатьнең матурлыгына хозурлану гына аз, аны саклый белергә, кирәк вакытта ярдәм дә күрсәтә белергә кирәк. Ә моңа табигатьне белү, аңлау нәтиҗәсендә генә ирешергә мөмкин. </a:t>
            </a:r>
            <a:endParaRPr lang="ru-RU" sz="2400" dirty="0">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661827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6857999"/>
          </a:xfrm>
        </p:spPr>
        <p:txBody>
          <a:bodyPr/>
          <a:lstStyle/>
          <a:p>
            <a:endParaRPr lang="ru-RU" dirty="0"/>
          </a:p>
        </p:txBody>
      </p:sp>
      <p:pic>
        <p:nvPicPr>
          <p:cNvPr id="4" name="Рисунок 3" descr="http://pedsovet.su/_ld/475/93020760.jpg"/>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857999"/>
          </a:xfrm>
          <a:prstGeom prst="rect">
            <a:avLst/>
          </a:prstGeom>
          <a:noFill/>
          <a:ln>
            <a:noFill/>
          </a:ln>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979533"/>
          </a:xfrm>
          <a:prstGeom prst="rect">
            <a:avLst/>
          </a:prstGeom>
        </p:spPr>
      </p:pic>
      <p:sp>
        <p:nvSpPr>
          <p:cNvPr id="6" name="TextBox 5"/>
          <p:cNvSpPr txBox="1"/>
          <p:nvPr/>
        </p:nvSpPr>
        <p:spPr>
          <a:xfrm>
            <a:off x="498764" y="405245"/>
            <a:ext cx="11087100" cy="5632311"/>
          </a:xfrm>
          <a:prstGeom prst="rect">
            <a:avLst/>
          </a:prstGeom>
          <a:noFill/>
        </p:spPr>
        <p:txBody>
          <a:bodyPr wrap="square" rtlCol="0">
            <a:spAutoFit/>
          </a:bodyPr>
          <a:lstStyle/>
          <a:p>
            <a:pPr algn="just"/>
            <a:r>
              <a:rPr lang="tt-RU" sz="2400" dirty="0" smtClean="0">
                <a:latin typeface="Times New Roman" panose="02020603050405020304" pitchFamily="18" charset="0"/>
                <a:cs typeface="Times New Roman" panose="02020603050405020304" pitchFamily="18" charset="0"/>
              </a:rPr>
              <a:t>	</a:t>
            </a:r>
          </a:p>
          <a:p>
            <a:pPr algn="just"/>
            <a:endParaRPr lang="tt-RU" sz="2400" dirty="0">
              <a:latin typeface="Times New Roman" panose="02020603050405020304" pitchFamily="18" charset="0"/>
              <a:cs typeface="Times New Roman" panose="02020603050405020304" pitchFamily="18" charset="0"/>
            </a:endParaRPr>
          </a:p>
          <a:p>
            <a:pPr algn="just"/>
            <a:r>
              <a:rPr lang="tt-RU" sz="2400" dirty="0" smtClean="0">
                <a:latin typeface="Times New Roman" panose="02020603050405020304" pitchFamily="18" charset="0"/>
                <a:cs typeface="Times New Roman" panose="02020603050405020304" pitchFamily="18" charset="0"/>
              </a:rPr>
              <a:t> 		Табигать </a:t>
            </a:r>
            <a:r>
              <a:rPr lang="tt-RU" sz="2400" dirty="0">
                <a:latin typeface="Times New Roman" panose="02020603050405020304" pitchFamily="18" charset="0"/>
                <a:cs typeface="Times New Roman" panose="02020603050405020304" pitchFamily="18" charset="0"/>
              </a:rPr>
              <a:t>белән элемтәгә керү, күзәтү, хезмәт, уен, сәнгать эшчәнлеге, төрле тәҗрибәләр аша балаларның   белемнәрен ныгыту – бу экологик белемне күтәрүнең һәм башлангыч экологик культура бирүнең төп ачкычы. </a:t>
            </a:r>
            <a:endParaRPr lang="ru-RU" sz="2400" dirty="0">
              <a:latin typeface="Times New Roman" panose="02020603050405020304" pitchFamily="18" charset="0"/>
              <a:cs typeface="Times New Roman" panose="02020603050405020304" pitchFamily="18" charset="0"/>
            </a:endParaRPr>
          </a:p>
          <a:p>
            <a:pPr algn="just"/>
            <a:r>
              <a:rPr lang="tt-RU" sz="2400" dirty="0" smtClean="0">
                <a:latin typeface="Times New Roman" panose="02020603050405020304" pitchFamily="18" charset="0"/>
                <a:cs typeface="Times New Roman" panose="02020603050405020304" pitchFamily="18" charset="0"/>
              </a:rPr>
              <a:t>		Балалар </a:t>
            </a:r>
            <a:r>
              <a:rPr lang="tt-RU" sz="2400" dirty="0">
                <a:latin typeface="Times New Roman" panose="02020603050405020304" pitchFamily="18" charset="0"/>
                <a:cs typeface="Times New Roman" panose="02020603050405020304" pitchFamily="18" charset="0"/>
              </a:rPr>
              <a:t>үзләренең табигате белән </a:t>
            </a:r>
            <a:r>
              <a:rPr lang="tt-RU" sz="2400" dirty="0" smtClean="0">
                <a:latin typeface="Times New Roman" panose="02020603050405020304" pitchFamily="18" charset="0"/>
                <a:cs typeface="Times New Roman" panose="02020603050405020304" pitchFamily="18" charset="0"/>
              </a:rPr>
              <a:t>һаман </a:t>
            </a:r>
            <a:r>
              <a:rPr lang="tt-RU" sz="2400" dirty="0">
                <a:latin typeface="Times New Roman" panose="02020603050405020304" pitchFamily="18" charset="0"/>
                <a:cs typeface="Times New Roman" panose="02020603050405020304" pitchFamily="18" charset="0"/>
              </a:rPr>
              <a:t>нидер эзләнүдә, яңалыкны күреп өйрәнүдә.Тирә - як мөхит белән таныштыруны тәҗрибә эшчәнлеге аша  оештырганда - балаларның кызыксынучанлыклары тагын да арта, күзәтүчән- лекләре, фикерләү сәләтләре үсә. Тәҗрибәләр һәм күзәтүләр вакытында алган белемнәрдән баланың хәтер сандыгы баей, сөйләм теле үсә. Эзләнүле, өйрәнүле тәҗрибә эшчәнлеге - баланың гадәти халәте, аның дөньяны өйрәнәсе, танып беләсе килә. Бала өчен өйрәнү, ачыклау, ачыш ясау кебек гамәлләр –таныш булмаган дөньяга адым ясау дигән сүз. Бу - уйлану  һәм иң мөһиме яңа ачышлар ясаганда үзеңне күрсәтү, фикереңне уртаклашу, башлангыч экологик культура формалашу өчен зур мөмкинлек.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02274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6857999"/>
          </a:xfrm>
        </p:spPr>
        <p:txBody>
          <a:bodyPr/>
          <a:lstStyle/>
          <a:p>
            <a:endParaRPr lang="ru-RU" dirty="0"/>
          </a:p>
        </p:txBody>
      </p:sp>
      <p:pic>
        <p:nvPicPr>
          <p:cNvPr id="4" name="Рисунок 3" descr="http://pedsovet.su/_ld/475/93020760.jpg"/>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12192000" cy="6857999"/>
          </a:xfrm>
          <a:prstGeom prst="rect">
            <a:avLst/>
          </a:prstGeom>
          <a:noFill/>
          <a:ln>
            <a:noFill/>
          </a:ln>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2192000" cy="6857998"/>
          </a:xfrm>
          <a:prstGeom prst="rect">
            <a:avLst/>
          </a:prstGeom>
        </p:spPr>
      </p:pic>
      <p:sp>
        <p:nvSpPr>
          <p:cNvPr id="3" name="TextBox 2"/>
          <p:cNvSpPr txBox="1"/>
          <p:nvPr/>
        </p:nvSpPr>
        <p:spPr>
          <a:xfrm>
            <a:off x="592281" y="685800"/>
            <a:ext cx="11035145" cy="6370975"/>
          </a:xfrm>
          <a:prstGeom prst="rect">
            <a:avLst/>
          </a:prstGeom>
          <a:noFill/>
        </p:spPr>
        <p:txBody>
          <a:bodyPr wrap="square" rtlCol="0">
            <a:spAutoFit/>
          </a:bodyPr>
          <a:lstStyle/>
          <a:p>
            <a:pPr algn="just"/>
            <a:r>
              <a:rPr lang="tt-RU" sz="2400" dirty="0" smtClean="0">
                <a:latin typeface="Times New Roman" panose="02020603050405020304" pitchFamily="18" charset="0"/>
                <a:cs typeface="Times New Roman" panose="02020603050405020304" pitchFamily="18" charset="0"/>
              </a:rPr>
              <a:t>	«	Сөйләсәң  </a:t>
            </a:r>
            <a:r>
              <a:rPr lang="tt-RU" sz="2400" dirty="0">
                <a:latin typeface="Times New Roman" panose="02020603050405020304" pitchFamily="18" charset="0"/>
                <a:cs typeface="Times New Roman" panose="02020603050405020304" pitchFamily="18" charset="0"/>
              </a:rPr>
              <a:t>– мин онытырмын, күрсәтсәң  – исемдә калмас, ә сөйләп, күрсәтеп тоттырсаң  -  аңлармын» , дип әйтелә кытай мәкалендә. Дөресе дә шул, бала ишетеп, күреп һәм үз кулы белән тотып эшләгәндә генә яңалыкны тиз ота, тоеп аңлый һәм хәтеренә сеңдереп калдыра. Мөстәкыйль рәвештә ачышлар ясау балага “ничек?” һәм “ни өчен?” сорауларына җавап табарга булыша.Тәҗрибә ярдәмендә балалар яңа белемгә омтыла, иҗади эзләнә, аның күңелендә тагы да яңа сораулар туа, ул үзлектән төрле нәтиҗәләр ясарга өйрәнә.Табигатьне күзәтү, аны өйрәнү, сакларга омтылу - балаларның рухи дөньясын баета, гадәти әйберләрдә төрле яңалыклар күрергә, әйләнә – тирәнең матурлыгын тоярга, уйланырга һәм килеп туган проблемалардан чыгу юлын эзләргә өйрәтә. Экологик культура башлангычы тәрбияләүдә </a:t>
            </a:r>
            <a:r>
              <a:rPr lang="tt-RU" sz="2400" dirty="0" smtClean="0">
                <a:latin typeface="Times New Roman" panose="02020603050405020304" pitchFamily="18" charset="0"/>
                <a:cs typeface="Times New Roman" panose="02020603050405020304" pitchFamily="18" charset="0"/>
              </a:rPr>
              <a:t>хезмәтнең дә </a:t>
            </a:r>
            <a:r>
              <a:rPr lang="tt-RU" sz="2400" dirty="0">
                <a:latin typeface="Times New Roman" panose="02020603050405020304" pitchFamily="18" charset="0"/>
                <a:cs typeface="Times New Roman" panose="02020603050405020304" pitchFamily="18" charset="0"/>
              </a:rPr>
              <a:t>әhәмияте </a:t>
            </a:r>
            <a:r>
              <a:rPr lang="tt-RU" sz="2400" dirty="0" smtClean="0">
                <a:latin typeface="Times New Roman" panose="02020603050405020304" pitchFamily="18" charset="0"/>
                <a:cs typeface="Times New Roman" panose="02020603050405020304" pitchFamily="18" charset="0"/>
              </a:rPr>
              <a:t> </a:t>
            </a:r>
            <a:r>
              <a:rPr lang="tt-RU" sz="2400" dirty="0">
                <a:latin typeface="Times New Roman" panose="02020603050405020304" pitchFamily="18" charset="0"/>
                <a:cs typeface="Times New Roman" panose="02020603050405020304" pitchFamily="18" charset="0"/>
              </a:rPr>
              <a:t>аеруча зур. Шуңа күрә түтәлләрдә яшелчәләр үстерү, кошларга оялар, җимлекләр ясау, бүлмәдәге гөлләрне тәрбияләү, чәчәкләр, яфраклар киптерү, гербарийлар ясау кебек эшләр – безнең эшебездә бик кулай эш алымы булып тора.  Безнең балалар да әлеге эшләрдә бик актив катнашалар, хезмәттән кәнәгатләнү хисе алып, уңышлары белән уртаклашалар.   </a:t>
            </a:r>
            <a:endParaRPr lang="ru-RU" sz="2400" dirty="0">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68851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6857999"/>
          </a:xfrm>
        </p:spPr>
        <p:txBody>
          <a:bodyPr/>
          <a:lstStyle/>
          <a:p>
            <a:endParaRPr lang="ru-RU" dirty="0"/>
          </a:p>
        </p:txBody>
      </p:sp>
      <p:pic>
        <p:nvPicPr>
          <p:cNvPr id="4" name="Рисунок 3" descr="http://pedsovet.su/_ld/475/93020760.jpg"/>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857999"/>
          </a:xfrm>
          <a:prstGeom prst="rect">
            <a:avLst/>
          </a:prstGeom>
          <a:noFill/>
          <a:ln>
            <a:noFill/>
          </a:ln>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xtBox 2"/>
          <p:cNvSpPr txBox="1"/>
          <p:nvPr/>
        </p:nvSpPr>
        <p:spPr>
          <a:xfrm>
            <a:off x="550717" y="280555"/>
            <a:ext cx="11139055" cy="5909310"/>
          </a:xfrm>
          <a:prstGeom prst="rect">
            <a:avLst/>
          </a:prstGeom>
          <a:noFill/>
        </p:spPr>
        <p:txBody>
          <a:bodyPr wrap="square" rtlCol="0">
            <a:spAutoFit/>
          </a:bodyPr>
          <a:lstStyle/>
          <a:p>
            <a:r>
              <a:rPr lang="tt-RU" sz="2400" dirty="0" smtClean="0">
                <a:latin typeface="Times New Roman" panose="02020603050405020304" pitchFamily="18" charset="0"/>
                <a:cs typeface="Times New Roman" panose="02020603050405020304" pitchFamily="18" charset="0"/>
              </a:rPr>
              <a:t>		Кеше </a:t>
            </a:r>
            <a:r>
              <a:rPr lang="tt-RU" sz="2400" dirty="0">
                <a:latin typeface="Times New Roman" panose="02020603050405020304" pitchFamily="18" charset="0"/>
                <a:cs typeface="Times New Roman" panose="02020603050405020304" pitchFamily="18" charset="0"/>
              </a:rPr>
              <a:t>-  табигатьнең аерылгысыз бер өлеше. Ул табигатьтән башка бер генә көн, бер генә сәгать тә тора алмый. </a:t>
            </a:r>
            <a:r>
              <a:rPr lang="tt-RU" sz="2400" dirty="0" smtClean="0">
                <a:latin typeface="Times New Roman" panose="02020603050405020304" pitchFamily="18" charset="0"/>
                <a:cs typeface="Times New Roman" panose="02020603050405020304" pitchFamily="18" charset="0"/>
              </a:rPr>
              <a:t>Аңа көн саен </a:t>
            </a:r>
            <a:r>
              <a:rPr lang="tt-RU" sz="2400" dirty="0">
                <a:latin typeface="Times New Roman" panose="02020603050405020304" pitchFamily="18" charset="0"/>
                <a:cs typeface="Times New Roman" panose="02020603050405020304" pitchFamily="18" charset="0"/>
              </a:rPr>
              <a:t>су, азык-төлек, җылылык, яктылык кирәк. Шуңа күрә дә табигатькә </a:t>
            </a:r>
            <a:r>
              <a:rPr lang="tt-RU" sz="2400" dirty="0" smtClean="0">
                <a:latin typeface="Times New Roman" panose="02020603050405020304" pitchFamily="18" charset="0"/>
                <a:cs typeface="Times New Roman" panose="02020603050405020304" pitchFamily="18" charset="0"/>
              </a:rPr>
              <a:t>мөнәсәбәт - </a:t>
            </a:r>
            <a:r>
              <a:rPr lang="tt-RU" sz="2400" dirty="0">
                <a:latin typeface="Times New Roman" panose="02020603050405020304" pitchFamily="18" charset="0"/>
                <a:cs typeface="Times New Roman" panose="02020603050405020304" pitchFamily="18" charset="0"/>
              </a:rPr>
              <a:t>кешеләргә булган мөнәсәбәт </a:t>
            </a:r>
            <a:r>
              <a:rPr lang="tt-RU" sz="2400" dirty="0" smtClean="0">
                <a:latin typeface="Times New Roman" panose="02020603050405020304" pitchFamily="18" charset="0"/>
                <a:cs typeface="Times New Roman" panose="02020603050405020304" pitchFamily="18" charset="0"/>
              </a:rPr>
              <a:t>кебек </a:t>
            </a:r>
            <a:r>
              <a:rPr lang="tt-RU" sz="2400" dirty="0">
                <a:latin typeface="Times New Roman" panose="02020603050405020304" pitchFamily="18" charset="0"/>
                <a:cs typeface="Times New Roman" panose="02020603050405020304" pitchFamily="18" charset="0"/>
              </a:rPr>
              <a:t>шәфкатьле булырга тиеш.  Кече яшьтән табигатьне аңлап, аны яратып үсү бик мөhим. Без үзебездән соң килгән буынга кешеләр тарафыннан җимерелгән бушлык түгел, ә шаулап чәчәк атып утырган җир калдырырга тиеш </a:t>
            </a:r>
            <a:r>
              <a:rPr lang="tt-RU" sz="2400" dirty="0" smtClean="0">
                <a:latin typeface="Times New Roman" panose="02020603050405020304" pitchFamily="18" charset="0"/>
                <a:cs typeface="Times New Roman" panose="02020603050405020304" pitchFamily="18" charset="0"/>
              </a:rPr>
              <a:t>:</a:t>
            </a:r>
          </a:p>
          <a:p>
            <a:r>
              <a:rPr lang="tt-RU" sz="2400" dirty="0" smtClean="0">
                <a:latin typeface="Times New Roman" panose="02020603050405020304" pitchFamily="18" charset="0"/>
                <a:cs typeface="Times New Roman" panose="02020603050405020304" pitchFamily="18" charset="0"/>
              </a:rPr>
              <a:t>           Эх, </a:t>
            </a:r>
            <a:r>
              <a:rPr lang="tt-RU" sz="2400" dirty="0">
                <a:latin typeface="Times New Roman" panose="02020603050405020304" pitchFamily="18" charset="0"/>
                <a:cs typeface="Times New Roman" panose="02020603050405020304" pitchFamily="18" charset="0"/>
              </a:rPr>
              <a:t>күңелле </a:t>
            </a:r>
            <a:r>
              <a:rPr lang="tt-RU" sz="2400" dirty="0" smtClean="0">
                <a:latin typeface="Times New Roman" panose="02020603050405020304" pitchFamily="18" charset="0"/>
                <a:cs typeface="Times New Roman" panose="02020603050405020304" pitchFamily="18" charset="0"/>
              </a:rPr>
              <a:t>безгә бергә</a:t>
            </a:r>
            <a:r>
              <a:rPr lang="tt-RU" sz="2400" dirty="0">
                <a:latin typeface="Times New Roman" panose="02020603050405020304" pitchFamily="18" charset="0"/>
                <a:cs typeface="Times New Roman" panose="02020603050405020304" pitchFamily="18" charset="0"/>
              </a:rPr>
              <a:t>,                 </a:t>
            </a:r>
            <a:r>
              <a:rPr lang="tt-RU" sz="2400" dirty="0" smtClean="0">
                <a:latin typeface="Times New Roman" panose="02020603050405020304" pitchFamily="18" charset="0"/>
                <a:cs typeface="Times New Roman" panose="02020603050405020304" pitchFamily="18" charset="0"/>
              </a:rPr>
              <a:t>    Агачларны </a:t>
            </a:r>
            <a:r>
              <a:rPr lang="tt-RU" sz="2400" dirty="0">
                <a:latin typeface="Times New Roman" panose="02020603050405020304" pitchFamily="18" charset="0"/>
                <a:cs typeface="Times New Roman" panose="02020603050405020304" pitchFamily="18" charset="0"/>
              </a:rPr>
              <a:t>сындырмагыз!</a:t>
            </a:r>
            <a:endParaRPr lang="ru-RU" sz="2400" dirty="0">
              <a:latin typeface="Times New Roman" panose="02020603050405020304" pitchFamily="18" charset="0"/>
              <a:cs typeface="Times New Roman" panose="02020603050405020304" pitchFamily="18" charset="0"/>
            </a:endParaRPr>
          </a:p>
          <a:p>
            <a:r>
              <a:rPr lang="tt-RU" sz="2400" dirty="0" smtClean="0">
                <a:latin typeface="Times New Roman" panose="02020603050405020304" pitchFamily="18" charset="0"/>
                <a:cs typeface="Times New Roman" panose="02020603050405020304" pitchFamily="18" charset="0"/>
              </a:rPr>
              <a:t>           Табигать </a:t>
            </a:r>
            <a:r>
              <a:rPr lang="tt-RU" sz="2400" dirty="0">
                <a:latin typeface="Times New Roman" panose="02020603050405020304" pitchFamily="18" charset="0"/>
                <a:cs typeface="Times New Roman" panose="02020603050405020304" pitchFamily="18" charset="0"/>
              </a:rPr>
              <a:t>кочагында.                     </a:t>
            </a:r>
            <a:r>
              <a:rPr lang="tt-RU" sz="2400" dirty="0" smtClean="0">
                <a:latin typeface="Times New Roman" panose="02020603050405020304" pitchFamily="18" charset="0"/>
                <a:cs typeface="Times New Roman" panose="02020603050405020304" pitchFamily="18" charset="0"/>
              </a:rPr>
              <a:t>       Кош </a:t>
            </a:r>
            <a:r>
              <a:rPr lang="tt-RU" sz="2400" dirty="0">
                <a:latin typeface="Times New Roman" panose="02020603050405020304" pitchFamily="18" charset="0"/>
                <a:cs typeface="Times New Roman" panose="02020603050405020304" pitchFamily="18" charset="0"/>
              </a:rPr>
              <a:t>оясын ватмагыз!</a:t>
            </a:r>
            <a:endParaRPr lang="ru-RU" sz="2400" dirty="0">
              <a:latin typeface="Times New Roman" panose="02020603050405020304" pitchFamily="18" charset="0"/>
              <a:cs typeface="Times New Roman" panose="02020603050405020304" pitchFamily="18" charset="0"/>
            </a:endParaRPr>
          </a:p>
          <a:p>
            <a:r>
              <a:rPr lang="tt-RU" sz="2400" dirty="0" smtClean="0">
                <a:latin typeface="Times New Roman" panose="02020603050405020304" pitchFamily="18" charset="0"/>
                <a:cs typeface="Times New Roman" panose="02020603050405020304" pitchFamily="18" charset="0"/>
              </a:rPr>
              <a:t>            Менә </a:t>
            </a:r>
            <a:r>
              <a:rPr lang="tt-RU" sz="2400" dirty="0">
                <a:latin typeface="Times New Roman" panose="02020603050405020304" pitchFamily="18" charset="0"/>
                <a:cs typeface="Times New Roman" panose="02020603050405020304" pitchFamily="18" charset="0"/>
              </a:rPr>
              <a:t>шуны истә тоту                    </a:t>
            </a:r>
            <a:r>
              <a:rPr lang="tt-RU" sz="2400" dirty="0" smtClean="0">
                <a:latin typeface="Times New Roman" panose="02020603050405020304" pitchFamily="18" charset="0"/>
                <a:cs typeface="Times New Roman" panose="02020603050405020304" pitchFamily="18" charset="0"/>
              </a:rPr>
              <a:t>     Сулыкларны </a:t>
            </a:r>
            <a:r>
              <a:rPr lang="tt-RU" sz="2400" dirty="0">
                <a:latin typeface="Times New Roman" panose="02020603050405020304" pitchFamily="18" charset="0"/>
                <a:cs typeface="Times New Roman" panose="02020603050405020304" pitchFamily="18" charset="0"/>
              </a:rPr>
              <a:t>пычратмагыз,</a:t>
            </a:r>
            <a:endParaRPr lang="ru-RU" sz="2400" dirty="0">
              <a:latin typeface="Times New Roman" panose="02020603050405020304" pitchFamily="18" charset="0"/>
              <a:cs typeface="Times New Roman" panose="02020603050405020304" pitchFamily="18" charset="0"/>
            </a:endParaRPr>
          </a:p>
          <a:p>
            <a:r>
              <a:rPr lang="tt-RU" sz="2400" dirty="0">
                <a:latin typeface="Times New Roman" panose="02020603050405020304" pitchFamily="18" charset="0"/>
                <a:cs typeface="Times New Roman" panose="02020603050405020304" pitchFamily="18" charset="0"/>
              </a:rPr>
              <a:t>     </a:t>
            </a:r>
            <a:r>
              <a:rPr lang="tt-RU" sz="2400" dirty="0" smtClean="0">
                <a:latin typeface="Times New Roman" panose="02020603050405020304" pitchFamily="18" charset="0"/>
                <a:cs typeface="Times New Roman" panose="02020603050405020304" pitchFamily="18" charset="0"/>
              </a:rPr>
              <a:t>       Бик кирәк </a:t>
            </a:r>
            <a:r>
              <a:rPr lang="tt-RU" sz="2400" dirty="0">
                <a:latin typeface="Times New Roman" panose="02020603050405020304" pitchFamily="18" charset="0"/>
                <a:cs typeface="Times New Roman" panose="02020603050405020304" pitchFamily="18" charset="0"/>
              </a:rPr>
              <a:t>шул чагында:                </a:t>
            </a:r>
            <a:r>
              <a:rPr lang="tt-RU" sz="2400" dirty="0" smtClean="0">
                <a:latin typeface="Times New Roman" panose="02020603050405020304" pitchFamily="18" charset="0"/>
                <a:cs typeface="Times New Roman" panose="02020603050405020304" pitchFamily="18" charset="0"/>
              </a:rPr>
              <a:t>     Зинһар чүп - чар </a:t>
            </a:r>
            <a:r>
              <a:rPr lang="tt-RU" sz="2400" dirty="0">
                <a:latin typeface="Times New Roman" panose="02020603050405020304" pitchFamily="18" charset="0"/>
                <a:cs typeface="Times New Roman" panose="02020603050405020304" pitchFamily="18" charset="0"/>
              </a:rPr>
              <a:t>атмагыз!             </a:t>
            </a:r>
            <a:endParaRPr lang="ru-RU" sz="2400" dirty="0">
              <a:latin typeface="Times New Roman" panose="02020603050405020304" pitchFamily="18" charset="0"/>
              <a:cs typeface="Times New Roman" panose="02020603050405020304" pitchFamily="18" charset="0"/>
            </a:endParaRPr>
          </a:p>
          <a:p>
            <a:r>
              <a:rPr lang="tt-RU" sz="2400" dirty="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                                     Эссе </a:t>
            </a:r>
            <a:r>
              <a:rPr lang="ru-RU" sz="2400" dirty="0" err="1" smtClean="0">
                <a:latin typeface="Times New Roman" panose="02020603050405020304" pitchFamily="18" charset="0"/>
                <a:cs typeface="Times New Roman" panose="02020603050405020304" pitchFamily="18" charset="0"/>
              </a:rPr>
              <a:t>һәм</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коры </a:t>
            </a:r>
            <a:r>
              <a:rPr lang="ru-RU" sz="2400" dirty="0" err="1" smtClean="0">
                <a:latin typeface="Times New Roman" panose="02020603050405020304" pitchFamily="18" charset="0"/>
                <a:cs typeface="Times New Roman" panose="02020603050405020304" pitchFamily="18" charset="0"/>
              </a:rPr>
              <a:t>чакларда</a:t>
            </a:r>
            <a:endParaRPr lang="ru-RU" sz="2400" dirty="0">
              <a:latin typeface="Times New Roman" panose="02020603050405020304" pitchFamily="18" charset="0"/>
              <a:cs typeface="Times New Roman" panose="02020603050405020304" pitchFamily="18" charset="0"/>
            </a:endParaRPr>
          </a:p>
          <a:p>
            <a:r>
              <a:rPr lang="tt-RU" sz="2400" dirty="0">
                <a:latin typeface="Times New Roman" panose="02020603050405020304" pitchFamily="18" charset="0"/>
                <a:cs typeface="Times New Roman" panose="02020603050405020304" pitchFamily="18" charset="0"/>
              </a:rPr>
              <a:t>                              </a:t>
            </a:r>
            <a:r>
              <a:rPr lang="tt-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Урманда</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ут</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якмагыз</a:t>
            </a:r>
            <a:r>
              <a:rPr lang="tt-RU" sz="2400" dirty="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r>
              <a:rPr lang="tt-RU" sz="2400" dirty="0">
                <a:latin typeface="Times New Roman" panose="02020603050405020304" pitchFamily="18" charset="0"/>
                <a:cs typeface="Times New Roman" panose="02020603050405020304" pitchFamily="18" charset="0"/>
              </a:rPr>
              <a:t>                              </a:t>
            </a:r>
            <a:r>
              <a:rPr lang="tt-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Табигать</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ул</a:t>
            </a:r>
            <a:r>
              <a:rPr lang="ru-RU" sz="2400" dirty="0" smtClean="0">
                <a:latin typeface="Times New Roman" panose="02020603050405020304" pitchFamily="18" charset="0"/>
                <a:cs typeface="Times New Roman" panose="02020603050405020304" pitchFamily="18" charset="0"/>
              </a:rPr>
              <a:t> - </a:t>
            </a:r>
            <a:r>
              <a:rPr lang="ru-RU" sz="2400" dirty="0" err="1" smtClean="0">
                <a:latin typeface="Times New Roman" panose="02020603050405020304" pitchFamily="18" charset="0"/>
                <a:cs typeface="Times New Roman" panose="02020603050405020304" pitchFamily="18" charset="0"/>
              </a:rPr>
              <a:t>әни</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кебек</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r>
              <a:rPr lang="tt-RU" sz="2400" dirty="0">
                <a:latin typeface="Times New Roman" panose="02020603050405020304" pitchFamily="18" charset="0"/>
                <a:cs typeface="Times New Roman" panose="02020603050405020304" pitchFamily="18" charset="0"/>
              </a:rPr>
              <a:t>                                </a:t>
            </a:r>
            <a:r>
              <a:rPr lang="tt-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Табигатьне</a:t>
            </a:r>
            <a:r>
              <a:rPr lang="ru-RU" sz="2400" dirty="0" smtClean="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саклагыз</a:t>
            </a:r>
            <a:r>
              <a:rPr lang="ru-RU" sz="2400" dirty="0">
                <a:latin typeface="Times New Roman" panose="02020603050405020304" pitchFamily="18" charset="0"/>
                <a:cs typeface="Times New Roman" panose="02020603050405020304" pitchFamily="18" charset="0"/>
              </a:rPr>
              <a:t>!!!</a:t>
            </a:r>
          </a:p>
          <a:p>
            <a:pPr fontAlgn="base"/>
            <a:endParaRPr lang="ru-RU" dirty="0"/>
          </a:p>
        </p:txBody>
      </p:sp>
    </p:spTree>
    <p:extLst>
      <p:ext uri="{BB962C8B-B14F-4D97-AF65-F5344CB8AC3E}">
        <p14:creationId xmlns:p14="http://schemas.microsoft.com/office/powerpoint/2010/main" val="26411072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6857999"/>
          </a:xfrm>
        </p:spPr>
        <p:txBody>
          <a:bodyPr/>
          <a:lstStyle/>
          <a:p>
            <a:endParaRPr lang="ru-RU" dirty="0"/>
          </a:p>
        </p:txBody>
      </p:sp>
      <p:pic>
        <p:nvPicPr>
          <p:cNvPr id="4" name="Рисунок 3" descr="http://pedsovet.su/_ld/475/93020760.jpg"/>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857999"/>
          </a:xfrm>
          <a:prstGeom prst="rect">
            <a:avLst/>
          </a:prstGeom>
          <a:noFill/>
          <a:ln>
            <a:noFill/>
          </a:ln>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xtBox 2"/>
          <p:cNvSpPr txBox="1"/>
          <p:nvPr/>
        </p:nvSpPr>
        <p:spPr>
          <a:xfrm flipH="1">
            <a:off x="710736" y="394855"/>
            <a:ext cx="10927081" cy="6370975"/>
          </a:xfrm>
          <a:prstGeom prst="rect">
            <a:avLst/>
          </a:prstGeom>
          <a:noFill/>
        </p:spPr>
        <p:txBody>
          <a:bodyPr wrap="square" rtlCol="0">
            <a:spAutoFit/>
          </a:bodyPr>
          <a:lstStyle/>
          <a:p>
            <a:pPr algn="just"/>
            <a:r>
              <a:rPr lang="tt-RU" dirty="0" smtClean="0"/>
              <a:t>		</a:t>
            </a:r>
            <a:r>
              <a:rPr lang="tt-RU" sz="2400" dirty="0" smtClean="0">
                <a:latin typeface="Times New Roman" panose="02020603050405020304" pitchFamily="18" charset="0"/>
                <a:cs typeface="Times New Roman" panose="02020603050405020304" pitchFamily="18" charset="0"/>
              </a:rPr>
              <a:t>Экологик </a:t>
            </a:r>
            <a:r>
              <a:rPr lang="tt-RU" sz="2400" dirty="0">
                <a:latin typeface="Times New Roman" panose="02020603050405020304" pitchFamily="18" charset="0"/>
                <a:cs typeface="Times New Roman" panose="02020603050405020304" pitchFamily="18" charset="0"/>
              </a:rPr>
              <a:t>культура тәрбияләү, ул үз эченә табигатькә, тирә – як мөхиткә, шулай ук  үз сәламәтлекләренә уңай эмоциональ мөнәсәбәт тәрбияләү, тормышта билгеле бер тиешле кагыйдәләрне үтәүне ала. Экологик культура тәрбияләү – шәхескә экологик белем һәм тәрбия бирү дигән сүз.</a:t>
            </a:r>
            <a:endParaRPr lang="ru-RU" sz="2400" dirty="0">
              <a:latin typeface="Times New Roman" panose="02020603050405020304" pitchFamily="18" charset="0"/>
              <a:cs typeface="Times New Roman" panose="02020603050405020304" pitchFamily="18" charset="0"/>
            </a:endParaRPr>
          </a:p>
          <a:p>
            <a:pPr algn="just"/>
            <a:r>
              <a:rPr lang="tt-RU" sz="2400" dirty="0">
                <a:latin typeface="Times New Roman" panose="02020603050405020304" pitchFamily="18" charset="0"/>
                <a:cs typeface="Times New Roman" panose="02020603050405020304" pitchFamily="18" charset="0"/>
              </a:rPr>
              <a:t>Балаларда экологик культура башлангычы тәрбияләү эшенең </a:t>
            </a:r>
            <a:r>
              <a:rPr lang="tt-RU" sz="2400" b="1" dirty="0">
                <a:latin typeface="Times New Roman" panose="02020603050405020304" pitchFamily="18" charset="0"/>
                <a:cs typeface="Times New Roman" panose="02020603050405020304" pitchFamily="18" charset="0"/>
              </a:rPr>
              <a:t>максаты   </a:t>
            </a:r>
            <a:r>
              <a:rPr lang="tt-RU" sz="2400" dirty="0">
                <a:latin typeface="Times New Roman" panose="02020603050405020304" pitchFamily="18" charset="0"/>
                <a:cs typeface="Times New Roman" panose="02020603050405020304" pitchFamily="18" charset="0"/>
              </a:rPr>
              <a:t>түбәндәгечә:</a:t>
            </a:r>
            <a:endParaRPr lang="ru-RU" sz="2400" dirty="0">
              <a:latin typeface="Times New Roman" panose="02020603050405020304" pitchFamily="18" charset="0"/>
              <a:cs typeface="Times New Roman" panose="02020603050405020304" pitchFamily="18" charset="0"/>
            </a:endParaRPr>
          </a:p>
          <a:p>
            <a:pPr algn="just" fontAlgn="base"/>
            <a:r>
              <a:rPr lang="tt-RU" sz="2400" dirty="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a:p>
            <a:pPr marL="342900" lvl="0" indent="-342900" algn="just">
              <a:buFont typeface="Wingdings" panose="05000000000000000000" pitchFamily="2" charset="2"/>
              <a:buChar char="§"/>
            </a:pPr>
            <a:r>
              <a:rPr lang="tt-RU" sz="2400" dirty="0">
                <a:latin typeface="Times New Roman" panose="02020603050405020304" pitchFamily="18" charset="0"/>
                <a:cs typeface="Times New Roman" panose="02020603050405020304" pitchFamily="18" charset="0"/>
              </a:rPr>
              <a:t>Балаларга тере һәм тере булмаган табигатьтәге үзара бәйләнешне аңларга өйрәтү.</a:t>
            </a:r>
            <a:endParaRPr lang="ru-RU" sz="2400" dirty="0">
              <a:latin typeface="Times New Roman" panose="02020603050405020304" pitchFamily="18" charset="0"/>
              <a:cs typeface="Times New Roman" panose="02020603050405020304" pitchFamily="18" charset="0"/>
            </a:endParaRPr>
          </a:p>
          <a:p>
            <a:pPr marL="342900" lvl="0" indent="-342900" algn="just">
              <a:buFont typeface="Wingdings" panose="05000000000000000000" pitchFamily="2" charset="2"/>
              <a:buChar char="§"/>
            </a:pPr>
            <a:r>
              <a:rPr lang="tt-RU" sz="2400" dirty="0">
                <a:latin typeface="Times New Roman" panose="02020603050405020304" pitchFamily="18" charset="0"/>
                <a:cs typeface="Times New Roman" panose="02020603050405020304" pitchFamily="18" charset="0"/>
              </a:rPr>
              <a:t>Табигать кочагында үз-үзеңне дөрес тотарга, табигатькә зыян салмаска, яшеллекне һәм җан ияләрен яратырга өйрәтү һәм аларга сакчыл караш тәрбияләү. </a:t>
            </a:r>
            <a:endParaRPr lang="ru-RU" sz="2400" dirty="0">
              <a:latin typeface="Times New Roman" panose="02020603050405020304" pitchFamily="18" charset="0"/>
              <a:cs typeface="Times New Roman" panose="02020603050405020304" pitchFamily="18" charset="0"/>
            </a:endParaRPr>
          </a:p>
          <a:p>
            <a:pPr marL="342900" lvl="0" indent="-342900" algn="just">
              <a:buFont typeface="Wingdings" panose="05000000000000000000" pitchFamily="2" charset="2"/>
              <a:buChar char="§"/>
            </a:pPr>
            <a:r>
              <a:rPr lang="tt-RU" sz="2400" dirty="0">
                <a:latin typeface="Times New Roman" panose="02020603050405020304" pitchFamily="18" charset="0"/>
                <a:cs typeface="Times New Roman" panose="02020603050405020304" pitchFamily="18" charset="0"/>
              </a:rPr>
              <a:t>Тәҗрибәләр вакытында балаларның тирэ - як белэн </a:t>
            </a:r>
            <a:r>
              <a:rPr lang="tt-RU" sz="2400" dirty="0" smtClean="0">
                <a:latin typeface="Times New Roman" panose="02020603050405020304" pitchFamily="18" charset="0"/>
                <a:cs typeface="Times New Roman" panose="02020603050405020304" pitchFamily="18" charset="0"/>
              </a:rPr>
              <a:t>кызыксынучанлыкларын</a:t>
            </a:r>
            <a:r>
              <a:rPr lang="tt-RU" sz="2400" dirty="0">
                <a:latin typeface="Times New Roman" panose="02020603050405020304" pitchFamily="18" charset="0"/>
                <a:cs typeface="Times New Roman" panose="02020603050405020304" pitchFamily="18" charset="0"/>
              </a:rPr>
              <a:t>, күзәтүчәнлекләрен, логик фикерләү сәләтләрен, </a:t>
            </a:r>
            <a:r>
              <a:rPr lang="tt-RU" sz="2400" dirty="0" smtClean="0">
                <a:latin typeface="Times New Roman" panose="02020603050405020304" pitchFamily="18" charset="0"/>
                <a:cs typeface="Times New Roman" panose="02020603050405020304" pitchFamily="18" charset="0"/>
              </a:rPr>
              <a:t>мөстәкыйль </a:t>
            </a:r>
            <a:r>
              <a:rPr lang="tt-RU" sz="2400" dirty="0">
                <a:latin typeface="Times New Roman" panose="02020603050405020304" pitchFamily="18" charset="0"/>
                <a:cs typeface="Times New Roman" panose="02020603050405020304" pitchFamily="18" charset="0"/>
              </a:rPr>
              <a:t>эзләнү эшчәнлекләрен үстерү, сөйләм телләрен баету.</a:t>
            </a:r>
            <a:endParaRPr lang="ru-RU" sz="2400" dirty="0">
              <a:latin typeface="Times New Roman" panose="02020603050405020304" pitchFamily="18" charset="0"/>
              <a:cs typeface="Times New Roman" panose="02020603050405020304" pitchFamily="18" charset="0"/>
            </a:endParaRPr>
          </a:p>
          <a:p>
            <a:pPr marL="342900" lvl="0" indent="-342900" algn="just">
              <a:buFont typeface="Wingdings" panose="05000000000000000000" pitchFamily="2" charset="2"/>
              <a:buChar char="§"/>
            </a:pPr>
            <a:r>
              <a:rPr lang="tt-RU" sz="2400" dirty="0">
                <a:latin typeface="Times New Roman" panose="02020603050405020304" pitchFamily="18" charset="0"/>
                <a:cs typeface="Times New Roman" panose="02020603050405020304" pitchFamily="18" charset="0"/>
              </a:rPr>
              <a:t>Балаларда экологик аң, экологик кул</a:t>
            </a:r>
            <a:r>
              <a:rPr lang="ru-RU" sz="2400" dirty="0">
                <a:latin typeface="Times New Roman" panose="02020603050405020304" pitchFamily="18" charset="0"/>
                <a:cs typeface="Times New Roman" panose="02020603050405020304" pitchFamily="18" charset="0"/>
              </a:rPr>
              <a:t>ь</a:t>
            </a:r>
            <a:r>
              <a:rPr lang="tt-RU" sz="2400" dirty="0">
                <a:latin typeface="Times New Roman" panose="02020603050405020304" pitchFamily="18" charset="0"/>
                <a:cs typeface="Times New Roman" panose="02020603050405020304" pitchFamily="18" charset="0"/>
              </a:rPr>
              <a:t>тура, рухи - әхлакый </a:t>
            </a:r>
            <a:r>
              <a:rPr lang="tt-RU" sz="2400" dirty="0" smtClean="0">
                <a:latin typeface="Times New Roman" panose="02020603050405020304" pitchFamily="18" charset="0"/>
                <a:cs typeface="Times New Roman" panose="02020603050405020304" pitchFamily="18" charset="0"/>
              </a:rPr>
              <a:t>сыйфатлар </a:t>
            </a:r>
            <a:r>
              <a:rPr lang="tt-RU" sz="2400" dirty="0">
                <a:latin typeface="Times New Roman" panose="02020603050405020304" pitchFamily="18" charset="0"/>
                <a:cs typeface="Times New Roman" panose="02020603050405020304" pitchFamily="18" charset="0"/>
              </a:rPr>
              <a:t>тәрбияләү.</a:t>
            </a:r>
            <a:endParaRPr lang="ru-RU" sz="2400"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33932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6857999"/>
          </a:xfrm>
        </p:spPr>
        <p:txBody>
          <a:bodyPr/>
          <a:lstStyle/>
          <a:p>
            <a:endParaRPr lang="ru-RU" dirty="0"/>
          </a:p>
        </p:txBody>
      </p:sp>
      <p:pic>
        <p:nvPicPr>
          <p:cNvPr id="4" name="Рисунок 3" descr="http://pedsovet.su/_ld/475/93020760.jpg"/>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857999"/>
          </a:xfrm>
          <a:prstGeom prst="rect">
            <a:avLst/>
          </a:prstGeom>
          <a:noFill/>
          <a:ln>
            <a:noFill/>
          </a:ln>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97" y="1"/>
            <a:ext cx="12373336" cy="6967958"/>
          </a:xfrm>
          <a:prstGeom prst="rect">
            <a:avLst/>
          </a:prstGeom>
        </p:spPr>
      </p:pic>
      <p:sp>
        <p:nvSpPr>
          <p:cNvPr id="3" name="TextBox 2"/>
          <p:cNvSpPr txBox="1"/>
          <p:nvPr/>
        </p:nvSpPr>
        <p:spPr>
          <a:xfrm>
            <a:off x="561109" y="415636"/>
            <a:ext cx="10952018" cy="5078313"/>
          </a:xfrm>
          <a:prstGeom prst="rect">
            <a:avLst/>
          </a:prstGeom>
          <a:noFill/>
        </p:spPr>
        <p:txBody>
          <a:bodyPr wrap="square" rtlCol="0">
            <a:spAutoFit/>
          </a:bodyPr>
          <a:lstStyle/>
          <a:p>
            <a:pPr>
              <a:lnSpc>
                <a:spcPct val="150000"/>
              </a:lnSpc>
            </a:pPr>
            <a:r>
              <a:rPr lang="tt-RU" b="1" dirty="0"/>
              <a:t> </a:t>
            </a:r>
            <a:r>
              <a:rPr lang="tt-RU" b="1" dirty="0" smtClean="0"/>
              <a:t>		</a:t>
            </a:r>
            <a:r>
              <a:rPr lang="tt-RU" sz="2400" dirty="0" smtClean="0">
                <a:latin typeface="Times New Roman" panose="02020603050405020304" pitchFamily="18" charset="0"/>
                <a:cs typeface="Times New Roman" panose="02020603050405020304" pitchFamily="18" charset="0"/>
              </a:rPr>
              <a:t>Түбәндәге </a:t>
            </a:r>
            <a:r>
              <a:rPr lang="tt-RU" sz="2400" b="1" dirty="0">
                <a:latin typeface="Times New Roman" panose="02020603050405020304" pitchFamily="18" charset="0"/>
                <a:cs typeface="Times New Roman" panose="02020603050405020304" pitchFamily="18" charset="0"/>
              </a:rPr>
              <a:t>бурычларны</a:t>
            </a:r>
            <a:r>
              <a:rPr lang="tt-RU" sz="2400" dirty="0">
                <a:latin typeface="Times New Roman" panose="02020603050405020304" pitchFamily="18" charset="0"/>
                <a:cs typeface="Times New Roman" panose="02020603050405020304" pitchFamily="18" charset="0"/>
              </a:rPr>
              <a:t> үтәгәндә генә без үзебезнең алга </a:t>
            </a:r>
            <a:r>
              <a:rPr lang="tt-RU" sz="2400" dirty="0" smtClean="0">
                <a:latin typeface="Times New Roman" panose="02020603050405020304" pitchFamily="18" charset="0"/>
                <a:cs typeface="Times New Roman" panose="02020603050405020304" pitchFamily="18" charset="0"/>
              </a:rPr>
              <a:t>куелган</a:t>
            </a:r>
          </a:p>
          <a:p>
            <a:pPr>
              <a:lnSpc>
                <a:spcPct val="150000"/>
              </a:lnSpc>
            </a:pPr>
            <a:r>
              <a:rPr lang="tt-RU" sz="2400" dirty="0" smtClean="0">
                <a:latin typeface="Times New Roman" panose="02020603050405020304" pitchFamily="18" charset="0"/>
                <a:cs typeface="Times New Roman" panose="02020603050405020304" pitchFamily="18" charset="0"/>
              </a:rPr>
              <a:t>                        максатка </a:t>
            </a:r>
            <a:r>
              <a:rPr lang="tt-RU" sz="2400" dirty="0">
                <a:latin typeface="Times New Roman" panose="02020603050405020304" pitchFamily="18" charset="0"/>
                <a:cs typeface="Times New Roman" panose="02020603050405020304" pitchFamily="18" charset="0"/>
              </a:rPr>
              <a:t>ирешә алабыз:</a:t>
            </a:r>
            <a:endParaRPr lang="ru-RU" sz="2400" dirty="0">
              <a:latin typeface="Times New Roman" panose="02020603050405020304" pitchFamily="18" charset="0"/>
              <a:cs typeface="Times New Roman" panose="02020603050405020304" pitchFamily="18" charset="0"/>
            </a:endParaRPr>
          </a:p>
          <a:p>
            <a:pPr>
              <a:lnSpc>
                <a:spcPct val="150000"/>
              </a:lnSpc>
            </a:pPr>
            <a:r>
              <a:rPr lang="tt-RU" sz="2400" b="1" dirty="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a:p>
            <a:pPr marL="342900" lvl="0" indent="-342900">
              <a:lnSpc>
                <a:spcPct val="150000"/>
              </a:lnSpc>
              <a:buFont typeface="Wingdings" panose="05000000000000000000" pitchFamily="2" charset="2"/>
              <a:buChar char="§"/>
            </a:pPr>
            <a:r>
              <a:rPr lang="tt-RU" sz="2400" dirty="0">
                <a:latin typeface="Times New Roman" panose="02020603050405020304" pitchFamily="18" charset="0"/>
                <a:cs typeface="Times New Roman" panose="02020603050405020304" pitchFamily="18" charset="0"/>
              </a:rPr>
              <a:t>Шөгыльләрне, төрле эшчәнлекне балаларны кызыксындырып, мавыктыргыч итеп оештыру.</a:t>
            </a:r>
            <a:endParaRPr lang="ru-RU" sz="2400" dirty="0">
              <a:latin typeface="Times New Roman" panose="02020603050405020304" pitchFamily="18" charset="0"/>
              <a:cs typeface="Times New Roman" panose="02020603050405020304" pitchFamily="18" charset="0"/>
            </a:endParaRPr>
          </a:p>
          <a:p>
            <a:pPr marL="342900" lvl="0" indent="-342900">
              <a:lnSpc>
                <a:spcPct val="150000"/>
              </a:lnSpc>
              <a:buFont typeface="Wingdings" panose="05000000000000000000" pitchFamily="2" charset="2"/>
              <a:buChar char="§"/>
            </a:pPr>
            <a:r>
              <a:rPr lang="tt-RU" sz="2400" dirty="0">
                <a:latin typeface="Times New Roman" panose="02020603050405020304" pitchFamily="18" charset="0"/>
                <a:cs typeface="Times New Roman" panose="02020603050405020304" pitchFamily="18" charset="0"/>
              </a:rPr>
              <a:t>Тәҗрибә эшчәнлеге өчен шартлар тудыру.</a:t>
            </a:r>
            <a:endParaRPr lang="ru-RU" sz="2400" dirty="0">
              <a:latin typeface="Times New Roman" panose="02020603050405020304" pitchFamily="18" charset="0"/>
              <a:cs typeface="Times New Roman" panose="02020603050405020304" pitchFamily="18" charset="0"/>
            </a:endParaRPr>
          </a:p>
          <a:p>
            <a:pPr marL="342900" lvl="0" indent="-342900">
              <a:lnSpc>
                <a:spcPct val="150000"/>
              </a:lnSpc>
              <a:buFont typeface="Wingdings" panose="05000000000000000000" pitchFamily="2" charset="2"/>
              <a:buChar char="§"/>
            </a:pPr>
            <a:r>
              <a:rPr lang="tt-RU" sz="2400" dirty="0">
                <a:latin typeface="Times New Roman" panose="02020603050405020304" pitchFamily="18" charset="0"/>
                <a:cs typeface="Times New Roman" panose="02020603050405020304" pitchFamily="18" charset="0"/>
              </a:rPr>
              <a:t>Балаларның игътибарлыкларын, хәтерләрен, фикерләү сәләтләрен үстерү.</a:t>
            </a:r>
            <a:endParaRPr lang="ru-RU" sz="2400" dirty="0">
              <a:latin typeface="Times New Roman" panose="02020603050405020304" pitchFamily="18" charset="0"/>
              <a:cs typeface="Times New Roman" panose="02020603050405020304" pitchFamily="18" charset="0"/>
            </a:endParaRPr>
          </a:p>
          <a:p>
            <a:pPr marL="342900" lvl="0" indent="-342900">
              <a:lnSpc>
                <a:spcPct val="150000"/>
              </a:lnSpc>
              <a:buFont typeface="Wingdings" panose="05000000000000000000" pitchFamily="2" charset="2"/>
              <a:buChar char="§"/>
            </a:pPr>
            <a:r>
              <a:rPr lang="tt-RU" sz="2400" dirty="0">
                <a:latin typeface="Times New Roman" panose="02020603050405020304" pitchFamily="18" charset="0"/>
                <a:cs typeface="Times New Roman" panose="02020603050405020304" pitchFamily="18" charset="0"/>
              </a:rPr>
              <a:t>Тирә - як мөхиткә соклану хисләре һәм </a:t>
            </a:r>
            <a:r>
              <a:rPr lang="tt-RU" sz="2400" dirty="0" smtClean="0">
                <a:latin typeface="Times New Roman" panose="02020603050405020304" pitchFamily="18" charset="0"/>
                <a:cs typeface="Times New Roman" panose="02020603050405020304" pitchFamily="18" charset="0"/>
              </a:rPr>
              <a:t>сакчыл </a:t>
            </a:r>
            <a:r>
              <a:rPr lang="tt-RU" sz="2400" dirty="0">
                <a:latin typeface="Times New Roman" panose="02020603050405020304" pitchFamily="18" charset="0"/>
                <a:cs typeface="Times New Roman" panose="02020603050405020304" pitchFamily="18" charset="0"/>
              </a:rPr>
              <a:t>караш тәрбияләү.</a:t>
            </a:r>
            <a:endParaRPr lang="ru-RU" sz="2400" dirty="0">
              <a:latin typeface="Times New Roman" panose="02020603050405020304" pitchFamily="18" charset="0"/>
              <a:cs typeface="Times New Roman" panose="02020603050405020304" pitchFamily="18" charset="0"/>
            </a:endParaRPr>
          </a:p>
          <a:p>
            <a:pPr marL="342900" lvl="0" indent="-342900">
              <a:lnSpc>
                <a:spcPct val="150000"/>
              </a:lnSpc>
              <a:buFont typeface="Wingdings" panose="05000000000000000000" pitchFamily="2" charset="2"/>
              <a:buChar char="§"/>
            </a:pPr>
            <a:r>
              <a:rPr lang="tt-RU" sz="2400" dirty="0">
                <a:latin typeface="Times New Roman" panose="02020603050405020304" pitchFamily="18" charset="0"/>
                <a:cs typeface="Times New Roman" panose="02020603050405020304" pitchFamily="18" charset="0"/>
              </a:rPr>
              <a:t>Балаларның сөйләм телен үстерү, сүзлек байлыгын арттыру.</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22940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6857999"/>
          </a:xfrm>
        </p:spPr>
        <p:txBody>
          <a:bodyPr/>
          <a:lstStyle/>
          <a:p>
            <a:endParaRPr lang="ru-RU" dirty="0"/>
          </a:p>
        </p:txBody>
      </p:sp>
      <p:pic>
        <p:nvPicPr>
          <p:cNvPr id="4" name="Рисунок 3" descr="http://pedsovet.su/_ld/475/93020760.jpg"/>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857999"/>
          </a:xfrm>
          <a:prstGeom prst="rect">
            <a:avLst/>
          </a:prstGeom>
          <a:noFill/>
          <a:ln>
            <a:noFill/>
          </a:ln>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597" y="0"/>
            <a:ext cx="12384911" cy="6944809"/>
          </a:xfrm>
          <a:prstGeom prst="rect">
            <a:avLst/>
          </a:prstGeom>
        </p:spPr>
      </p:pic>
      <p:sp>
        <p:nvSpPr>
          <p:cNvPr id="3" name="TextBox 2"/>
          <p:cNvSpPr txBox="1"/>
          <p:nvPr/>
        </p:nvSpPr>
        <p:spPr>
          <a:xfrm>
            <a:off x="394855" y="426027"/>
            <a:ext cx="11481954" cy="5632311"/>
          </a:xfrm>
          <a:prstGeom prst="rect">
            <a:avLst/>
          </a:prstGeom>
          <a:noFill/>
        </p:spPr>
        <p:txBody>
          <a:bodyPr wrap="square" rtlCol="0">
            <a:spAutoFit/>
          </a:bodyPr>
          <a:lstStyle/>
          <a:p>
            <a:pPr algn="just"/>
            <a:r>
              <a:rPr lang="tt-RU" dirty="0" smtClean="0"/>
              <a:t>		</a:t>
            </a:r>
            <a:r>
              <a:rPr lang="tt-RU" sz="2400" dirty="0" smtClean="0">
                <a:latin typeface="Times New Roman" panose="02020603050405020304" pitchFamily="18" charset="0"/>
                <a:cs typeface="Times New Roman" panose="02020603050405020304" pitchFamily="18" charset="0"/>
              </a:rPr>
              <a:t>Мин </a:t>
            </a:r>
            <a:r>
              <a:rPr lang="tt-RU" sz="2400" dirty="0">
                <a:latin typeface="Times New Roman" panose="02020603050405020304" pitchFamily="18" charset="0"/>
                <a:cs typeface="Times New Roman" panose="02020603050405020304" pitchFamily="18" charset="0"/>
              </a:rPr>
              <a:t>зурлар һәм мәктәпкә әзерлек төркемендә  “Без – табигать дуслары” исемле түгәрәк эшен алып барам.Түгәрәк эшенең эчтәлеге буенча кайбер темалар турыдан – туры тәҗрибәләр белән бәйле. “Су – яшәү чыганагы”, “Тамчыкайның сәяхәте”, “Кайда соң син һава?”, “Ком илендә”, “Серле вулканнар”, “Магник сере”, “Яктылык хикмәтләре”, “Салават күпере” һ.б. Су, hава, ташлар, туфрак, үсемлекләр, ком белән үткәрелгән тәҗрибәләр балаларга табигатьне яхшырак аңларга ярдәм итә, аларның уйлау, фикерләү дәрәҗәләрен камилләштерә. Тәҗрибәләр ярдәмендә бала яңа белемгә омтыла, иҗади эзләнә, аның күңелендә яңа сораулар туа, ул үзлектән, төрле юллар белән нәтиҗәләр ясарга өйрәнә. Мәсәлән, су белән тәҗрибәне алыйк. Без балалар белән суның төрле үзлекләрен өйрәнеп кенә калмыйбыз (су –үтә күренмәле; суның тәме һәм исе юк; су – сыеклык; пар – ул су; боз – каткан су; суның формасы юк һ.б), аның тере һәм тере булмаган табигать белән бәйләнештә булуын, барлык тереклек ияләре судан башка яши алмаганын, суның яшәү чыганагы икәнен ачыклыйбыз. Димәк суны сакларга кирәк дигән нәтиҗә ясыйбыз. Сулыкларның чисталыгын ничек саклап калырга була соравына җаваплар эзлибез.</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0886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6857999"/>
          </a:xfrm>
        </p:spPr>
        <p:txBody>
          <a:bodyPr/>
          <a:lstStyle/>
          <a:p>
            <a:endParaRPr lang="ru-RU" dirty="0"/>
          </a:p>
        </p:txBody>
      </p:sp>
      <p:pic>
        <p:nvPicPr>
          <p:cNvPr id="4" name="Рисунок 3" descr="http://pedsovet.su/_ld/475/93020760.jpg"/>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2000" cy="6857999"/>
          </a:xfrm>
          <a:prstGeom prst="rect">
            <a:avLst/>
          </a:prstGeom>
          <a:noFill/>
          <a:ln>
            <a:noFill/>
          </a:ln>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xtBox 2"/>
          <p:cNvSpPr txBox="1"/>
          <p:nvPr/>
        </p:nvSpPr>
        <p:spPr>
          <a:xfrm>
            <a:off x="394855" y="426027"/>
            <a:ext cx="11481954" cy="5078313"/>
          </a:xfrm>
          <a:prstGeom prst="rect">
            <a:avLst/>
          </a:prstGeom>
          <a:noFill/>
        </p:spPr>
        <p:txBody>
          <a:bodyPr wrap="square" rtlCol="0">
            <a:spAutoFit/>
          </a:bodyPr>
          <a:lstStyle/>
          <a:p>
            <a:pPr>
              <a:lnSpc>
                <a:spcPct val="150000"/>
              </a:lnSpc>
            </a:pPr>
            <a:r>
              <a:rPr lang="tt-RU" sz="2400" dirty="0" smtClean="0">
                <a:latin typeface="Times New Roman" panose="02020603050405020304" pitchFamily="18" charset="0"/>
                <a:cs typeface="Times New Roman" panose="02020603050405020304" pitchFamily="18" charset="0"/>
              </a:rPr>
              <a:t>		</a:t>
            </a:r>
          </a:p>
          <a:p>
            <a:pPr>
              <a:lnSpc>
                <a:spcPct val="150000"/>
              </a:lnSpc>
            </a:pPr>
            <a:endParaRPr lang="tt-RU" sz="2400" dirty="0">
              <a:latin typeface="Times New Roman" panose="02020603050405020304" pitchFamily="18" charset="0"/>
              <a:cs typeface="Times New Roman" panose="02020603050405020304" pitchFamily="18" charset="0"/>
            </a:endParaRPr>
          </a:p>
          <a:p>
            <a:pPr>
              <a:lnSpc>
                <a:spcPct val="150000"/>
              </a:lnSpc>
            </a:pPr>
            <a:r>
              <a:rPr lang="tt-RU" sz="2400" dirty="0" smtClean="0">
                <a:latin typeface="Times New Roman" panose="02020603050405020304" pitchFamily="18" charset="0"/>
                <a:cs typeface="Times New Roman" panose="02020603050405020304" pitchFamily="18" charset="0"/>
              </a:rPr>
              <a:t>		Һаваның </a:t>
            </a:r>
            <a:r>
              <a:rPr lang="tt-RU" sz="2400" dirty="0">
                <a:latin typeface="Times New Roman" panose="02020603050405020304" pitchFamily="18" charset="0"/>
                <a:cs typeface="Times New Roman" panose="02020603050405020304" pitchFamily="18" charset="0"/>
              </a:rPr>
              <a:t>үзлекләре белән танышканда (һава күзгә күренми; һаваны сулыйбыз; һава күчеп йөри; ябык пространстводан һава күчми; һава гел хәрәкәттә; һаваның күләме бар һ.б), балалар белән һаваның кеше тормышында әһәмиятен аңлыйбыз: без һаваны сулыйбыз, суламыйча яши алмыйбыз, әмма сулаган һавабыз чиста булганда гына сәламәтлегебезгә уңай йогынты булуын ачыклыйбыз. Шулай ук һаваның чисталыгын ничек сакларга була соравы буенча сөйләшәбез. Шул исәптән сулыш органы турында да өйрәнәбез.</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139702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266</TotalTime>
  <Words>34</Words>
  <Application>Microsoft Office PowerPoint</Application>
  <PresentationFormat>Широкоэкранный</PresentationFormat>
  <Paragraphs>51</Paragraphs>
  <Slides>12</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Calibri</vt:lpstr>
      <vt:lpstr>Calibri Light</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35</cp:revision>
  <cp:lastPrinted>2019-02-20T18:54:28Z</cp:lastPrinted>
  <dcterms:created xsi:type="dcterms:W3CDTF">2016-02-17T20:40:34Z</dcterms:created>
  <dcterms:modified xsi:type="dcterms:W3CDTF">2019-10-13T16:14:33Z</dcterms:modified>
</cp:coreProperties>
</file>