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DC0222-33B1-4D55-AAE5-5FDC77851AE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45ECD8-AC9C-428B-9577-8EE79633F632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C00000"/>
              </a:solidFill>
            </a:rPr>
            <a:t>Этапы творчества:</a:t>
          </a:r>
          <a:endParaRPr lang="ru-RU" sz="3200" b="1" dirty="0">
            <a:solidFill>
              <a:srgbClr val="C00000"/>
            </a:solidFill>
          </a:endParaRPr>
        </a:p>
      </dgm:t>
    </dgm:pt>
    <dgm:pt modelId="{E516E5C5-2D15-474C-84AA-4CABB92F482B}" type="parTrans" cxnId="{8AAAA110-4515-44D5-A4FF-168544C469E2}">
      <dgm:prSet/>
      <dgm:spPr/>
      <dgm:t>
        <a:bodyPr/>
        <a:lstStyle/>
        <a:p>
          <a:endParaRPr lang="ru-RU"/>
        </a:p>
      </dgm:t>
    </dgm:pt>
    <dgm:pt modelId="{73FD1325-1CA2-4F40-8068-F2721A0162B2}" type="sibTrans" cxnId="{8AAAA110-4515-44D5-A4FF-168544C469E2}">
      <dgm:prSet/>
      <dgm:spPr/>
      <dgm:t>
        <a:bodyPr/>
        <a:lstStyle/>
        <a:p>
          <a:endParaRPr lang="ru-RU"/>
        </a:p>
      </dgm:t>
    </dgm:pt>
    <dgm:pt modelId="{6F6144C1-A87E-488D-A83C-005AC3A4A04C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ru-RU" sz="3200" dirty="0" smtClean="0">
            <a:solidFill>
              <a:srgbClr val="002060"/>
            </a:solidFill>
          </a:endParaRPr>
        </a:p>
        <a:p>
          <a:r>
            <a:rPr lang="ru-RU" sz="3200" dirty="0" smtClean="0">
              <a:solidFill>
                <a:srgbClr val="7030A0"/>
              </a:solidFill>
            </a:rPr>
            <a:t>1847-1851</a:t>
          </a:r>
          <a:r>
            <a:rPr lang="ru-RU" sz="3200" dirty="0" smtClean="0">
              <a:solidFill>
                <a:srgbClr val="002060"/>
              </a:solidFill>
            </a:rPr>
            <a:t> –</a:t>
          </a:r>
          <a:r>
            <a:rPr lang="ru-RU" sz="2800" dirty="0" smtClean="0">
              <a:solidFill>
                <a:srgbClr val="002060"/>
              </a:solidFill>
            </a:rPr>
            <a:t> ранний период. </a:t>
          </a:r>
        </a:p>
        <a:p>
          <a:r>
            <a:rPr lang="ru-RU" sz="2800" dirty="0" smtClean="0">
              <a:solidFill>
                <a:srgbClr val="002060"/>
              </a:solidFill>
            </a:rPr>
            <a:t>Создаёт  </a:t>
          </a:r>
          <a:r>
            <a:rPr lang="ru-RU" sz="2800" dirty="0" err="1" smtClean="0">
              <a:solidFill>
                <a:srgbClr val="002060"/>
              </a:solidFill>
            </a:rPr>
            <a:t>повествова-тельно-прозаические</a:t>
          </a:r>
          <a:r>
            <a:rPr lang="ru-RU" sz="2800" dirty="0" smtClean="0">
              <a:solidFill>
                <a:srgbClr val="002060"/>
              </a:solidFill>
            </a:rPr>
            <a:t> и драматические </a:t>
          </a:r>
          <a:r>
            <a:rPr lang="ru-RU" sz="2800" dirty="0" err="1" smtClean="0">
              <a:solidFill>
                <a:srgbClr val="002060"/>
              </a:solidFill>
            </a:rPr>
            <a:t>произ</a:t>
          </a:r>
          <a:endParaRPr lang="ru-RU" sz="2800" dirty="0" smtClean="0">
            <a:solidFill>
              <a:srgbClr val="002060"/>
            </a:solidFill>
          </a:endParaRPr>
        </a:p>
        <a:p>
          <a:r>
            <a:rPr lang="ru-RU" sz="2800" dirty="0" smtClean="0">
              <a:solidFill>
                <a:srgbClr val="002060"/>
              </a:solidFill>
            </a:rPr>
            <a:t>ведения.</a:t>
          </a:r>
          <a:endParaRPr lang="ru-RU" sz="2800" dirty="0">
            <a:solidFill>
              <a:srgbClr val="002060"/>
            </a:solidFill>
          </a:endParaRPr>
        </a:p>
      </dgm:t>
    </dgm:pt>
    <dgm:pt modelId="{491948F7-C655-49EC-B263-61A7C3F0F845}" type="parTrans" cxnId="{4C0CB7D4-7293-44C7-BE78-43823B882062}">
      <dgm:prSet/>
      <dgm:spPr/>
      <dgm:t>
        <a:bodyPr/>
        <a:lstStyle/>
        <a:p>
          <a:endParaRPr lang="ru-RU"/>
        </a:p>
      </dgm:t>
    </dgm:pt>
    <dgm:pt modelId="{D00EA68F-5D9D-4CFD-8549-7701F832D395}" type="sibTrans" cxnId="{4C0CB7D4-7293-44C7-BE78-43823B882062}">
      <dgm:prSet/>
      <dgm:spPr/>
      <dgm:t>
        <a:bodyPr/>
        <a:lstStyle/>
        <a:p>
          <a:endParaRPr lang="ru-RU"/>
        </a:p>
      </dgm:t>
    </dgm:pt>
    <dgm:pt modelId="{54AE425E-2625-4F04-8597-49C032456726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3200" dirty="0" smtClean="0">
              <a:solidFill>
                <a:srgbClr val="7030A0"/>
              </a:solidFill>
            </a:rPr>
            <a:t>1852 – 1854 </a:t>
          </a:r>
          <a:r>
            <a:rPr lang="ru-RU" sz="3200" dirty="0" smtClean="0">
              <a:solidFill>
                <a:srgbClr val="002060"/>
              </a:solidFill>
            </a:rPr>
            <a:t>– </a:t>
          </a:r>
          <a:r>
            <a:rPr lang="ru-RU" sz="2800" dirty="0" err="1" smtClean="0">
              <a:solidFill>
                <a:srgbClr val="002060"/>
              </a:solidFill>
            </a:rPr>
            <a:t>москвитянинский</a:t>
          </a:r>
          <a:r>
            <a:rPr lang="ru-RU" sz="2800" dirty="0" smtClean="0">
              <a:solidFill>
                <a:srgbClr val="002060"/>
              </a:solidFill>
            </a:rPr>
            <a:t> период. </a:t>
          </a:r>
        </a:p>
        <a:p>
          <a:r>
            <a:rPr lang="ru-RU" sz="2800" dirty="0" smtClean="0">
              <a:solidFill>
                <a:srgbClr val="002060"/>
              </a:solidFill>
            </a:rPr>
            <a:t>Сотрудничает в </a:t>
          </a:r>
          <a:r>
            <a:rPr lang="ru-RU" sz="2800" dirty="0" err="1" smtClean="0">
              <a:solidFill>
                <a:srgbClr val="002060"/>
              </a:solidFill>
            </a:rPr>
            <a:t>журна-ле</a:t>
          </a:r>
          <a:r>
            <a:rPr lang="ru-RU" sz="2800" dirty="0" smtClean="0">
              <a:solidFill>
                <a:srgbClr val="002060"/>
              </a:solidFill>
            </a:rPr>
            <a:t> «Москвитянин».</a:t>
          </a:r>
          <a:endParaRPr lang="ru-RU" sz="2800" dirty="0">
            <a:solidFill>
              <a:srgbClr val="002060"/>
            </a:solidFill>
          </a:endParaRPr>
        </a:p>
      </dgm:t>
    </dgm:pt>
    <dgm:pt modelId="{57D1EA62-C4F2-437D-897D-29036B233FE3}" type="parTrans" cxnId="{AD58E6C2-A965-46D4-A9A0-358FC3926C16}">
      <dgm:prSet/>
      <dgm:spPr/>
      <dgm:t>
        <a:bodyPr/>
        <a:lstStyle/>
        <a:p>
          <a:endParaRPr lang="ru-RU"/>
        </a:p>
      </dgm:t>
    </dgm:pt>
    <dgm:pt modelId="{08E7DAF8-6C34-4B14-A721-792DE9C4C0FC}" type="sibTrans" cxnId="{AD58E6C2-A965-46D4-A9A0-358FC3926C16}">
      <dgm:prSet/>
      <dgm:spPr/>
      <dgm:t>
        <a:bodyPr/>
        <a:lstStyle/>
        <a:p>
          <a:endParaRPr lang="ru-RU"/>
        </a:p>
      </dgm:t>
    </dgm:pt>
    <dgm:pt modelId="{589A0104-3158-4455-ADBF-99B5E57FCDB2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3200" dirty="0" smtClean="0">
              <a:solidFill>
                <a:srgbClr val="7030A0"/>
              </a:solidFill>
            </a:rPr>
            <a:t>1855 – 1869 </a:t>
          </a:r>
          <a:r>
            <a:rPr lang="ru-RU" sz="3200" dirty="0" smtClean="0">
              <a:solidFill>
                <a:srgbClr val="002060"/>
              </a:solidFill>
            </a:rPr>
            <a:t>– </a:t>
          </a:r>
          <a:r>
            <a:rPr lang="ru-RU" sz="2800" dirty="0" err="1" smtClean="0">
              <a:solidFill>
                <a:srgbClr val="002060"/>
              </a:solidFill>
            </a:rPr>
            <a:t>предреформенный</a:t>
          </a:r>
          <a:r>
            <a:rPr lang="ru-RU" sz="2800" dirty="0" smtClean="0">
              <a:solidFill>
                <a:srgbClr val="002060"/>
              </a:solidFill>
            </a:rPr>
            <a:t> период. </a:t>
          </a:r>
        </a:p>
        <a:p>
          <a:r>
            <a:rPr lang="ru-RU" sz="2800" dirty="0" smtClean="0">
              <a:solidFill>
                <a:srgbClr val="002060"/>
              </a:solidFill>
            </a:rPr>
            <a:t>Сближение с </a:t>
          </a:r>
          <a:r>
            <a:rPr lang="ru-RU" sz="2800" dirty="0" err="1" smtClean="0">
              <a:solidFill>
                <a:srgbClr val="002060"/>
              </a:solidFill>
            </a:rPr>
            <a:t>револю-ционно-демократичес-ким</a:t>
          </a:r>
          <a:r>
            <a:rPr lang="ru-RU" sz="2800" dirty="0" smtClean="0">
              <a:solidFill>
                <a:srgbClr val="002060"/>
              </a:solidFill>
            </a:rPr>
            <a:t> лагерем.</a:t>
          </a:r>
          <a:endParaRPr lang="ru-RU" sz="2800" dirty="0">
            <a:solidFill>
              <a:srgbClr val="002060"/>
            </a:solidFill>
          </a:endParaRPr>
        </a:p>
      </dgm:t>
    </dgm:pt>
    <dgm:pt modelId="{F89A8D86-0DCC-4B41-9F9C-493E7021386A}" type="parTrans" cxnId="{A8D5A9DD-F782-43BF-9D5C-8614491FA312}">
      <dgm:prSet/>
      <dgm:spPr/>
      <dgm:t>
        <a:bodyPr/>
        <a:lstStyle/>
        <a:p>
          <a:endParaRPr lang="ru-RU"/>
        </a:p>
      </dgm:t>
    </dgm:pt>
    <dgm:pt modelId="{35C955EE-CCC7-44AA-8362-1680442B8E1B}" type="sibTrans" cxnId="{A8D5A9DD-F782-43BF-9D5C-8614491FA312}">
      <dgm:prSet/>
      <dgm:spPr/>
      <dgm:t>
        <a:bodyPr/>
        <a:lstStyle/>
        <a:p>
          <a:endParaRPr lang="ru-RU"/>
        </a:p>
      </dgm:t>
    </dgm:pt>
    <dgm:pt modelId="{ED447FA1-00C5-49EF-8241-3372C58A2F37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ru-RU" sz="3200" dirty="0" smtClean="0">
              <a:solidFill>
                <a:srgbClr val="7030A0"/>
              </a:solidFill>
            </a:rPr>
            <a:t>1861 – 1886 </a:t>
          </a:r>
          <a:r>
            <a:rPr lang="ru-RU" sz="3200" dirty="0" smtClean="0">
              <a:solidFill>
                <a:srgbClr val="002060"/>
              </a:solidFill>
            </a:rPr>
            <a:t>– </a:t>
          </a:r>
          <a:r>
            <a:rPr lang="ru-RU" sz="2800" dirty="0" smtClean="0">
              <a:solidFill>
                <a:srgbClr val="002060"/>
              </a:solidFill>
            </a:rPr>
            <a:t>пореформенный период.</a:t>
          </a:r>
        </a:p>
        <a:p>
          <a:r>
            <a:rPr lang="ru-RU" sz="2800" dirty="0" smtClean="0">
              <a:solidFill>
                <a:srgbClr val="002060"/>
              </a:solidFill>
            </a:rPr>
            <a:t>Волнуют общие </a:t>
          </a:r>
          <a:r>
            <a:rPr lang="ru-RU" sz="2800" dirty="0" err="1" smtClean="0">
              <a:solidFill>
                <a:srgbClr val="002060"/>
              </a:solidFill>
            </a:rPr>
            <a:t>вопро-сы</a:t>
          </a:r>
          <a:r>
            <a:rPr lang="ru-RU" sz="2800" dirty="0" smtClean="0">
              <a:solidFill>
                <a:srgbClr val="002060"/>
              </a:solidFill>
            </a:rPr>
            <a:t> развития России.</a:t>
          </a:r>
          <a:endParaRPr lang="ru-RU" sz="2800" dirty="0">
            <a:solidFill>
              <a:srgbClr val="002060"/>
            </a:solidFill>
          </a:endParaRPr>
        </a:p>
      </dgm:t>
    </dgm:pt>
    <dgm:pt modelId="{5F80FD60-5DB0-44B6-AE30-4BF40C9BA779}" type="parTrans" cxnId="{86C0E30D-BD39-4F12-98C3-2220C850C233}">
      <dgm:prSet/>
      <dgm:spPr/>
      <dgm:t>
        <a:bodyPr/>
        <a:lstStyle/>
        <a:p>
          <a:endParaRPr lang="ru-RU"/>
        </a:p>
      </dgm:t>
    </dgm:pt>
    <dgm:pt modelId="{D1835987-9292-4B19-AA64-02EDD56C7C2C}" type="sibTrans" cxnId="{86C0E30D-BD39-4F12-98C3-2220C850C233}">
      <dgm:prSet/>
      <dgm:spPr/>
      <dgm:t>
        <a:bodyPr/>
        <a:lstStyle/>
        <a:p>
          <a:endParaRPr lang="ru-RU"/>
        </a:p>
      </dgm:t>
    </dgm:pt>
    <dgm:pt modelId="{945BCE34-FDE9-41EE-B602-727405569548}" type="pres">
      <dgm:prSet presAssocID="{58DC0222-33B1-4D55-AAE5-5FDC77851AE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6FA201-1D6B-40D7-87ED-166FD0357883}" type="pres">
      <dgm:prSet presAssocID="{58DC0222-33B1-4D55-AAE5-5FDC77851AEB}" presName="matrix" presStyleCnt="0"/>
      <dgm:spPr/>
    </dgm:pt>
    <dgm:pt modelId="{8BF30D63-9207-4537-BF3B-0028C95EFA98}" type="pres">
      <dgm:prSet presAssocID="{58DC0222-33B1-4D55-AAE5-5FDC77851AEB}" presName="tile1" presStyleLbl="node1" presStyleIdx="0" presStyleCnt="4"/>
      <dgm:spPr/>
      <dgm:t>
        <a:bodyPr/>
        <a:lstStyle/>
        <a:p>
          <a:endParaRPr lang="ru-RU"/>
        </a:p>
      </dgm:t>
    </dgm:pt>
    <dgm:pt modelId="{E2752357-B692-4738-AE7F-2DF220A0C1BC}" type="pres">
      <dgm:prSet presAssocID="{58DC0222-33B1-4D55-AAE5-5FDC77851AE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4A4385-D454-4A41-8E1D-B01F50831F2B}" type="pres">
      <dgm:prSet presAssocID="{58DC0222-33B1-4D55-AAE5-5FDC77851AEB}" presName="tile2" presStyleLbl="node1" presStyleIdx="1" presStyleCnt="4"/>
      <dgm:spPr/>
      <dgm:t>
        <a:bodyPr/>
        <a:lstStyle/>
        <a:p>
          <a:endParaRPr lang="ru-RU"/>
        </a:p>
      </dgm:t>
    </dgm:pt>
    <dgm:pt modelId="{145BC47C-A29A-4496-B712-CBAACE056B44}" type="pres">
      <dgm:prSet presAssocID="{58DC0222-33B1-4D55-AAE5-5FDC77851AE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EFD6AA-2379-476E-9F4A-59A0FEF028F4}" type="pres">
      <dgm:prSet presAssocID="{58DC0222-33B1-4D55-AAE5-5FDC77851AEB}" presName="tile3" presStyleLbl="node1" presStyleIdx="2" presStyleCnt="4" custScaleY="109524"/>
      <dgm:spPr/>
      <dgm:t>
        <a:bodyPr/>
        <a:lstStyle/>
        <a:p>
          <a:endParaRPr lang="ru-RU"/>
        </a:p>
      </dgm:t>
    </dgm:pt>
    <dgm:pt modelId="{F877D2B8-BF55-488E-B12A-93360165CE1D}" type="pres">
      <dgm:prSet presAssocID="{58DC0222-33B1-4D55-AAE5-5FDC77851AE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20B3C5-6EC6-4FC9-8B5B-BCCE4E3327ED}" type="pres">
      <dgm:prSet presAssocID="{58DC0222-33B1-4D55-AAE5-5FDC77851AEB}" presName="tile4" presStyleLbl="node1" presStyleIdx="3" presStyleCnt="4" custScaleY="109524" custLinFactNeighborX="-251" custLinFactNeighborY="0"/>
      <dgm:spPr/>
      <dgm:t>
        <a:bodyPr/>
        <a:lstStyle/>
        <a:p>
          <a:endParaRPr lang="ru-RU"/>
        </a:p>
      </dgm:t>
    </dgm:pt>
    <dgm:pt modelId="{316FBE75-9F3E-48E9-A6CD-F12E67EFC8A1}" type="pres">
      <dgm:prSet presAssocID="{58DC0222-33B1-4D55-AAE5-5FDC77851AE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646B2B-9EF2-4C5A-A949-D7C1AC224315}" type="pres">
      <dgm:prSet presAssocID="{58DC0222-33B1-4D55-AAE5-5FDC77851AEB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63A7CC0D-7A4C-4955-B595-151FA3E6C538}" type="presOf" srcId="{54AE425E-2625-4F04-8597-49C032456726}" destId="{E24A4385-D454-4A41-8E1D-B01F50831F2B}" srcOrd="0" destOrd="0" presId="urn:microsoft.com/office/officeart/2005/8/layout/matrix1"/>
    <dgm:cxn modelId="{1A0EBB81-E1E0-4B67-839A-EF880FFC426E}" type="presOf" srcId="{54AE425E-2625-4F04-8597-49C032456726}" destId="{145BC47C-A29A-4496-B712-CBAACE056B44}" srcOrd="1" destOrd="0" presId="urn:microsoft.com/office/officeart/2005/8/layout/matrix1"/>
    <dgm:cxn modelId="{8AAAA110-4515-44D5-A4FF-168544C469E2}" srcId="{58DC0222-33B1-4D55-AAE5-5FDC77851AEB}" destId="{DB45ECD8-AC9C-428B-9577-8EE79633F632}" srcOrd="0" destOrd="0" parTransId="{E516E5C5-2D15-474C-84AA-4CABB92F482B}" sibTransId="{73FD1325-1CA2-4F40-8068-F2721A0162B2}"/>
    <dgm:cxn modelId="{86C0E30D-BD39-4F12-98C3-2220C850C233}" srcId="{DB45ECD8-AC9C-428B-9577-8EE79633F632}" destId="{ED447FA1-00C5-49EF-8241-3372C58A2F37}" srcOrd="3" destOrd="0" parTransId="{5F80FD60-5DB0-44B6-AE30-4BF40C9BA779}" sibTransId="{D1835987-9292-4B19-AA64-02EDD56C7C2C}"/>
    <dgm:cxn modelId="{5B5E2C4A-14DD-49B8-8127-A45C58F16EDE}" type="presOf" srcId="{6F6144C1-A87E-488D-A83C-005AC3A4A04C}" destId="{E2752357-B692-4738-AE7F-2DF220A0C1BC}" srcOrd="1" destOrd="0" presId="urn:microsoft.com/office/officeart/2005/8/layout/matrix1"/>
    <dgm:cxn modelId="{2ED016C0-E800-49A3-859E-7FB951BBA7C5}" type="presOf" srcId="{ED447FA1-00C5-49EF-8241-3372C58A2F37}" destId="{316FBE75-9F3E-48E9-A6CD-F12E67EFC8A1}" srcOrd="1" destOrd="0" presId="urn:microsoft.com/office/officeart/2005/8/layout/matrix1"/>
    <dgm:cxn modelId="{CC55CB7B-C203-4AC0-8D72-5BDF3DA1F112}" type="presOf" srcId="{DB45ECD8-AC9C-428B-9577-8EE79633F632}" destId="{29646B2B-9EF2-4C5A-A949-D7C1AC224315}" srcOrd="0" destOrd="0" presId="urn:microsoft.com/office/officeart/2005/8/layout/matrix1"/>
    <dgm:cxn modelId="{6944E99C-66C0-404F-839B-08A45BF9F717}" type="presOf" srcId="{58DC0222-33B1-4D55-AAE5-5FDC77851AEB}" destId="{945BCE34-FDE9-41EE-B602-727405569548}" srcOrd="0" destOrd="0" presId="urn:microsoft.com/office/officeart/2005/8/layout/matrix1"/>
    <dgm:cxn modelId="{156CA7FC-D671-4091-9B04-286150C8A281}" type="presOf" srcId="{589A0104-3158-4455-ADBF-99B5E57FCDB2}" destId="{F877D2B8-BF55-488E-B12A-93360165CE1D}" srcOrd="1" destOrd="0" presId="urn:microsoft.com/office/officeart/2005/8/layout/matrix1"/>
    <dgm:cxn modelId="{A8D5A9DD-F782-43BF-9D5C-8614491FA312}" srcId="{DB45ECD8-AC9C-428B-9577-8EE79633F632}" destId="{589A0104-3158-4455-ADBF-99B5E57FCDB2}" srcOrd="2" destOrd="0" parTransId="{F89A8D86-0DCC-4B41-9F9C-493E7021386A}" sibTransId="{35C955EE-CCC7-44AA-8362-1680442B8E1B}"/>
    <dgm:cxn modelId="{4C0CB7D4-7293-44C7-BE78-43823B882062}" srcId="{DB45ECD8-AC9C-428B-9577-8EE79633F632}" destId="{6F6144C1-A87E-488D-A83C-005AC3A4A04C}" srcOrd="0" destOrd="0" parTransId="{491948F7-C655-49EC-B263-61A7C3F0F845}" sibTransId="{D00EA68F-5D9D-4CFD-8549-7701F832D395}"/>
    <dgm:cxn modelId="{2637E5A7-BB33-4A3E-9212-D53C493D79A9}" type="presOf" srcId="{589A0104-3158-4455-ADBF-99B5E57FCDB2}" destId="{31EFD6AA-2379-476E-9F4A-59A0FEF028F4}" srcOrd="0" destOrd="0" presId="urn:microsoft.com/office/officeart/2005/8/layout/matrix1"/>
    <dgm:cxn modelId="{6C22B4F4-5063-4F9A-957B-DA4A46431D12}" type="presOf" srcId="{ED447FA1-00C5-49EF-8241-3372C58A2F37}" destId="{C020B3C5-6EC6-4FC9-8B5B-BCCE4E3327ED}" srcOrd="0" destOrd="0" presId="urn:microsoft.com/office/officeart/2005/8/layout/matrix1"/>
    <dgm:cxn modelId="{8A1D8E1E-B1C4-4B25-9811-4CBF0E290C0B}" type="presOf" srcId="{6F6144C1-A87E-488D-A83C-005AC3A4A04C}" destId="{8BF30D63-9207-4537-BF3B-0028C95EFA98}" srcOrd="0" destOrd="0" presId="urn:microsoft.com/office/officeart/2005/8/layout/matrix1"/>
    <dgm:cxn modelId="{AD58E6C2-A965-46D4-A9A0-358FC3926C16}" srcId="{DB45ECD8-AC9C-428B-9577-8EE79633F632}" destId="{54AE425E-2625-4F04-8597-49C032456726}" srcOrd="1" destOrd="0" parTransId="{57D1EA62-C4F2-437D-897D-29036B233FE3}" sibTransId="{08E7DAF8-6C34-4B14-A721-792DE9C4C0FC}"/>
    <dgm:cxn modelId="{91344ED3-D4F4-4230-9C11-9F078162B964}" type="presParOf" srcId="{945BCE34-FDE9-41EE-B602-727405569548}" destId="{CF6FA201-1D6B-40D7-87ED-166FD0357883}" srcOrd="0" destOrd="0" presId="urn:microsoft.com/office/officeart/2005/8/layout/matrix1"/>
    <dgm:cxn modelId="{B49AFA5E-8510-4E3B-9260-9E95EE299C58}" type="presParOf" srcId="{CF6FA201-1D6B-40D7-87ED-166FD0357883}" destId="{8BF30D63-9207-4537-BF3B-0028C95EFA98}" srcOrd="0" destOrd="0" presId="urn:microsoft.com/office/officeart/2005/8/layout/matrix1"/>
    <dgm:cxn modelId="{BD857F8A-59A2-4325-B423-E000D4103DC4}" type="presParOf" srcId="{CF6FA201-1D6B-40D7-87ED-166FD0357883}" destId="{E2752357-B692-4738-AE7F-2DF220A0C1BC}" srcOrd="1" destOrd="0" presId="urn:microsoft.com/office/officeart/2005/8/layout/matrix1"/>
    <dgm:cxn modelId="{AA2271C4-29EF-4D12-853E-68042B2AC9E4}" type="presParOf" srcId="{CF6FA201-1D6B-40D7-87ED-166FD0357883}" destId="{E24A4385-D454-4A41-8E1D-B01F50831F2B}" srcOrd="2" destOrd="0" presId="urn:microsoft.com/office/officeart/2005/8/layout/matrix1"/>
    <dgm:cxn modelId="{1FF48FDF-95DE-4967-8A83-2A1D301A03B9}" type="presParOf" srcId="{CF6FA201-1D6B-40D7-87ED-166FD0357883}" destId="{145BC47C-A29A-4496-B712-CBAACE056B44}" srcOrd="3" destOrd="0" presId="urn:microsoft.com/office/officeart/2005/8/layout/matrix1"/>
    <dgm:cxn modelId="{641BC9D4-92EE-4EF1-8B5B-598FB29888AE}" type="presParOf" srcId="{CF6FA201-1D6B-40D7-87ED-166FD0357883}" destId="{31EFD6AA-2379-476E-9F4A-59A0FEF028F4}" srcOrd="4" destOrd="0" presId="urn:microsoft.com/office/officeart/2005/8/layout/matrix1"/>
    <dgm:cxn modelId="{85580C5F-1C5A-4180-BCC9-540169324F1D}" type="presParOf" srcId="{CF6FA201-1D6B-40D7-87ED-166FD0357883}" destId="{F877D2B8-BF55-488E-B12A-93360165CE1D}" srcOrd="5" destOrd="0" presId="urn:microsoft.com/office/officeart/2005/8/layout/matrix1"/>
    <dgm:cxn modelId="{8A3227F9-2272-4666-9B50-6039EB8ECBBA}" type="presParOf" srcId="{CF6FA201-1D6B-40D7-87ED-166FD0357883}" destId="{C020B3C5-6EC6-4FC9-8B5B-BCCE4E3327ED}" srcOrd="6" destOrd="0" presId="urn:microsoft.com/office/officeart/2005/8/layout/matrix1"/>
    <dgm:cxn modelId="{68F6C852-4420-4B2A-BBB3-4EF03CD68D6E}" type="presParOf" srcId="{CF6FA201-1D6B-40D7-87ED-166FD0357883}" destId="{316FBE75-9F3E-48E9-A6CD-F12E67EFC8A1}" srcOrd="7" destOrd="0" presId="urn:microsoft.com/office/officeart/2005/8/layout/matrix1"/>
    <dgm:cxn modelId="{0E4B7301-6CA9-41F3-890F-D589B1B6DDA9}" type="presParOf" srcId="{945BCE34-FDE9-41EE-B602-727405569548}" destId="{29646B2B-9EF2-4C5A-A949-D7C1AC22431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F30D63-9207-4537-BF3B-0028C95EFA98}">
      <dsp:nvSpPr>
        <dsp:cNvPr id="0" name=""/>
        <dsp:cNvSpPr/>
      </dsp:nvSpPr>
      <dsp:spPr>
        <a:xfrm rot="16200000">
          <a:off x="545232" y="-617241"/>
          <a:ext cx="3024336" cy="4114800"/>
        </a:xfrm>
        <a:prstGeom prst="round1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 smtClean="0">
            <a:solidFill>
              <a:srgbClr val="002060"/>
            </a:solidFill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7030A0"/>
              </a:solidFill>
            </a:rPr>
            <a:t>1847-1851</a:t>
          </a:r>
          <a:r>
            <a:rPr lang="ru-RU" sz="3200" kern="1200" dirty="0" smtClean="0">
              <a:solidFill>
                <a:srgbClr val="002060"/>
              </a:solidFill>
            </a:rPr>
            <a:t> –</a:t>
          </a:r>
          <a:r>
            <a:rPr lang="ru-RU" sz="2800" kern="1200" dirty="0" smtClean="0">
              <a:solidFill>
                <a:srgbClr val="002060"/>
              </a:solidFill>
            </a:rPr>
            <a:t> ранний период.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</a:rPr>
            <a:t>Создаёт  </a:t>
          </a:r>
          <a:r>
            <a:rPr lang="ru-RU" sz="2800" kern="1200" dirty="0" err="1" smtClean="0">
              <a:solidFill>
                <a:srgbClr val="002060"/>
              </a:solidFill>
            </a:rPr>
            <a:t>повествова-тельно-прозаические</a:t>
          </a:r>
          <a:r>
            <a:rPr lang="ru-RU" sz="2800" kern="1200" dirty="0" smtClean="0">
              <a:solidFill>
                <a:srgbClr val="002060"/>
              </a:solidFill>
            </a:rPr>
            <a:t> и драматические </a:t>
          </a:r>
          <a:r>
            <a:rPr lang="ru-RU" sz="2800" kern="1200" dirty="0" err="1" smtClean="0">
              <a:solidFill>
                <a:srgbClr val="002060"/>
              </a:solidFill>
            </a:rPr>
            <a:t>произ</a:t>
          </a:r>
          <a:endParaRPr lang="ru-RU" sz="2800" kern="1200" dirty="0" smtClean="0">
            <a:solidFill>
              <a:srgbClr val="002060"/>
            </a:solidFill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</a:rPr>
            <a:t>ведения.</a:t>
          </a:r>
          <a:endParaRPr lang="ru-RU" sz="2800" kern="1200" dirty="0">
            <a:solidFill>
              <a:srgbClr val="002060"/>
            </a:solidFill>
          </a:endParaRPr>
        </a:p>
      </dsp:txBody>
      <dsp:txXfrm rot="16200000">
        <a:off x="923273" y="-995283"/>
        <a:ext cx="2268252" cy="4114800"/>
      </dsp:txXfrm>
    </dsp:sp>
    <dsp:sp modelId="{E24A4385-D454-4A41-8E1D-B01F50831F2B}">
      <dsp:nvSpPr>
        <dsp:cNvPr id="0" name=""/>
        <dsp:cNvSpPr/>
      </dsp:nvSpPr>
      <dsp:spPr>
        <a:xfrm>
          <a:off x="4114800" y="-72009"/>
          <a:ext cx="4114800" cy="3024336"/>
        </a:xfrm>
        <a:prstGeom prst="round1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7030A0"/>
              </a:solidFill>
            </a:rPr>
            <a:t>1852 – 1854 </a:t>
          </a:r>
          <a:r>
            <a:rPr lang="ru-RU" sz="3200" kern="1200" dirty="0" smtClean="0">
              <a:solidFill>
                <a:srgbClr val="002060"/>
              </a:solidFill>
            </a:rPr>
            <a:t>– </a:t>
          </a:r>
          <a:r>
            <a:rPr lang="ru-RU" sz="2800" kern="1200" dirty="0" err="1" smtClean="0">
              <a:solidFill>
                <a:srgbClr val="002060"/>
              </a:solidFill>
            </a:rPr>
            <a:t>москвитянинский</a:t>
          </a:r>
          <a:r>
            <a:rPr lang="ru-RU" sz="2800" kern="1200" dirty="0" smtClean="0">
              <a:solidFill>
                <a:srgbClr val="002060"/>
              </a:solidFill>
            </a:rPr>
            <a:t> период.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</a:rPr>
            <a:t>Сотрудничает в </a:t>
          </a:r>
          <a:r>
            <a:rPr lang="ru-RU" sz="2800" kern="1200" dirty="0" err="1" smtClean="0">
              <a:solidFill>
                <a:srgbClr val="002060"/>
              </a:solidFill>
            </a:rPr>
            <a:t>журна-ле</a:t>
          </a:r>
          <a:r>
            <a:rPr lang="ru-RU" sz="2800" kern="1200" dirty="0" smtClean="0">
              <a:solidFill>
                <a:srgbClr val="002060"/>
              </a:solidFill>
            </a:rPr>
            <a:t> «Москвитянин».</a:t>
          </a:r>
          <a:endParaRPr lang="ru-RU" sz="2800" kern="1200" dirty="0">
            <a:solidFill>
              <a:srgbClr val="002060"/>
            </a:solidFill>
          </a:endParaRPr>
        </a:p>
      </dsp:txBody>
      <dsp:txXfrm>
        <a:off x="4114800" y="-72009"/>
        <a:ext cx="4114800" cy="2268252"/>
      </dsp:txXfrm>
    </dsp:sp>
    <dsp:sp modelId="{31EFD6AA-2379-476E-9F4A-59A0FEF028F4}">
      <dsp:nvSpPr>
        <dsp:cNvPr id="0" name=""/>
        <dsp:cNvSpPr/>
      </dsp:nvSpPr>
      <dsp:spPr>
        <a:xfrm rot="10800000">
          <a:off x="0" y="2808307"/>
          <a:ext cx="4114800" cy="3312373"/>
        </a:xfrm>
        <a:prstGeom prst="round1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7030A0"/>
              </a:solidFill>
            </a:rPr>
            <a:t>1855 – 1869 </a:t>
          </a:r>
          <a:r>
            <a:rPr lang="ru-RU" sz="3200" kern="1200" dirty="0" smtClean="0">
              <a:solidFill>
                <a:srgbClr val="002060"/>
              </a:solidFill>
            </a:rPr>
            <a:t>– </a:t>
          </a:r>
          <a:r>
            <a:rPr lang="ru-RU" sz="2800" kern="1200" dirty="0" err="1" smtClean="0">
              <a:solidFill>
                <a:srgbClr val="002060"/>
              </a:solidFill>
            </a:rPr>
            <a:t>предреформенный</a:t>
          </a:r>
          <a:r>
            <a:rPr lang="ru-RU" sz="2800" kern="1200" dirty="0" smtClean="0">
              <a:solidFill>
                <a:srgbClr val="002060"/>
              </a:solidFill>
            </a:rPr>
            <a:t> период.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</a:rPr>
            <a:t>Сближение с </a:t>
          </a:r>
          <a:r>
            <a:rPr lang="ru-RU" sz="2800" kern="1200" dirty="0" err="1" smtClean="0">
              <a:solidFill>
                <a:srgbClr val="002060"/>
              </a:solidFill>
            </a:rPr>
            <a:t>револю-ционно-демократичес-ким</a:t>
          </a:r>
          <a:r>
            <a:rPr lang="ru-RU" sz="2800" kern="1200" dirty="0" smtClean="0">
              <a:solidFill>
                <a:srgbClr val="002060"/>
              </a:solidFill>
            </a:rPr>
            <a:t> лагерем.</a:t>
          </a:r>
          <a:endParaRPr lang="ru-RU" sz="2800" kern="1200" dirty="0">
            <a:solidFill>
              <a:srgbClr val="002060"/>
            </a:solidFill>
          </a:endParaRPr>
        </a:p>
      </dsp:txBody>
      <dsp:txXfrm rot="10800000">
        <a:off x="0" y="3636401"/>
        <a:ext cx="4114800" cy="2484280"/>
      </dsp:txXfrm>
    </dsp:sp>
    <dsp:sp modelId="{C020B3C5-6EC6-4FC9-8B5B-BCCE4E3327ED}">
      <dsp:nvSpPr>
        <dsp:cNvPr id="0" name=""/>
        <dsp:cNvSpPr/>
      </dsp:nvSpPr>
      <dsp:spPr>
        <a:xfrm rot="5400000">
          <a:off x="4505684" y="2407094"/>
          <a:ext cx="3312373" cy="4114800"/>
        </a:xfrm>
        <a:prstGeom prst="round1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7030A0"/>
              </a:solidFill>
            </a:rPr>
            <a:t>1861 – 1886 </a:t>
          </a:r>
          <a:r>
            <a:rPr lang="ru-RU" sz="3200" kern="1200" dirty="0" smtClean="0">
              <a:solidFill>
                <a:srgbClr val="002060"/>
              </a:solidFill>
            </a:rPr>
            <a:t>– </a:t>
          </a:r>
          <a:r>
            <a:rPr lang="ru-RU" sz="2800" kern="1200" dirty="0" smtClean="0">
              <a:solidFill>
                <a:srgbClr val="002060"/>
              </a:solidFill>
            </a:rPr>
            <a:t>пореформенный период.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</a:rPr>
            <a:t>Волнуют общие </a:t>
          </a:r>
          <a:r>
            <a:rPr lang="ru-RU" sz="2800" kern="1200" dirty="0" err="1" smtClean="0">
              <a:solidFill>
                <a:srgbClr val="002060"/>
              </a:solidFill>
            </a:rPr>
            <a:t>вопро-сы</a:t>
          </a:r>
          <a:r>
            <a:rPr lang="ru-RU" sz="2800" kern="1200" dirty="0" smtClean="0">
              <a:solidFill>
                <a:srgbClr val="002060"/>
              </a:solidFill>
            </a:rPr>
            <a:t> развития России.</a:t>
          </a:r>
          <a:endParaRPr lang="ru-RU" sz="2800" kern="1200" dirty="0">
            <a:solidFill>
              <a:srgbClr val="002060"/>
            </a:solidFill>
          </a:endParaRPr>
        </a:p>
      </dsp:txBody>
      <dsp:txXfrm rot="5400000">
        <a:off x="4919731" y="2821141"/>
        <a:ext cx="2484280" cy="4114800"/>
      </dsp:txXfrm>
    </dsp:sp>
    <dsp:sp modelId="{29646B2B-9EF2-4C5A-A949-D7C1AC224315}">
      <dsp:nvSpPr>
        <dsp:cNvPr id="0" name=""/>
        <dsp:cNvSpPr/>
      </dsp:nvSpPr>
      <dsp:spPr>
        <a:xfrm>
          <a:off x="2880359" y="2268252"/>
          <a:ext cx="2468880" cy="151216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C00000"/>
              </a:solidFill>
            </a:rPr>
            <a:t>Этапы творчества:</a:t>
          </a:r>
          <a:endParaRPr lang="ru-RU" sz="3200" b="1" kern="1200" dirty="0">
            <a:solidFill>
              <a:srgbClr val="C00000"/>
            </a:solidFill>
          </a:endParaRPr>
        </a:p>
      </dsp:txBody>
      <dsp:txXfrm>
        <a:off x="2880359" y="2268252"/>
        <a:ext cx="2468880" cy="15121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B2B8-B3E8-4CBC-B040-2EC3DE706A88}" type="datetimeFigureOut">
              <a:rPr lang="ru-RU" smtClean="0"/>
              <a:pPr/>
              <a:t>11.10.2010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8B3-DADB-49EF-A140-D4A17375D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B2B8-B3E8-4CBC-B040-2EC3DE706A88}" type="datetimeFigureOut">
              <a:rPr lang="ru-RU" smtClean="0"/>
              <a:pPr/>
              <a:t>11.10.2010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8B3-DADB-49EF-A140-D4A17375D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B2B8-B3E8-4CBC-B040-2EC3DE706A88}" type="datetimeFigureOut">
              <a:rPr lang="ru-RU" smtClean="0"/>
              <a:pPr/>
              <a:t>11.10.2010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8B3-DADB-49EF-A140-D4A17375D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B2B8-B3E8-4CBC-B040-2EC3DE706A88}" type="datetimeFigureOut">
              <a:rPr lang="ru-RU" smtClean="0"/>
              <a:pPr/>
              <a:t>11.10.2010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8B3-DADB-49EF-A140-D4A17375D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B2B8-B3E8-4CBC-B040-2EC3DE706A88}" type="datetimeFigureOut">
              <a:rPr lang="ru-RU" smtClean="0"/>
              <a:pPr/>
              <a:t>11.10.2010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8B3-DADB-49EF-A140-D4A17375D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B2B8-B3E8-4CBC-B040-2EC3DE706A88}" type="datetimeFigureOut">
              <a:rPr lang="ru-RU" smtClean="0"/>
              <a:pPr/>
              <a:t>11.10.2010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8B3-DADB-49EF-A140-D4A17375D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B2B8-B3E8-4CBC-B040-2EC3DE706A88}" type="datetimeFigureOut">
              <a:rPr lang="ru-RU" smtClean="0"/>
              <a:pPr/>
              <a:t>11.10.2010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8B3-DADB-49EF-A140-D4A17375D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B2B8-B3E8-4CBC-B040-2EC3DE706A88}" type="datetimeFigureOut">
              <a:rPr lang="ru-RU" smtClean="0"/>
              <a:pPr/>
              <a:t>11.10.2010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8B3-DADB-49EF-A140-D4A17375D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B2B8-B3E8-4CBC-B040-2EC3DE706A88}" type="datetimeFigureOut">
              <a:rPr lang="ru-RU" smtClean="0"/>
              <a:pPr/>
              <a:t>11.10.2010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8B3-DADB-49EF-A140-D4A17375D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B2B8-B3E8-4CBC-B040-2EC3DE706A88}" type="datetimeFigureOut">
              <a:rPr lang="ru-RU" smtClean="0"/>
              <a:pPr/>
              <a:t>11.10.2010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8B3-DADB-49EF-A140-D4A17375D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B2B8-B3E8-4CBC-B040-2EC3DE706A88}" type="datetimeFigureOut">
              <a:rPr lang="ru-RU" smtClean="0"/>
              <a:pPr/>
              <a:t>11.10.2010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6D8B3-DADB-49EF-A140-D4A17375D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9B2B8-B3E8-4CBC-B040-2EC3DE706A88}" type="datetimeFigureOut">
              <a:rPr lang="ru-RU" smtClean="0"/>
              <a:pPr/>
              <a:t>11.10.2010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6D8B3-DADB-49EF-A140-D4A17375D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280920" cy="6192688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А.Н.Островский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(1823-1886гг.)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Очерк жизни и творчества.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</a:t>
            </a:r>
            <a:r>
              <a:rPr lang="ru-RU" b="1" dirty="0" smtClean="0">
                <a:solidFill>
                  <a:srgbClr val="7030A0"/>
                </a:solidFill>
              </a:rPr>
              <a:t>Значение творчества А.Н.Островского.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    Л.Н.Толстой назвал Островского «общенародным писателем». 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   В своих произведениях писатель </a:t>
            </a:r>
            <a:r>
              <a:rPr lang="ru-RU" i="1" dirty="0" err="1" smtClean="0">
                <a:solidFill>
                  <a:srgbClr val="002060"/>
                </a:solidFill>
              </a:rPr>
              <a:t>изо-бразил</a:t>
            </a:r>
            <a:r>
              <a:rPr lang="ru-RU" i="1" dirty="0" smtClean="0">
                <a:solidFill>
                  <a:srgbClr val="002060"/>
                </a:solidFill>
              </a:rPr>
              <a:t> все слои русского общества, дал правдивую картину русской жизни </a:t>
            </a:r>
            <a:r>
              <a:rPr lang="ru-RU" i="1" dirty="0" err="1" smtClean="0">
                <a:solidFill>
                  <a:srgbClr val="002060"/>
                </a:solidFill>
              </a:rPr>
              <a:t>начи-ная</a:t>
            </a:r>
            <a:r>
              <a:rPr lang="ru-RU" i="1" dirty="0" smtClean="0">
                <a:solidFill>
                  <a:srgbClr val="002060"/>
                </a:solidFill>
              </a:rPr>
              <a:t> с 40-х и кончая 80-ми годами 19 века.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  Островский стал «Колумбом </a:t>
            </a:r>
            <a:r>
              <a:rPr lang="ru-RU" i="1" dirty="0" err="1" smtClean="0">
                <a:solidFill>
                  <a:srgbClr val="002060"/>
                </a:solidFill>
              </a:rPr>
              <a:t>Замоскво-речья</a:t>
            </a:r>
            <a:r>
              <a:rPr lang="ru-RU" i="1" dirty="0" smtClean="0">
                <a:solidFill>
                  <a:srgbClr val="002060"/>
                </a:solidFill>
              </a:rPr>
              <a:t>»</a:t>
            </a:r>
          </a:p>
          <a:p>
            <a:pPr>
              <a:buNone/>
            </a:pPr>
            <a:endParaRPr lang="ru-RU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Вы один достроили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здание,в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основание                                которого положили краеугольные камни Фонвизин, Грибоедов и Гоголь. Но только после Вас мы, русские, можем с гордостью сказать: «У нас есть свой русский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нацио-нальный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театр». Он, по справедливости, должен называться «Театр Островского».</a:t>
            </a:r>
          </a:p>
          <a:p>
            <a:pPr algn="just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И.А.Гончаров.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Детство, родители.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12 апреля 1823г.</a:t>
            </a:r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Родился в Москве на Малой Ордынке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(ул. Островского, дом №9)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Отец, Николай Фёдорович и мать, Любовь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Ивановна, выходцы из среды духовенства.</a:t>
            </a:r>
          </a:p>
          <a:p>
            <a:pPr>
              <a:buNone/>
            </a:pPr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1839 г. – отец получил дворянское звание, а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в 1842 г. вышел в отставку.</a:t>
            </a:r>
          </a:p>
          <a:p>
            <a:pPr>
              <a:buNone/>
            </a:pP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Образование</a:t>
            </a:r>
          </a:p>
          <a:p>
            <a:pPr>
              <a:buNone/>
            </a:pPr>
            <a:endParaRPr lang="ru-RU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Домашнее образование</a:t>
            </a:r>
          </a:p>
          <a:p>
            <a:pPr>
              <a:buNone/>
            </a:pPr>
            <a:endParaRPr lang="ru-RU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1835 г.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Первая Московская гимназия.</a:t>
            </a:r>
          </a:p>
          <a:p>
            <a:pPr>
              <a:buNone/>
            </a:pPr>
            <a:endParaRPr lang="ru-RU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1840 г.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Юридический факультет Московского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университета.</a:t>
            </a:r>
          </a:p>
          <a:p>
            <a:pPr>
              <a:buNone/>
            </a:pP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b="1" dirty="0" smtClean="0">
                <a:solidFill>
                  <a:srgbClr val="7030A0"/>
                </a:solidFill>
              </a:rPr>
              <a:t>Работа</a:t>
            </a:r>
          </a:p>
          <a:p>
            <a:pPr>
              <a:buNone/>
            </a:pPr>
            <a:endParaRPr lang="ru-RU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1843 г.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Чиновник в Московском совестном, а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затем в Московском коммерческом судах.</a:t>
            </a:r>
          </a:p>
          <a:p>
            <a:pPr>
              <a:buNone/>
            </a:pP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76664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Литература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1843 г.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</a:t>
            </a:r>
            <a:r>
              <a:rPr lang="ru-RU" i="1" dirty="0" smtClean="0">
                <a:solidFill>
                  <a:srgbClr val="002060"/>
                </a:solidFill>
              </a:rPr>
              <a:t>1-ый литературный опыт – юмористический рассказ «Сказание о том, как квартальный надзиратель пускался в пляс, или От великого до смешного один шаг»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476672"/>
          <a:ext cx="822960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А.Н.Островский – создатель русского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национального театра.</a:t>
            </a:r>
          </a:p>
          <a:p>
            <a:pPr algn="ctr">
              <a:buNone/>
            </a:pPr>
            <a:endParaRPr lang="ru-RU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Добролюбов писал о пьесах Островского : «Это не комедии интриг и не комедии характеров собственно, а нечто новое, чему мы дали бы название «пьес жизни» .</a:t>
            </a:r>
            <a:endParaRPr lang="ru-RU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</a:t>
            </a:r>
            <a:r>
              <a:rPr lang="ru-RU" sz="3600" b="1" dirty="0" smtClean="0">
                <a:solidFill>
                  <a:srgbClr val="7030A0"/>
                </a:solidFill>
              </a:rPr>
              <a:t>Новаторство.</a:t>
            </a:r>
          </a:p>
          <a:p>
            <a:pPr>
              <a:buNone/>
            </a:pP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002060"/>
                </a:solidFill>
              </a:rPr>
              <a:t>поведение действующих лиц определяется их общественным и семейным положением;</a:t>
            </a:r>
          </a:p>
          <a:p>
            <a:pPr>
              <a:buFont typeface="Wingdings" pitchFamily="2" charset="2"/>
              <a:buChar char="ü"/>
            </a:pPr>
            <a:r>
              <a:rPr lang="ru-RU" i="1" dirty="0">
                <a:solidFill>
                  <a:srgbClr val="002060"/>
                </a:solidFill>
              </a:rPr>
              <a:t>и</a:t>
            </a:r>
            <a:r>
              <a:rPr lang="ru-RU" i="1" dirty="0" smtClean="0">
                <a:solidFill>
                  <a:srgbClr val="002060"/>
                </a:solidFill>
              </a:rPr>
              <a:t>ндивидуальность и типичность героев </a:t>
            </a:r>
            <a:r>
              <a:rPr lang="ru-RU" i="1" dirty="0" err="1" smtClean="0">
                <a:solidFill>
                  <a:srgbClr val="002060"/>
                </a:solidFill>
              </a:rPr>
              <a:t>раскры-вается</a:t>
            </a:r>
            <a:r>
              <a:rPr lang="ru-RU" i="1" dirty="0" smtClean="0">
                <a:solidFill>
                  <a:srgbClr val="002060"/>
                </a:solidFill>
              </a:rPr>
              <a:t> не только в их поведении, но и в речи;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002060"/>
                </a:solidFill>
              </a:rPr>
              <a:t>Островский - мастер композиции драматического произведения;</a:t>
            </a:r>
          </a:p>
          <a:p>
            <a:pPr>
              <a:buFont typeface="Wingdings" pitchFamily="2" charset="2"/>
              <a:buChar char="ü"/>
            </a:pPr>
            <a:r>
              <a:rPr lang="ru-RU" i="1" dirty="0">
                <a:solidFill>
                  <a:srgbClr val="002060"/>
                </a:solidFill>
              </a:rPr>
              <a:t>у</a:t>
            </a:r>
            <a:r>
              <a:rPr lang="ru-RU" i="1" dirty="0" smtClean="0">
                <a:solidFill>
                  <a:srgbClr val="002060"/>
                </a:solidFill>
              </a:rPr>
              <a:t>мело использует приём контраста, сочетает драматические и комические моменты;</a:t>
            </a:r>
          </a:p>
          <a:p>
            <a:pPr>
              <a:buFont typeface="Wingdings" pitchFamily="2" charset="2"/>
              <a:buChar char="ü"/>
            </a:pPr>
            <a:r>
              <a:rPr lang="ru-RU" i="1" dirty="0">
                <a:solidFill>
                  <a:srgbClr val="002060"/>
                </a:solidFill>
              </a:rPr>
              <a:t>в</a:t>
            </a:r>
            <a:r>
              <a:rPr lang="ru-RU" i="1" dirty="0" smtClean="0">
                <a:solidFill>
                  <a:srgbClr val="002060"/>
                </a:solidFill>
              </a:rPr>
              <a:t>ажным является выбор места действия (часто выносит действие из помещения на улицу, вводит случайного прохожего </a:t>
            </a:r>
            <a:r>
              <a:rPr lang="ru-RU" i="1" smtClean="0">
                <a:solidFill>
                  <a:srgbClr val="002060"/>
                </a:solidFill>
              </a:rPr>
              <a:t>или </a:t>
            </a:r>
            <a:r>
              <a:rPr lang="ru-RU" i="1" smtClean="0">
                <a:solidFill>
                  <a:srgbClr val="002060"/>
                </a:solidFill>
              </a:rPr>
              <a:t>толпу).</a:t>
            </a:r>
            <a:endParaRPr lang="ru-RU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392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</dc:creator>
  <cp:lastModifiedBy>galina</cp:lastModifiedBy>
  <cp:revision>18</cp:revision>
  <dcterms:created xsi:type="dcterms:W3CDTF">2010-10-07T12:18:44Z</dcterms:created>
  <dcterms:modified xsi:type="dcterms:W3CDTF">2010-10-11T10:42:06Z</dcterms:modified>
</cp:coreProperties>
</file>