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57" r:id="rId4"/>
    <p:sldId id="258" r:id="rId5"/>
    <p:sldId id="270" r:id="rId6"/>
    <p:sldId id="271" r:id="rId7"/>
    <p:sldId id="272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74" r:id="rId18"/>
    <p:sldId id="283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85" r:id="rId27"/>
    <p:sldId id="295" r:id="rId28"/>
    <p:sldId id="296" r:id="rId29"/>
    <p:sldId id="297" r:id="rId30"/>
    <p:sldId id="298" r:id="rId31"/>
    <p:sldId id="299" r:id="rId32"/>
    <p:sldId id="300" r:id="rId33"/>
    <p:sldId id="301" r:id="rId34"/>
    <p:sldId id="302" r:id="rId35"/>
    <p:sldId id="303" r:id="rId36"/>
    <p:sldId id="305" r:id="rId37"/>
    <p:sldId id="306" r:id="rId38"/>
    <p:sldId id="307" r:id="rId39"/>
    <p:sldId id="308" r:id="rId40"/>
    <p:sldId id="309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88B4-4EB3-4D97-AE2C-759314ACF26B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61246-F672-4403-8C12-5C37CA3464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88B4-4EB3-4D97-AE2C-759314ACF26B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61246-F672-4403-8C12-5C37CA3464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88B4-4EB3-4D97-AE2C-759314ACF26B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61246-F672-4403-8C12-5C37CA3464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88B4-4EB3-4D97-AE2C-759314ACF26B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61246-F672-4403-8C12-5C37CA3464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88B4-4EB3-4D97-AE2C-759314ACF26B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61246-F672-4403-8C12-5C37CA3464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88B4-4EB3-4D97-AE2C-759314ACF26B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61246-F672-4403-8C12-5C37CA3464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88B4-4EB3-4D97-AE2C-759314ACF26B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61246-F672-4403-8C12-5C37CA3464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88B4-4EB3-4D97-AE2C-759314ACF26B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61246-F672-4403-8C12-5C37CA3464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88B4-4EB3-4D97-AE2C-759314ACF26B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61246-F672-4403-8C12-5C37CA3464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88B4-4EB3-4D97-AE2C-759314ACF26B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61246-F672-4403-8C12-5C37CA3464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88B4-4EB3-4D97-AE2C-759314ACF26B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61246-F672-4403-8C12-5C37CA3464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388B4-4EB3-4D97-AE2C-759314ACF26B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61246-F672-4403-8C12-5C37CA3464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1.png"/><Relationship Id="rId7" Type="http://schemas.openxmlformats.org/officeDocument/2006/relationships/image" Target="../media/image4.jpeg"/><Relationship Id="rId2" Type="http://schemas.openxmlformats.org/officeDocument/2006/relationships/hyperlink" Target="https://myarchicad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10" Type="http://schemas.openxmlformats.org/officeDocument/2006/relationships/image" Target="../media/image7.jpeg"/><Relationship Id="rId4" Type="http://schemas.openxmlformats.org/officeDocument/2006/relationships/image" Target="../media/image12.png"/><Relationship Id="rId9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openxmlformats.org/officeDocument/2006/relationships/image" Target="../media/image7.jpe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6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5.jpeg"/><Relationship Id="rId5" Type="http://schemas.openxmlformats.org/officeDocument/2006/relationships/image" Target="../media/image16.png"/><Relationship Id="rId10" Type="http://schemas.openxmlformats.org/officeDocument/2006/relationships/image" Target="../media/image4.jpeg"/><Relationship Id="rId4" Type="http://schemas.openxmlformats.org/officeDocument/2006/relationships/image" Target="../media/image15.png"/><Relationship Id="rId9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9.png"/><Relationship Id="rId7" Type="http://schemas.openxmlformats.org/officeDocument/2006/relationships/image" Target="../media/image3.jpeg"/><Relationship Id="rId2" Type="http://schemas.openxmlformats.org/officeDocument/2006/relationships/hyperlink" Target="http://www.liraland.ru/files/lira2013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11" Type="http://schemas.openxmlformats.org/officeDocument/2006/relationships/image" Target="../media/image7.jpeg"/><Relationship Id="rId5" Type="http://schemas.openxmlformats.org/officeDocument/2006/relationships/image" Target="../media/image21.png"/><Relationship Id="rId10" Type="http://schemas.openxmlformats.org/officeDocument/2006/relationships/image" Target="../media/image6.jpeg"/><Relationship Id="rId4" Type="http://schemas.openxmlformats.org/officeDocument/2006/relationships/image" Target="../media/image20.png"/><Relationship Id="rId9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hyperlink" Target="http://www.liraland.ru/files/lira2013/" TargetMode="External"/><Relationship Id="rId5" Type="http://schemas.openxmlformats.org/officeDocument/2006/relationships/image" Target="../media/image5.jpeg"/><Relationship Id="rId10" Type="http://schemas.openxmlformats.org/officeDocument/2006/relationships/image" Target="../media/image24.jpeg"/><Relationship Id="rId4" Type="http://schemas.openxmlformats.org/officeDocument/2006/relationships/image" Target="../media/image4.jpeg"/><Relationship Id="rId9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iraland.ru/files/lira2013/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24.jpeg"/><Relationship Id="rId5" Type="http://schemas.openxmlformats.org/officeDocument/2006/relationships/image" Target="../media/image5.jpeg"/><Relationship Id="rId10" Type="http://schemas.openxmlformats.org/officeDocument/2006/relationships/image" Target="../media/image20.png"/><Relationship Id="rId4" Type="http://schemas.openxmlformats.org/officeDocument/2006/relationships/image" Target="../media/image4.jpeg"/><Relationship Id="rId9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34.png"/><Relationship Id="rId5" Type="http://schemas.openxmlformats.org/officeDocument/2006/relationships/image" Target="../media/image5.jpeg"/><Relationship Id="rId10" Type="http://schemas.openxmlformats.org/officeDocument/2006/relationships/hyperlink" Target="https://www.liraland.ru/lira/" TargetMode="External"/><Relationship Id="rId4" Type="http://schemas.openxmlformats.org/officeDocument/2006/relationships/image" Target="../media/image4.jpeg"/><Relationship Id="rId9" Type="http://schemas.openxmlformats.org/officeDocument/2006/relationships/image" Target="../media/image33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iraland.ru/lira/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34.png"/><Relationship Id="rId5" Type="http://schemas.openxmlformats.org/officeDocument/2006/relationships/image" Target="../media/image5.jpeg"/><Relationship Id="rId10" Type="http://schemas.openxmlformats.org/officeDocument/2006/relationships/image" Target="../media/image36.png"/><Relationship Id="rId4" Type="http://schemas.openxmlformats.org/officeDocument/2006/relationships/image" Target="../media/image4.jpeg"/><Relationship Id="rId9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iraland.ru/lira/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37.png"/><Relationship Id="rId5" Type="http://schemas.openxmlformats.org/officeDocument/2006/relationships/image" Target="../media/image5.jpeg"/><Relationship Id="rId10" Type="http://schemas.openxmlformats.org/officeDocument/2006/relationships/image" Target="../media/image34.png"/><Relationship Id="rId4" Type="http://schemas.openxmlformats.org/officeDocument/2006/relationships/image" Target="../media/image4.jpeg"/><Relationship Id="rId9" Type="http://schemas.openxmlformats.org/officeDocument/2006/relationships/image" Target="../media/image35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iraland.ru/lira/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24.jpeg"/><Relationship Id="rId5" Type="http://schemas.openxmlformats.org/officeDocument/2006/relationships/image" Target="../media/image5.jpeg"/><Relationship Id="rId10" Type="http://schemas.openxmlformats.org/officeDocument/2006/relationships/image" Target="../media/image38.png"/><Relationship Id="rId4" Type="http://schemas.openxmlformats.org/officeDocument/2006/relationships/image" Target="../media/image4.jpeg"/><Relationship Id="rId9" Type="http://schemas.openxmlformats.org/officeDocument/2006/relationships/image" Target="../media/image34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26.png"/><Relationship Id="rId4" Type="http://schemas.openxmlformats.org/officeDocument/2006/relationships/image" Target="../media/image4.jpeg"/><Relationship Id="rId9" Type="http://schemas.openxmlformats.org/officeDocument/2006/relationships/hyperlink" Target="Example1%20&#1055;&#1088;&#1080;&#1084;&#1077;&#1088;%20&#1088;&#1072;&#1089;&#1095;&#1077;&#1090;&#1072;%20&#1087;&#1083;&#1086;&#1089;&#1082;&#1086;&#1081;%20&#1088;&#1072;&#1084;&#1099;.pdf" TargetMode="Externa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24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42.png"/><Relationship Id="rId4" Type="http://schemas.openxmlformats.org/officeDocument/2006/relationships/image" Target="../media/image4.jpeg"/><Relationship Id="rId9" Type="http://schemas.openxmlformats.org/officeDocument/2006/relationships/hyperlink" Target="Example1%20&#1055;&#1088;&#1080;&#1084;&#1077;&#1088;%20&#1088;&#1072;&#1089;&#1095;&#1077;&#1090;&#1072;%20&#1087;&#1083;&#1086;&#1089;&#1082;&#1086;&#1081;%20&#1088;&#1072;&#1084;&#1099;.lir" TargetMode="Externa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548680"/>
            <a:ext cx="8640960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СИСТЕМЫ АВТОМАТИЗИРОВАННОГО </a:t>
            </a:r>
          </a:p>
          <a:p>
            <a:pPr algn="ctr"/>
            <a:r>
              <a:rPr lang="ru-RU" sz="3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ПРОЕКТИРОВАНИЯ В СТРОИТЕЛЬСТВЕ</a:t>
            </a:r>
            <a:endParaRPr lang="ru-RU" sz="3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4437112"/>
            <a:ext cx="449802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b="1" cap="none" spc="50" dirty="0" err="1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Дубик</a:t>
            </a:r>
            <a:r>
              <a:rPr lang="ru-RU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Андрей Сергеевич</a:t>
            </a:r>
          </a:p>
          <a:p>
            <a:pPr algn="r"/>
            <a:endParaRPr lang="ru-RU" b="1" cap="none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r"/>
            <a:r>
              <a:rPr lang="ru-RU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преподаватель информатики и </a:t>
            </a:r>
          </a:p>
          <a:p>
            <a:pPr algn="r"/>
            <a:r>
              <a:rPr lang="ru-RU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информационных технологий</a:t>
            </a:r>
          </a:p>
          <a:p>
            <a:pPr algn="r"/>
            <a:endParaRPr lang="ru-RU" b="1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r"/>
            <a:r>
              <a:rPr lang="ru-RU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ОБПОУ «Курский монтажный техникум»</a:t>
            </a:r>
            <a:endParaRPr lang="ru-RU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0" name="Picture 2" descr="http://www.funlib.ru/cimg/2014/101710/272553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9" y="2420888"/>
            <a:ext cx="5105306" cy="3960440"/>
          </a:xfrm>
          <a:prstGeom prst="flowChartDocumen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://cs622829.vk.me/v622829300/3befb/J0qkEYG7gl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179512" y="273422"/>
            <a:ext cx="65527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Примеры комплексных практических заданий и упражнений, выполняемых с помощью </a:t>
            </a:r>
            <a:r>
              <a:rPr lang="en-US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Graphisoft</a:t>
            </a:r>
            <a:r>
              <a:rPr lang="en-US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ArchiCAD</a:t>
            </a:r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непосредственно во время учебной практики</a:t>
            </a:r>
            <a:endParaRPr lang="ru-RU" b="1" cap="none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32" name="Группа 31"/>
          <p:cNvGrpSpPr/>
          <p:nvPr/>
        </p:nvGrpSpPr>
        <p:grpSpPr>
          <a:xfrm>
            <a:off x="136915" y="1291070"/>
            <a:ext cx="7243397" cy="832149"/>
            <a:chOff x="136915" y="991883"/>
            <a:chExt cx="7243397" cy="832149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971600" y="1223291"/>
              <a:ext cx="640871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Проектирование и дизайн жилого помещения</a:t>
              </a:r>
            </a:p>
          </p:txBody>
        </p:sp>
        <p:pic>
          <p:nvPicPr>
            <p:cNvPr id="5" name="Picture 2" descr="http://www.corevist.com/wp-content/uploads/2015/09/017834-blue-jelly-icon-symbols-shapes-check-mark8-sc44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19732595">
              <a:off x="136915" y="991883"/>
              <a:ext cx="832149" cy="832149"/>
            </a:xfrm>
            <a:prstGeom prst="rect">
              <a:avLst/>
            </a:prstGeom>
            <a:noFill/>
          </p:spPr>
        </p:pic>
      </p:grpSp>
      <p:grpSp>
        <p:nvGrpSpPr>
          <p:cNvPr id="33" name="Группа 32"/>
          <p:cNvGrpSpPr/>
          <p:nvPr/>
        </p:nvGrpSpPr>
        <p:grpSpPr>
          <a:xfrm>
            <a:off x="136915" y="2155165"/>
            <a:ext cx="8467533" cy="832149"/>
            <a:chOff x="136915" y="1855978"/>
            <a:chExt cx="8467533" cy="832149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971600" y="2087386"/>
              <a:ext cx="763284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Проектирование и дизайн малоэтажных зданий и сооружений</a:t>
              </a:r>
              <a:endParaRPr lang="ru-RU" dirty="0"/>
            </a:p>
          </p:txBody>
        </p:sp>
        <p:pic>
          <p:nvPicPr>
            <p:cNvPr id="44" name="Picture 2" descr="http://www.corevist.com/wp-content/uploads/2015/09/017834-blue-jelly-icon-symbols-shapes-check-mark8-sc44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19732595">
              <a:off x="136915" y="1855978"/>
              <a:ext cx="832149" cy="832149"/>
            </a:xfrm>
            <a:prstGeom prst="rect">
              <a:avLst/>
            </a:prstGeom>
            <a:noFill/>
          </p:spPr>
        </p:pic>
      </p:grpSp>
      <p:grpSp>
        <p:nvGrpSpPr>
          <p:cNvPr id="37" name="Группа 36"/>
          <p:cNvGrpSpPr/>
          <p:nvPr/>
        </p:nvGrpSpPr>
        <p:grpSpPr>
          <a:xfrm>
            <a:off x="136915" y="3892995"/>
            <a:ext cx="8539541" cy="832149"/>
            <a:chOff x="136915" y="3593808"/>
            <a:chExt cx="8539541" cy="832149"/>
          </a:xfrm>
        </p:grpSpPr>
        <p:sp>
          <p:nvSpPr>
            <p:cNvPr id="42" name="Прямоугольник 41"/>
            <p:cNvSpPr/>
            <p:nvPr/>
          </p:nvSpPr>
          <p:spPr>
            <a:xfrm>
              <a:off x="971600" y="3825216"/>
              <a:ext cx="770485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Проектирование и дизайн общественных зданий и сооружений</a:t>
              </a:r>
              <a:endParaRPr lang="ru-RU" dirty="0"/>
            </a:p>
          </p:txBody>
        </p:sp>
        <p:pic>
          <p:nvPicPr>
            <p:cNvPr id="45" name="Picture 2" descr="http://www.corevist.com/wp-content/uploads/2015/09/017834-blue-jelly-icon-symbols-shapes-check-mark8-sc44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19732595">
              <a:off x="136915" y="3593808"/>
              <a:ext cx="832149" cy="832149"/>
            </a:xfrm>
            <a:prstGeom prst="rect">
              <a:avLst/>
            </a:prstGeom>
            <a:noFill/>
          </p:spPr>
        </p:pic>
      </p:grpSp>
      <p:grpSp>
        <p:nvGrpSpPr>
          <p:cNvPr id="35" name="Группа 34"/>
          <p:cNvGrpSpPr/>
          <p:nvPr/>
        </p:nvGrpSpPr>
        <p:grpSpPr>
          <a:xfrm>
            <a:off x="136915" y="3019261"/>
            <a:ext cx="8467533" cy="832149"/>
            <a:chOff x="136915" y="2720074"/>
            <a:chExt cx="8467533" cy="832149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971600" y="2951482"/>
              <a:ext cx="763284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Проектирование и дизайн многоэтажных зданий и сооружений</a:t>
              </a:r>
              <a:endParaRPr lang="ru-RU" dirty="0"/>
            </a:p>
          </p:txBody>
        </p:sp>
        <p:pic>
          <p:nvPicPr>
            <p:cNvPr id="46" name="Picture 2" descr="http://www.corevist.com/wp-content/uploads/2015/09/017834-blue-jelly-icon-symbols-shapes-check-mark8-sc44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19732595">
              <a:off x="136915" y="2720074"/>
              <a:ext cx="832149" cy="832149"/>
            </a:xfrm>
            <a:prstGeom prst="rect">
              <a:avLst/>
            </a:prstGeom>
            <a:noFill/>
          </p:spPr>
        </p:pic>
      </p:grpSp>
      <p:grpSp>
        <p:nvGrpSpPr>
          <p:cNvPr id="38" name="Группа 37"/>
          <p:cNvGrpSpPr/>
          <p:nvPr/>
        </p:nvGrpSpPr>
        <p:grpSpPr>
          <a:xfrm>
            <a:off x="136915" y="4757091"/>
            <a:ext cx="7963477" cy="832149"/>
            <a:chOff x="136915" y="4457904"/>
            <a:chExt cx="7963477" cy="832149"/>
          </a:xfrm>
        </p:grpSpPr>
        <p:sp>
          <p:nvSpPr>
            <p:cNvPr id="43" name="Прямоугольник 42"/>
            <p:cNvSpPr/>
            <p:nvPr/>
          </p:nvSpPr>
          <p:spPr>
            <a:xfrm>
              <a:off x="971600" y="4550813"/>
              <a:ext cx="712879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Проектирование и дизайн промышленных (производственных)</a:t>
              </a:r>
            </a:p>
            <a:p>
              <a:r>
                <a:rPr lang="ru-RU" dirty="0" smtClean="0"/>
                <a:t>зданий и сооружений</a:t>
              </a:r>
              <a:endParaRPr lang="ru-RU" dirty="0"/>
            </a:p>
          </p:txBody>
        </p:sp>
        <p:pic>
          <p:nvPicPr>
            <p:cNvPr id="47" name="Picture 2" descr="http://www.corevist.com/wp-content/uploads/2015/09/017834-blue-jelly-icon-symbols-shapes-check-mark8-sc44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19732595">
              <a:off x="136915" y="4457904"/>
              <a:ext cx="832149" cy="832149"/>
            </a:xfrm>
            <a:prstGeom prst="rect">
              <a:avLst/>
            </a:prstGeom>
            <a:noFill/>
          </p:spPr>
        </p:pic>
      </p:grpSp>
      <p:sp>
        <p:nvSpPr>
          <p:cNvPr id="48" name="Прямоугольник 47"/>
          <p:cNvSpPr/>
          <p:nvPr/>
        </p:nvSpPr>
        <p:spPr>
          <a:xfrm>
            <a:off x="971600" y="5517232"/>
            <a:ext cx="66247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Примечание:</a:t>
            </a:r>
            <a:r>
              <a:rPr lang="ru-RU" dirty="0" smtClean="0"/>
              <a:t> при выполнении данных работ необходимо подготовить требуемые архитектурно-строительные чертежи (планы, фасады, разрезы и </a:t>
            </a:r>
            <a:r>
              <a:rPr lang="ru-RU" dirty="0" err="1" smtClean="0"/>
              <a:t>тп</a:t>
            </a:r>
            <a:r>
              <a:rPr lang="ru-RU" dirty="0" smtClean="0"/>
              <a:t>), а также 3</a:t>
            </a:r>
            <a:r>
              <a:rPr lang="en-US" dirty="0" smtClean="0"/>
              <a:t>D-</a:t>
            </a:r>
            <a:r>
              <a:rPr lang="ru-RU" dirty="0" smtClean="0"/>
              <a:t>виды </a:t>
            </a:r>
            <a:endParaRPr lang="ru-RU" dirty="0"/>
          </a:p>
        </p:txBody>
      </p:sp>
      <p:grpSp>
        <p:nvGrpSpPr>
          <p:cNvPr id="39" name="Группа 38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49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50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51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52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53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54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55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://cs622829.vk.me/v622829300/3befb/J0qkEYG7gl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179512" y="201414"/>
            <a:ext cx="65527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Примеры комплексных практических заданий и упражнений, выполняемых с помощью Лира-САПР непосредственно во время учебной практики</a:t>
            </a:r>
            <a:endParaRPr lang="ru-RU" b="1" cap="none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6" name="Группа 31"/>
          <p:cNvGrpSpPr/>
          <p:nvPr/>
        </p:nvGrpSpPr>
        <p:grpSpPr>
          <a:xfrm>
            <a:off x="136915" y="1311862"/>
            <a:ext cx="7243397" cy="832149"/>
            <a:chOff x="136915" y="847867"/>
            <a:chExt cx="7243397" cy="832149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971600" y="1079275"/>
              <a:ext cx="640871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Расчет плоской рамы</a:t>
              </a:r>
            </a:p>
          </p:txBody>
        </p:sp>
        <p:pic>
          <p:nvPicPr>
            <p:cNvPr id="5" name="Picture 2" descr="http://www.corevist.com/wp-content/uploads/2015/09/017834-blue-jelly-icon-symbols-shapes-check-mark8-sc44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19732595">
              <a:off x="136915" y="847867"/>
              <a:ext cx="832149" cy="832149"/>
            </a:xfrm>
            <a:prstGeom prst="rect">
              <a:avLst/>
            </a:prstGeom>
            <a:noFill/>
          </p:spPr>
        </p:pic>
      </p:grpSp>
      <p:grpSp>
        <p:nvGrpSpPr>
          <p:cNvPr id="7" name="Группа 32"/>
          <p:cNvGrpSpPr/>
          <p:nvPr/>
        </p:nvGrpSpPr>
        <p:grpSpPr>
          <a:xfrm>
            <a:off x="136915" y="2155165"/>
            <a:ext cx="8467533" cy="832149"/>
            <a:chOff x="136915" y="1855978"/>
            <a:chExt cx="8467533" cy="832149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971600" y="2087386"/>
              <a:ext cx="763284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Расчет плиты</a:t>
              </a:r>
              <a:endParaRPr lang="ru-RU" dirty="0"/>
            </a:p>
          </p:txBody>
        </p:sp>
        <p:pic>
          <p:nvPicPr>
            <p:cNvPr id="44" name="Picture 2" descr="http://www.corevist.com/wp-content/uploads/2015/09/017834-blue-jelly-icon-symbols-shapes-check-mark8-sc44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19732595">
              <a:off x="136915" y="1855978"/>
              <a:ext cx="832149" cy="832149"/>
            </a:xfrm>
            <a:prstGeom prst="rect">
              <a:avLst/>
            </a:prstGeom>
            <a:noFill/>
          </p:spPr>
        </p:pic>
      </p:grpSp>
      <p:grpSp>
        <p:nvGrpSpPr>
          <p:cNvPr id="8" name="Группа 36"/>
          <p:cNvGrpSpPr/>
          <p:nvPr/>
        </p:nvGrpSpPr>
        <p:grpSpPr>
          <a:xfrm>
            <a:off x="136915" y="3892995"/>
            <a:ext cx="8539541" cy="832149"/>
            <a:chOff x="136915" y="3593808"/>
            <a:chExt cx="8539541" cy="832149"/>
          </a:xfrm>
        </p:grpSpPr>
        <p:sp>
          <p:nvSpPr>
            <p:cNvPr id="42" name="Прямоугольник 41"/>
            <p:cNvSpPr/>
            <p:nvPr/>
          </p:nvSpPr>
          <p:spPr>
            <a:xfrm>
              <a:off x="971600" y="3686717"/>
              <a:ext cx="770485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Расчет пространственного каркаса здания с фундаментной </a:t>
              </a:r>
            </a:p>
            <a:p>
              <a:r>
                <a:rPr lang="ru-RU" dirty="0" smtClean="0"/>
                <a:t>плитой на упругом основании</a:t>
              </a:r>
              <a:endParaRPr lang="ru-RU" dirty="0"/>
            </a:p>
          </p:txBody>
        </p:sp>
        <p:pic>
          <p:nvPicPr>
            <p:cNvPr id="45" name="Picture 2" descr="http://www.corevist.com/wp-content/uploads/2015/09/017834-blue-jelly-icon-symbols-shapes-check-mark8-sc44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19732595">
              <a:off x="136915" y="3593808"/>
              <a:ext cx="832149" cy="832149"/>
            </a:xfrm>
            <a:prstGeom prst="rect">
              <a:avLst/>
            </a:prstGeom>
            <a:noFill/>
          </p:spPr>
        </p:pic>
      </p:grpSp>
      <p:grpSp>
        <p:nvGrpSpPr>
          <p:cNvPr id="9" name="Группа 34"/>
          <p:cNvGrpSpPr/>
          <p:nvPr/>
        </p:nvGrpSpPr>
        <p:grpSpPr>
          <a:xfrm>
            <a:off x="136915" y="3019261"/>
            <a:ext cx="8467533" cy="832149"/>
            <a:chOff x="136915" y="2720074"/>
            <a:chExt cx="8467533" cy="832149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971600" y="2951482"/>
              <a:ext cx="763284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Расчет рамы промышленного здания</a:t>
              </a:r>
              <a:endParaRPr lang="ru-RU" dirty="0"/>
            </a:p>
          </p:txBody>
        </p:sp>
        <p:pic>
          <p:nvPicPr>
            <p:cNvPr id="46" name="Picture 2" descr="http://www.corevist.com/wp-content/uploads/2015/09/017834-blue-jelly-icon-symbols-shapes-check-mark8-sc44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19732595">
              <a:off x="136915" y="2720074"/>
              <a:ext cx="832149" cy="832149"/>
            </a:xfrm>
            <a:prstGeom prst="rect">
              <a:avLst/>
            </a:prstGeom>
            <a:noFill/>
          </p:spPr>
        </p:pic>
      </p:grpSp>
      <p:grpSp>
        <p:nvGrpSpPr>
          <p:cNvPr id="10" name="Группа 37"/>
          <p:cNvGrpSpPr/>
          <p:nvPr/>
        </p:nvGrpSpPr>
        <p:grpSpPr>
          <a:xfrm>
            <a:off x="136915" y="4757091"/>
            <a:ext cx="7963477" cy="832149"/>
            <a:chOff x="136915" y="4457904"/>
            <a:chExt cx="7963477" cy="832149"/>
          </a:xfrm>
        </p:grpSpPr>
        <p:sp>
          <p:nvSpPr>
            <p:cNvPr id="43" name="Прямоугольник 42"/>
            <p:cNvSpPr/>
            <p:nvPr/>
          </p:nvSpPr>
          <p:spPr>
            <a:xfrm>
              <a:off x="971600" y="4689312"/>
              <a:ext cx="712879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Расчет металлической башни</a:t>
              </a:r>
              <a:endParaRPr lang="ru-RU" dirty="0"/>
            </a:p>
          </p:txBody>
        </p:sp>
        <p:pic>
          <p:nvPicPr>
            <p:cNvPr id="47" name="Picture 2" descr="http://www.corevist.com/wp-content/uploads/2015/09/017834-blue-jelly-icon-symbols-shapes-check-mark8-sc44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19732595">
              <a:off x="136915" y="4457904"/>
              <a:ext cx="832149" cy="832149"/>
            </a:xfrm>
            <a:prstGeom prst="rect">
              <a:avLst/>
            </a:prstGeom>
            <a:noFill/>
          </p:spPr>
        </p:pic>
      </p:grpSp>
      <p:sp>
        <p:nvSpPr>
          <p:cNvPr id="48" name="Прямоугольник 47"/>
          <p:cNvSpPr/>
          <p:nvPr/>
        </p:nvSpPr>
        <p:spPr>
          <a:xfrm>
            <a:off x="971600" y="5517232"/>
            <a:ext cx="66247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Примечание:</a:t>
            </a:r>
            <a:r>
              <a:rPr lang="ru-RU" dirty="0" smtClean="0"/>
              <a:t> при выполнении данных работ необходимо подготовить требуемые строительные конструкции к проведению расчетов, задать необходимые нагрузки и параметры</a:t>
            </a:r>
            <a:endParaRPr lang="ru-RU" dirty="0"/>
          </a:p>
        </p:txBody>
      </p:sp>
      <p:grpSp>
        <p:nvGrpSpPr>
          <p:cNvPr id="35" name="Группа 34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37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8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9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49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50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51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52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://cs622829.vk.me/v622829300/3befb/J0qkEYG7gl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79512" y="188640"/>
            <a:ext cx="756084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Подведение итогов учебной практики </a:t>
            </a:r>
          </a:p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«Системы автоматизированного проектирования в строительстве»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14282" y="1000108"/>
            <a:ext cx="662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Результатом выполнения заданий и упражнений учебной практики можно считать:</a:t>
            </a:r>
          </a:p>
        </p:txBody>
      </p:sp>
      <p:grpSp>
        <p:nvGrpSpPr>
          <p:cNvPr id="5" name="Группа 20"/>
          <p:cNvGrpSpPr/>
          <p:nvPr/>
        </p:nvGrpSpPr>
        <p:grpSpPr>
          <a:xfrm>
            <a:off x="176433" y="1596719"/>
            <a:ext cx="8467533" cy="832149"/>
            <a:chOff x="136915" y="1855978"/>
            <a:chExt cx="8467533" cy="832149"/>
          </a:xfrm>
        </p:grpSpPr>
        <p:sp>
          <p:nvSpPr>
            <p:cNvPr id="33" name="Прямоугольник 32"/>
            <p:cNvSpPr/>
            <p:nvPr/>
          </p:nvSpPr>
          <p:spPr>
            <a:xfrm>
              <a:off x="971600" y="1948887"/>
              <a:ext cx="763284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Комплект архитектурно-строительных чертежей, </a:t>
              </a:r>
            </a:p>
            <a:p>
              <a:r>
                <a:rPr lang="ru-RU" dirty="0" smtClean="0"/>
                <a:t>подготовленных с помощью </a:t>
              </a:r>
              <a:r>
                <a:rPr lang="en-US" dirty="0" err="1" smtClean="0"/>
                <a:t>ArchiCAD</a:t>
              </a:r>
              <a:r>
                <a:rPr lang="ru-RU" dirty="0" smtClean="0"/>
                <a:t>;</a:t>
              </a:r>
              <a:endParaRPr lang="ru-RU" dirty="0"/>
            </a:p>
          </p:txBody>
        </p:sp>
        <p:pic>
          <p:nvPicPr>
            <p:cNvPr id="34" name="Picture 2" descr="http://www.corevist.com/wp-content/uploads/2015/09/017834-blue-jelly-icon-symbols-shapes-check-mark8-sc44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19732595">
              <a:off x="136915" y="1855978"/>
              <a:ext cx="832149" cy="832149"/>
            </a:xfrm>
            <a:prstGeom prst="rect">
              <a:avLst/>
            </a:prstGeom>
            <a:noFill/>
          </p:spPr>
        </p:pic>
      </p:grpSp>
      <p:grpSp>
        <p:nvGrpSpPr>
          <p:cNvPr id="6" name="Группа 34"/>
          <p:cNvGrpSpPr/>
          <p:nvPr/>
        </p:nvGrpSpPr>
        <p:grpSpPr>
          <a:xfrm>
            <a:off x="176433" y="2428868"/>
            <a:ext cx="8467533" cy="832149"/>
            <a:chOff x="136915" y="1855978"/>
            <a:chExt cx="8467533" cy="832149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971600" y="1948887"/>
              <a:ext cx="763284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Комплект расчетов спроектированных строительных </a:t>
              </a:r>
            </a:p>
            <a:p>
              <a:r>
                <a:rPr lang="ru-RU" dirty="0" smtClean="0"/>
                <a:t>конструкций, подготовленных с помощью ЛИРА-САПР;</a:t>
              </a:r>
              <a:endParaRPr lang="ru-RU" dirty="0"/>
            </a:p>
          </p:txBody>
        </p:sp>
        <p:pic>
          <p:nvPicPr>
            <p:cNvPr id="37" name="Picture 2" descr="http://www.corevist.com/wp-content/uploads/2015/09/017834-blue-jelly-icon-symbols-shapes-check-mark8-sc44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19732595">
              <a:off x="136915" y="1855978"/>
              <a:ext cx="832149" cy="832149"/>
            </a:xfrm>
            <a:prstGeom prst="rect">
              <a:avLst/>
            </a:prstGeom>
            <a:noFill/>
          </p:spPr>
        </p:pic>
      </p:grpSp>
      <p:grpSp>
        <p:nvGrpSpPr>
          <p:cNvPr id="7" name="Группа 37"/>
          <p:cNvGrpSpPr/>
          <p:nvPr/>
        </p:nvGrpSpPr>
        <p:grpSpPr>
          <a:xfrm>
            <a:off x="142844" y="3311231"/>
            <a:ext cx="8467533" cy="832149"/>
            <a:chOff x="136915" y="1855978"/>
            <a:chExt cx="8467533" cy="832149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971600" y="1948887"/>
              <a:ext cx="763284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Комплект отчетной документации обучаемого </a:t>
              </a:r>
            </a:p>
            <a:p>
              <a:r>
                <a:rPr lang="ru-RU" dirty="0" smtClean="0"/>
                <a:t>(аттестационный лист, отчет по учебной практике);</a:t>
              </a:r>
              <a:endParaRPr lang="ru-RU" dirty="0"/>
            </a:p>
          </p:txBody>
        </p:sp>
        <p:pic>
          <p:nvPicPr>
            <p:cNvPr id="40" name="Picture 2" descr="http://www.corevist.com/wp-content/uploads/2015/09/017834-blue-jelly-icon-symbols-shapes-check-mark8-sc44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19732595">
              <a:off x="136915" y="1855978"/>
              <a:ext cx="832149" cy="832149"/>
            </a:xfrm>
            <a:prstGeom prst="rect">
              <a:avLst/>
            </a:prstGeom>
            <a:noFill/>
          </p:spPr>
        </p:pic>
      </p:grpSp>
      <p:grpSp>
        <p:nvGrpSpPr>
          <p:cNvPr id="35" name="Группа 34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38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41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42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43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44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45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46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://cs622829.vk.me/v622829300/3befb/J0qkEYG7gl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D:\Documents and Settings\mainteacher5a\Мои документы\Загрузки\J0qkEYG7gl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634" y="548680"/>
            <a:ext cx="1214446" cy="1678548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1357290" y="548680"/>
            <a:ext cx="609503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Основной целью самостоятельного (индивидуального) обучения является дальнейшее развитие и совершенствование профессиональных компетенций и практических навыков обучающегося в работе с архитектурно-строительными САПР.  </a:t>
            </a:r>
          </a:p>
          <a:p>
            <a:endParaRPr lang="ru-RU" sz="800" dirty="0" smtClean="0"/>
          </a:p>
          <a:p>
            <a:r>
              <a:rPr lang="ru-RU" dirty="0" smtClean="0"/>
              <a:t>Для самостоятельного (индивидуального) обучения необходимо скачать с предложенного преподавателем официального сайта: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установочные файлы программного продукта;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учебные пособия и методические материалы;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85720" y="3602047"/>
            <a:ext cx="71666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После скачивания и установки необходимого программного продукта обучаемый в удобное для него время начинает самостоятельно работать с учебными пособиями и методическими материалами. Предполагается, что в результате использования данных пособий обучаемый получит необходимые практические навыки и умения, занимаясь самостоятельным обучением. </a:t>
            </a:r>
          </a:p>
          <a:p>
            <a:endParaRPr lang="ru-RU" dirty="0" smtClean="0"/>
          </a:p>
          <a:p>
            <a:r>
              <a:rPr lang="ru-RU" dirty="0" smtClean="0"/>
              <a:t>В дальнейшем приобретенные профессиональные компетенции, практические знания и умения по работе с архитектурно-строительными САПР позволят обучающемуся успешно заниматься профессиональной трудовой деятельностью.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179512" y="188640"/>
            <a:ext cx="648072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Самостоятельное (индивидуальное) обучение САПР</a:t>
            </a:r>
            <a:endParaRPr lang="ru-RU" dirty="0" smtClean="0">
              <a:solidFill>
                <a:srgbClr val="FF0000"/>
              </a:solidFill>
            </a:endParaRPr>
          </a:p>
        </p:txBody>
      </p:sp>
      <p:grpSp>
        <p:nvGrpSpPr>
          <p:cNvPr id="33" name="Группа 32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34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5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6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7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8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9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40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64807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Самостоятельное (индивидуальное) обучение САПР для выполнения архитектурно-строительных чертежей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1772816"/>
            <a:ext cx="52398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Необходимо зайти на сайт </a:t>
            </a:r>
            <a:r>
              <a:rPr lang="en-US" dirty="0" smtClean="0">
                <a:hlinkClick r:id="rId2"/>
              </a:rPr>
              <a:t>https://myarchicad.com/</a:t>
            </a:r>
            <a:r>
              <a:rPr lang="ru-RU" dirty="0" smtClean="0"/>
              <a:t> </a:t>
            </a:r>
          </a:p>
          <a:p>
            <a:r>
              <a:rPr lang="ru-RU" dirty="0" smtClean="0"/>
              <a:t>и зарегистрироваться</a:t>
            </a:r>
            <a:endParaRPr lang="ru-RU" dirty="0"/>
          </a:p>
        </p:txBody>
      </p:sp>
      <p:pic>
        <p:nvPicPr>
          <p:cNvPr id="1843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0489" y="2169112"/>
            <a:ext cx="4251751" cy="22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179512" y="836712"/>
            <a:ext cx="66247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Самостоятельная работа с официальными учебными пособиями, интерактивными обучающими материалами непосредственного  разработчика программного обеспечения </a:t>
            </a:r>
            <a:r>
              <a:rPr lang="en-US" dirty="0" err="1" smtClean="0"/>
              <a:t>Graphisoft</a:t>
            </a:r>
            <a:r>
              <a:rPr lang="en-US" dirty="0" smtClean="0"/>
              <a:t> </a:t>
            </a:r>
            <a:r>
              <a:rPr lang="en-US" dirty="0" err="1" smtClean="0"/>
              <a:t>ArchiCAD</a:t>
            </a:r>
            <a:endParaRPr lang="ru-RU" dirty="0"/>
          </a:p>
        </p:txBody>
      </p:sp>
      <p:grpSp>
        <p:nvGrpSpPr>
          <p:cNvPr id="2" name="Группа 15"/>
          <p:cNvGrpSpPr/>
          <p:nvPr/>
        </p:nvGrpSpPr>
        <p:grpSpPr>
          <a:xfrm>
            <a:off x="691952" y="4365104"/>
            <a:ext cx="6112296" cy="2376264"/>
            <a:chOff x="323528" y="4420851"/>
            <a:chExt cx="6112296" cy="2376264"/>
          </a:xfrm>
        </p:grpSpPr>
        <p:pic>
          <p:nvPicPr>
            <p:cNvPr id="1025" name="Picture 1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23528" y="4420851"/>
              <a:ext cx="1678740" cy="2376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63500"/>
            </a:effectLst>
          </p:spPr>
        </p:pic>
        <p:sp>
          <p:nvSpPr>
            <p:cNvPr id="14" name="Прямоугольник 13"/>
            <p:cNvSpPr/>
            <p:nvPr/>
          </p:nvSpPr>
          <p:spPr>
            <a:xfrm>
              <a:off x="2123728" y="4454821"/>
              <a:ext cx="4312096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Регистрация на данном сайте позволяет</a:t>
              </a:r>
            </a:p>
            <a:p>
              <a:r>
                <a:rPr lang="ru-RU" dirty="0" smtClean="0"/>
                <a:t>получить БЕСПЛАТНО:</a:t>
              </a:r>
            </a:p>
            <a:p>
              <a:pPr>
                <a:buFont typeface="Arial" pitchFamily="34" charset="0"/>
                <a:buChar char="•"/>
              </a:pPr>
              <a:r>
                <a:rPr lang="ru-RU" dirty="0" smtClean="0"/>
                <a:t>Интерактивные учебные материалы и пошаговые пособия;</a:t>
              </a:r>
            </a:p>
            <a:p>
              <a:pPr>
                <a:buFont typeface="Arial" pitchFamily="34" charset="0"/>
                <a:buChar char="•"/>
              </a:pPr>
              <a:r>
                <a:rPr lang="ru-RU" dirty="0" smtClean="0"/>
                <a:t>Установочные файлы </a:t>
              </a:r>
              <a:r>
                <a:rPr lang="en-US" dirty="0" err="1" smtClean="0"/>
                <a:t>ArchiCAD</a:t>
              </a:r>
              <a:r>
                <a:rPr lang="ru-RU" dirty="0" smtClean="0"/>
                <a:t> одной из последних версий;</a:t>
              </a:r>
            </a:p>
            <a:p>
              <a:pPr>
                <a:buFont typeface="Arial" pitchFamily="34" charset="0"/>
                <a:buChar char="•"/>
              </a:pPr>
              <a:r>
                <a:rPr lang="ru-RU" dirty="0" smtClean="0"/>
                <a:t>Дополнительные полнофункциональные программы;</a:t>
              </a:r>
              <a:endParaRPr lang="ru-RU" dirty="0"/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33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4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5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6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7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8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9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7620" y="2428868"/>
            <a:ext cx="14208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2428868"/>
            <a:ext cx="144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9058" y="4203578"/>
            <a:ext cx="144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72132" y="4203578"/>
            <a:ext cx="144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3438" y="5403864"/>
            <a:ext cx="144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55206" y="285728"/>
            <a:ext cx="4317190" cy="2072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214282" y="285728"/>
            <a:ext cx="32147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Интерактивные учебные материалы и пособия, рекомендуемые к скачиваю и самостоятельному изучению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14282" y="2357430"/>
            <a:ext cx="35719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Интерактивные учебные материалы и пошаговые пособия, рекомендуемые к обязательному самостоятельному изучению для приобретения базовых навыков работы в </a:t>
            </a:r>
            <a:r>
              <a:rPr lang="en-US" dirty="0" err="1" smtClean="0"/>
              <a:t>ArchiCAD</a:t>
            </a:r>
            <a:endParaRPr lang="ru-RU" dirty="0" smtClean="0"/>
          </a:p>
        </p:txBody>
      </p:sp>
      <p:sp>
        <p:nvSpPr>
          <p:cNvPr id="18" name="Прямоугольник 17"/>
          <p:cNvSpPr/>
          <p:nvPr/>
        </p:nvSpPr>
        <p:spPr>
          <a:xfrm>
            <a:off x="214282" y="4246442"/>
            <a:ext cx="36433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Интерактивные учебные материалы и пошаговые пособия, рекомендуемые к обязательному самостоятельному изучению</a:t>
            </a:r>
            <a:r>
              <a:rPr lang="en-US" dirty="0" smtClean="0"/>
              <a:t> </a:t>
            </a:r>
            <a:r>
              <a:rPr lang="ru-RU" dirty="0" smtClean="0"/>
              <a:t>для приобретения профессиональных навыков работы в </a:t>
            </a:r>
            <a:r>
              <a:rPr lang="en-US" dirty="0" err="1" smtClean="0"/>
              <a:t>ArchiCAD</a:t>
            </a:r>
            <a:endParaRPr lang="ru-RU" dirty="0" smtClean="0"/>
          </a:p>
        </p:txBody>
      </p:sp>
      <p:grpSp>
        <p:nvGrpSpPr>
          <p:cNvPr id="34" name="Группа 33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35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6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7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8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9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40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13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41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64807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Самостоятельное (индивидуальное) обучение САПР для проектирования строительных конструкций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1772816"/>
            <a:ext cx="6442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Необходимо зайти на сайт </a:t>
            </a:r>
            <a:r>
              <a:rPr lang="en-US" dirty="0" smtClean="0">
                <a:hlinkClick r:id="rId2"/>
              </a:rPr>
              <a:t>http://www.liraland.ru/files/lira2013/</a:t>
            </a:r>
            <a:r>
              <a:rPr lang="ru-RU" dirty="0" smtClean="0">
                <a:hlinkClick r:id="rId2"/>
              </a:rPr>
              <a:t> </a:t>
            </a:r>
            <a:endParaRPr lang="ru-RU" dirty="0" smtClean="0"/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836712"/>
            <a:ext cx="66247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Самостоятельная работа с официальными учебными пособиями, интерактивными обучающими материалами непосредственного  разработчика программного обеспечения ЛИРА-САПР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123728" y="4631969"/>
            <a:ext cx="54726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 данном сайте можно получить БЕСПЛАТНО: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Интерактивные учебные материалы и пошаговые пособия;</a:t>
            </a:r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Установочные файлы ЛИРА-САПР одной из последних версий;</a:t>
            </a:r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15816" y="2143116"/>
            <a:ext cx="4320000" cy="21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2132856"/>
            <a:ext cx="25488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8932" y="4437112"/>
            <a:ext cx="159877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  <p:grpSp>
        <p:nvGrpSpPr>
          <p:cNvPr id="31" name="Группа 30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32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3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4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5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6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7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8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5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6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7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8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9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0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1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  <p:sp>
        <p:nvSpPr>
          <p:cNvPr id="15" name="Прямоугольник 14"/>
          <p:cNvSpPr/>
          <p:nvPr/>
        </p:nvSpPr>
        <p:spPr>
          <a:xfrm>
            <a:off x="179512" y="1158999"/>
            <a:ext cx="717515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Самой простой, доступной и практичной формой взаимодействия и обратной связи считаю традиционное общение и взаимодействие преподавателя и обучающихся в аудитории во время учебной практики. В данном случае  следует активно и целенаправленно использовать  компьютеры и презентационное оборудование в совокупности с используемыми в процессе очных занятий презентациями, демонстрациями преподавателем приемов работы </a:t>
            </a:r>
          </a:p>
          <a:p>
            <a:r>
              <a:rPr lang="ru-RU" dirty="0" smtClean="0"/>
              <a:t>с  программными комплексами, выполнением непосредственно под руководством преподавателя практических заданий и упражнений.</a:t>
            </a:r>
          </a:p>
          <a:p>
            <a:endParaRPr lang="ru-RU" dirty="0" smtClean="0"/>
          </a:p>
          <a:p>
            <a:r>
              <a:rPr lang="ru-RU" dirty="0" smtClean="0"/>
              <a:t>Также в случае необходимости при данной форме взаимодействия  обучающиеся могут получить с помощью преподавателя: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  необходимое им программное обеспечение (после регистрации скачав его с официальных сайтов </a:t>
            </a:r>
            <a:r>
              <a:rPr lang="en-US" dirty="0" err="1" smtClean="0"/>
              <a:t>ArchiCAD</a:t>
            </a:r>
            <a:r>
              <a:rPr lang="en-US" dirty="0" smtClean="0"/>
              <a:t> </a:t>
            </a:r>
            <a:r>
              <a:rPr lang="ru-RU" dirty="0" smtClean="0"/>
              <a:t>и ЛИРА-САПР,  а также в случае необходимости и установив его на личные персональные  компьютеры или ноутбуки);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  учебные пособия и методические материалы -  можно получить также в электронном виде, либо, в случае необходимости, провести распечатку необходимых печатных материалов;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188640"/>
            <a:ext cx="71287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Взаимодействие и обратная связь между преподавателем и обучающимися на заочной форме обучения с использованием смешанной формы дистанционного обучения </a:t>
            </a:r>
            <a:endParaRPr lang="ru-RU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5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6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7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8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9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0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1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  <p:sp>
        <p:nvSpPr>
          <p:cNvPr id="12" name="Прямоугольник 11"/>
          <p:cNvSpPr/>
          <p:nvPr/>
        </p:nvSpPr>
        <p:spPr>
          <a:xfrm>
            <a:off x="179512" y="188640"/>
            <a:ext cx="71287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Взаимодействие и обратная связь между преподавателем и обучающимися при заочной форме обучения с использованием смешанной формы дистанционного обучения 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1160395"/>
            <a:ext cx="717515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Взаимодействие и обратная связь между преподавателям и обучающимися при смешанной форме дистанционного обучения возможно организовать следующими средствами и способами, благодаря использованию возможностей смартфонов, планшетов, персональных компьютеров и ноутбуков в совокупности с технологиями и возможностями Интернет: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  Голосовая и видеосвязь;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  Обмен мгновенным сообщениями;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  Видео и голосовая почта;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  Групповая и индивидуальная демонстрация экрана;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  Отправка и обмен файлами;</a:t>
            </a:r>
          </a:p>
          <a:p>
            <a:endParaRPr lang="ru-RU" dirty="0" smtClean="0"/>
          </a:p>
          <a:p>
            <a:r>
              <a:rPr lang="ru-RU" dirty="0" smtClean="0"/>
              <a:t>Самым простым и достаточно эффективным решением для этого может стать использование: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   электронной почты;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  </a:t>
            </a:r>
            <a:r>
              <a:rPr lang="en-US" dirty="0" smtClean="0"/>
              <a:t>Skype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  социальных сетей;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64807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Рассмотрим в качестве примера расчет плоской рамы на основе программного комплекса </a:t>
            </a:r>
            <a:r>
              <a:rPr lang="en-US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LIRA-</a:t>
            </a:r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САПР</a:t>
            </a:r>
            <a:endParaRPr lang="ru-RU" dirty="0" smtClean="0">
              <a:solidFill>
                <a:srgbClr val="FF0000"/>
              </a:solidFill>
            </a:endParaRPr>
          </a:p>
        </p:txBody>
      </p:sp>
      <p:grpSp>
        <p:nvGrpSpPr>
          <p:cNvPr id="3" name="Группа 30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32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3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4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5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6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7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8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1521" y="908720"/>
            <a:ext cx="5726582" cy="3960440"/>
          </a:xfrm>
          <a:prstGeom prst="rect">
            <a:avLst/>
          </a:prstGeom>
          <a:noFill/>
          <a:ln w="762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012160" y="4927370"/>
            <a:ext cx="1382748" cy="1930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  <p:pic>
        <p:nvPicPr>
          <p:cNvPr id="21" name="Picture 3" descr="D:\Documents and Settings\mainteacher5a\Мои документы\Загрузки\J0qkEYG7gls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07504" y="5157192"/>
            <a:ext cx="914982" cy="1264644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971600" y="4941168"/>
            <a:ext cx="54726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1"/>
              </a:rPr>
              <a:t>http://www.liraland.ru/files/lira2013/</a:t>
            </a:r>
            <a:endParaRPr lang="ru-RU" dirty="0" smtClean="0"/>
          </a:p>
          <a:p>
            <a:r>
              <a:rPr lang="ru-RU" dirty="0" smtClean="0"/>
              <a:t>На данном сайте можно получить БЕСПЛАТНО: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Интерактивные учебные материалы и пошаговые пособия;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Установочные файлы ЛИРА-САПР одной из последних версий;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16776"/>
            <a:ext cx="648072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Содержание работы</a:t>
            </a:r>
            <a:endParaRPr lang="ru-RU" sz="2000" dirty="0" smtClean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362662"/>
            <a:ext cx="70356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Использование смешанной формы дистанционного обучения на учебной практике «Системы автоматизированного проектирования в строительстве» для заочной формы обучения</a:t>
            </a:r>
            <a:endParaRPr lang="ru-RU" dirty="0" smtClean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434232"/>
            <a:ext cx="71287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Взаимодействие и обратная связь между преподавателем и обучающимися на заочной форме обучения с использованием смешанной формы дистанционного обучения </a:t>
            </a:r>
            <a:endParaRPr lang="ru-RU" dirty="0" smtClean="0">
              <a:solidFill>
                <a:srgbClr val="0070C0"/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8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9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0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1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2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3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4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  <p:sp>
        <p:nvSpPr>
          <p:cNvPr id="15" name="Прямоугольник 14"/>
          <p:cNvSpPr/>
          <p:nvPr/>
        </p:nvSpPr>
        <p:spPr>
          <a:xfrm>
            <a:off x="357158" y="814312"/>
            <a:ext cx="648072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Введение</a:t>
            </a:r>
            <a:endParaRPr lang="ru-RU" sz="2000" dirty="0" smtClean="0">
              <a:solidFill>
                <a:srgbClr val="0070C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3571876"/>
            <a:ext cx="648072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Заключение</a:t>
            </a:r>
            <a:endParaRPr lang="ru-RU" sz="20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64807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Рассмотрим в качестве примера расчет плоской рамы на основе программного комплекса </a:t>
            </a:r>
            <a:r>
              <a:rPr lang="en-US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LIRA-</a:t>
            </a:r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САПР</a:t>
            </a:r>
            <a:endParaRPr lang="ru-RU" dirty="0" smtClean="0">
              <a:solidFill>
                <a:srgbClr val="FF0000"/>
              </a:solidFill>
            </a:endParaRPr>
          </a:p>
        </p:txBody>
      </p:sp>
      <p:grpSp>
        <p:nvGrpSpPr>
          <p:cNvPr id="2" name="Группа 30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32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3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4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5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6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7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8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  <p:sp>
        <p:nvSpPr>
          <p:cNvPr id="14" name="Прямоугольник 13"/>
          <p:cNvSpPr/>
          <p:nvPr/>
        </p:nvSpPr>
        <p:spPr>
          <a:xfrm>
            <a:off x="179512" y="908720"/>
            <a:ext cx="706097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Шаг 1. Необходимо зайти на сайт </a:t>
            </a:r>
            <a:r>
              <a:rPr lang="en-US" dirty="0" smtClean="0">
                <a:hlinkClick r:id="rId8"/>
              </a:rPr>
              <a:t>http://www.liraland.ru/files/lira2013/</a:t>
            </a:r>
            <a:endParaRPr lang="ru-RU" dirty="0" smtClean="0">
              <a:hlinkClick r:id="rId8"/>
            </a:endParaRPr>
          </a:p>
          <a:p>
            <a:r>
              <a:rPr lang="ru-RU" dirty="0" smtClean="0"/>
              <a:t>и </a:t>
            </a:r>
            <a:r>
              <a:rPr lang="ru-RU" dirty="0" smtClean="0">
                <a:solidFill>
                  <a:srgbClr val="FF0000"/>
                </a:solidFill>
              </a:rPr>
              <a:t>скачать на свой компьютер (ноутбук</a:t>
            </a:r>
            <a:r>
              <a:rPr lang="ru-RU" dirty="0" smtClean="0"/>
              <a:t>):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СВОБОДНО РАСПРОСТРАНЯЕМУЮ ВЕРСИЮ ЛИРА-САПР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Учебное пособие. Электронное издание</a:t>
            </a:r>
          </a:p>
        </p:txBody>
      </p:sp>
      <p:pic>
        <p:nvPicPr>
          <p:cNvPr id="16" name="Picture 2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915816" y="2060848"/>
            <a:ext cx="4320000" cy="21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79512" y="2060848"/>
            <a:ext cx="25488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  <p:sp>
        <p:nvSpPr>
          <p:cNvPr id="18" name="Прямоугольник 17"/>
          <p:cNvSpPr/>
          <p:nvPr/>
        </p:nvSpPr>
        <p:spPr>
          <a:xfrm>
            <a:off x="179512" y="4305870"/>
            <a:ext cx="730417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Шаг 2. </a:t>
            </a:r>
            <a:r>
              <a:rPr lang="ru-RU" dirty="0" smtClean="0">
                <a:solidFill>
                  <a:srgbClr val="FF0000"/>
                </a:solidFill>
              </a:rPr>
              <a:t>Установить</a:t>
            </a:r>
            <a:r>
              <a:rPr lang="ru-RU" dirty="0" smtClean="0"/>
              <a:t> скачанную СВОБОДНО РАСПРОСТРАНЯЕМУЮ ВЕРСИЮ</a:t>
            </a:r>
          </a:p>
          <a:p>
            <a:r>
              <a:rPr lang="ru-RU" dirty="0" smtClean="0"/>
              <a:t> ЛИРА-САПР на свой компьютер (ноутбук), следуя указаниям и</a:t>
            </a:r>
          </a:p>
          <a:p>
            <a:r>
              <a:rPr lang="ru-RU" dirty="0" smtClean="0"/>
              <a:t>подсказкам программы-установщика</a:t>
            </a:r>
          </a:p>
        </p:txBody>
      </p:sp>
      <p:pic>
        <p:nvPicPr>
          <p:cNvPr id="19" name="Picture 3" descr="D:\Documents and Settings\mainteacher5a\Мои документы\Загрузки\J0qkEYG7gls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187624" y="5373216"/>
            <a:ext cx="914982" cy="1264644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2123728" y="5405374"/>
            <a:ext cx="60486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Примечание: </a:t>
            </a:r>
            <a:r>
              <a:rPr lang="ru-RU" dirty="0" smtClean="0"/>
              <a:t>в случае острой необходимости для скачивания и установки программного комплекса настоятельно рекомендуется обратится к помощи преподавателя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64807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Рассмотрим в качестве примера расчет плоской рамы на основе программного комплекса </a:t>
            </a:r>
            <a:r>
              <a:rPr lang="en-US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LIRA-</a:t>
            </a:r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САПР</a:t>
            </a:r>
            <a:endParaRPr lang="ru-RU" dirty="0" smtClean="0">
              <a:solidFill>
                <a:srgbClr val="FF0000"/>
              </a:solidFill>
            </a:endParaRPr>
          </a:p>
        </p:txBody>
      </p:sp>
      <p:grpSp>
        <p:nvGrpSpPr>
          <p:cNvPr id="2" name="Группа 30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32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3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4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5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6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7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8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  <p:sp>
        <p:nvSpPr>
          <p:cNvPr id="14" name="Прямоугольник 13"/>
          <p:cNvSpPr/>
          <p:nvPr/>
        </p:nvSpPr>
        <p:spPr>
          <a:xfrm>
            <a:off x="1115616" y="908720"/>
            <a:ext cx="3024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Шаг </a:t>
            </a:r>
            <a:r>
              <a:rPr lang="en-US" dirty="0" smtClean="0"/>
              <a:t>3</a:t>
            </a:r>
            <a:r>
              <a:rPr lang="ru-RU" dirty="0" smtClean="0"/>
              <a:t>. Для начала работы </a:t>
            </a:r>
          </a:p>
          <a:p>
            <a:r>
              <a:rPr lang="ru-RU" dirty="0" smtClean="0"/>
              <a:t>необходимо </a:t>
            </a:r>
            <a:r>
              <a:rPr lang="ru-RU" dirty="0" smtClean="0">
                <a:solidFill>
                  <a:srgbClr val="FF0000"/>
                </a:solidFill>
              </a:rPr>
              <a:t>открыть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Учебное пособие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Электронное издание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139952" y="764704"/>
            <a:ext cx="3113792" cy="3771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21" name="Прямоугольник 20"/>
          <p:cNvSpPr/>
          <p:nvPr/>
        </p:nvSpPr>
        <p:spPr>
          <a:xfrm>
            <a:off x="3923928" y="5589240"/>
            <a:ext cx="28872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Шаг 4. В Учебном пособии </a:t>
            </a:r>
            <a:endParaRPr lang="en-US" dirty="0" smtClean="0"/>
          </a:p>
          <a:p>
            <a:r>
              <a:rPr lang="ru-RU" dirty="0" smtClean="0"/>
              <a:t>выбрать </a:t>
            </a:r>
            <a:r>
              <a:rPr lang="ru-RU" dirty="0" smtClean="0">
                <a:solidFill>
                  <a:srgbClr val="FF0000"/>
                </a:solidFill>
              </a:rPr>
              <a:t>файл </a:t>
            </a:r>
            <a:r>
              <a:rPr lang="en-US" dirty="0" smtClean="0">
                <a:solidFill>
                  <a:srgbClr val="FF0000"/>
                </a:solidFill>
              </a:rPr>
              <a:t>Example1.pdf</a:t>
            </a:r>
            <a:endParaRPr lang="ru-RU" dirty="0" smtClean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5496" y="3573016"/>
            <a:ext cx="396044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64807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Рассмотрим в качестве примера расчет плоской рамы на основе программного комплекса </a:t>
            </a:r>
            <a:r>
              <a:rPr lang="en-US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LIRA-</a:t>
            </a:r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САПР</a:t>
            </a:r>
            <a:endParaRPr lang="ru-RU" dirty="0" smtClean="0">
              <a:solidFill>
                <a:srgbClr val="FF0000"/>
              </a:solidFill>
            </a:endParaRPr>
          </a:p>
        </p:txBody>
      </p:sp>
      <p:grpSp>
        <p:nvGrpSpPr>
          <p:cNvPr id="2" name="Группа 30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32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3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4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5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6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7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8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  <p:pic>
        <p:nvPicPr>
          <p:cNvPr id="3074" name="Picture 2" descr="https://opt-321697.ssl.1c-bitrix-cdn.ru/upload/iblock/f7b/book_lira_2013.jpg?13862570307027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677790" y="620688"/>
            <a:ext cx="2904026" cy="3528392"/>
          </a:xfrm>
          <a:prstGeom prst="rect">
            <a:avLst/>
          </a:prstGeom>
          <a:noFill/>
        </p:spPr>
      </p:pic>
      <p:pic>
        <p:nvPicPr>
          <p:cNvPr id="16" name="Picture 3" descr="D:\Documents and Settings\mainteacher5a\Мои документы\Загрузки\J0qkEYG7gls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79512" y="5044676"/>
            <a:ext cx="914982" cy="1264644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1115616" y="5076834"/>
            <a:ext cx="60486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Примечание: </a:t>
            </a:r>
            <a:r>
              <a:rPr lang="ru-RU" dirty="0" smtClean="0"/>
              <a:t>в данной методической разработке  специально не представлен весь алгоритм выполнения расчета плоской рамы согласно приведенному учебному пособию 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23528" y="1124744"/>
            <a:ext cx="3888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Шаг 5. </a:t>
            </a:r>
            <a:r>
              <a:rPr lang="ru-RU" dirty="0" smtClean="0">
                <a:solidFill>
                  <a:srgbClr val="FF0000"/>
                </a:solidFill>
              </a:rPr>
              <a:t>Внимательно ознакомьтесь </a:t>
            </a:r>
            <a:r>
              <a:rPr lang="ru-RU" dirty="0" smtClean="0"/>
              <a:t>с данным  Учебным пособием.  «Пример 1. Расчет плоской рамы» (страницы 1-27)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23528" y="2636912"/>
            <a:ext cx="63367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Шаг 6. Следуя поэтапному изложению </a:t>
            </a:r>
          </a:p>
          <a:p>
            <a:r>
              <a:rPr lang="ru-RU" dirty="0" smtClean="0"/>
              <a:t>алгоритма решения «Примера 1. </a:t>
            </a:r>
          </a:p>
          <a:p>
            <a:r>
              <a:rPr lang="ru-RU" dirty="0" smtClean="0"/>
              <a:t>Расчет плоской рамы» выполните все </a:t>
            </a:r>
          </a:p>
          <a:p>
            <a:r>
              <a:rPr lang="ru-RU" dirty="0" smtClean="0"/>
              <a:t>описанные в пособии этапы</a:t>
            </a:r>
          </a:p>
          <a:p>
            <a:endParaRPr lang="ru-RU" dirty="0" smtClean="0"/>
          </a:p>
          <a:p>
            <a:r>
              <a:rPr lang="ru-RU" dirty="0" smtClean="0"/>
              <a:t>ВНИМАНИЕ! Настоятельно </a:t>
            </a:r>
            <a:r>
              <a:rPr lang="ru-RU" dirty="0" smtClean="0">
                <a:solidFill>
                  <a:srgbClr val="FF0000"/>
                </a:solidFill>
              </a:rPr>
              <a:t>рекомендуется</a:t>
            </a:r>
            <a:r>
              <a:rPr lang="ru-RU" dirty="0" smtClean="0"/>
              <a:t>  сохранять каждый этап выполнения Примера в виде отдельного файла!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64807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Рассмотрим в качестве примера расчет плоской рамы на основе программного комплекса </a:t>
            </a:r>
            <a:r>
              <a:rPr lang="en-US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LIRA-</a:t>
            </a:r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САПР</a:t>
            </a:r>
            <a:endParaRPr lang="ru-RU" dirty="0" smtClean="0">
              <a:solidFill>
                <a:srgbClr val="FF0000"/>
              </a:solidFill>
            </a:endParaRPr>
          </a:p>
        </p:txBody>
      </p:sp>
      <p:grpSp>
        <p:nvGrpSpPr>
          <p:cNvPr id="2" name="Группа 30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32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3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4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5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6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7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8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  <p:sp>
        <p:nvSpPr>
          <p:cNvPr id="18" name="Прямоугольник 17"/>
          <p:cNvSpPr/>
          <p:nvPr/>
        </p:nvSpPr>
        <p:spPr>
          <a:xfrm>
            <a:off x="251520" y="910461"/>
            <a:ext cx="7236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 результате поэтапного выполнения </a:t>
            </a:r>
            <a:r>
              <a:rPr lang="ru-RU" dirty="0" smtClean="0"/>
              <a:t>алгоритма решения расчета плоской рамы будут получены следующие файлы:</a:t>
            </a:r>
          </a:p>
        </p:txBody>
      </p:sp>
      <p:pic>
        <p:nvPicPr>
          <p:cNvPr id="41" name="Picture 3" descr="D:\Documents and Settings\mainteacher5a\Мои документы\Загрузки\J0qkEYG7gls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79512" y="5047510"/>
            <a:ext cx="914982" cy="1264644"/>
          </a:xfrm>
          <a:prstGeom prst="rect">
            <a:avLst/>
          </a:prstGeom>
          <a:noFill/>
        </p:spPr>
      </p:pic>
      <p:sp>
        <p:nvSpPr>
          <p:cNvPr id="42" name="Прямоугольник 41"/>
          <p:cNvSpPr/>
          <p:nvPr/>
        </p:nvSpPr>
        <p:spPr>
          <a:xfrm>
            <a:off x="1115616" y="4941168"/>
            <a:ext cx="60486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Примечание: </a:t>
            </a:r>
            <a:r>
              <a:rPr lang="ru-RU" dirty="0" smtClean="0"/>
              <a:t>файлы, полученные в результате поэтапного выполнения алгоритма решения расчета плоской рамы содержат типовые (согласно приведенному примеру) значения и при верном выполнении алгоритма эти значения совпадают</a:t>
            </a:r>
            <a:endParaRPr lang="ru-RU" dirty="0"/>
          </a:p>
        </p:txBody>
      </p:sp>
      <p:grpSp>
        <p:nvGrpSpPr>
          <p:cNvPr id="45" name="Группа 44"/>
          <p:cNvGrpSpPr/>
          <p:nvPr/>
        </p:nvGrpSpPr>
        <p:grpSpPr>
          <a:xfrm>
            <a:off x="1187624" y="1556792"/>
            <a:ext cx="5112568" cy="3332113"/>
            <a:chOff x="1187624" y="1556792"/>
            <a:chExt cx="5112568" cy="3332113"/>
          </a:xfrm>
        </p:grpSpPr>
        <p:grpSp>
          <p:nvGrpSpPr>
            <p:cNvPr id="39" name="Группа 38"/>
            <p:cNvGrpSpPr/>
            <p:nvPr/>
          </p:nvGrpSpPr>
          <p:grpSpPr>
            <a:xfrm>
              <a:off x="1187624" y="1556792"/>
              <a:ext cx="5112568" cy="2880320"/>
              <a:chOff x="1187624" y="1556792"/>
              <a:chExt cx="5112568" cy="2880320"/>
            </a:xfrm>
          </p:grpSpPr>
          <p:sp>
            <p:nvSpPr>
              <p:cNvPr id="20" name="Прямоугольник 19"/>
              <p:cNvSpPr/>
              <p:nvPr/>
            </p:nvSpPr>
            <p:spPr>
              <a:xfrm>
                <a:off x="1187624" y="1556792"/>
                <a:ext cx="2644378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400" b="1" dirty="0" smtClean="0"/>
                  <a:t>Этап 1. Создание новой задачи </a:t>
                </a:r>
                <a:endParaRPr lang="ru-RU" sz="1400" dirty="0"/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1187624" y="1772816"/>
                <a:ext cx="4572000" cy="30777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ru-RU" sz="1400" b="1" dirty="0" smtClean="0"/>
                  <a:t>Этап 2. Создание геометрической схемы рамы </a:t>
                </a:r>
                <a:endParaRPr lang="ru-RU" sz="1400" dirty="0"/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1187624" y="1988840"/>
                <a:ext cx="3008003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400" b="1" dirty="0" smtClean="0"/>
                  <a:t>Этап 3. Задание граничных условий </a:t>
                </a:r>
                <a:endParaRPr lang="ru-RU" sz="1400" dirty="0"/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1187624" y="2204864"/>
                <a:ext cx="4572000" cy="30777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ru-RU" sz="1400" b="1" dirty="0" smtClean="0"/>
                  <a:t>Этап 4. Задание вариантов конструирования </a:t>
                </a:r>
                <a:endParaRPr lang="ru-RU" sz="1400" dirty="0"/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1187624" y="2420888"/>
                <a:ext cx="4572000" cy="52322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ru-RU" sz="1400" b="1" dirty="0" smtClean="0"/>
                  <a:t>Этап 5. Задание </a:t>
                </a:r>
                <a:r>
                  <a:rPr lang="ru-RU" sz="1400" b="1" dirty="0" err="1" smtClean="0"/>
                  <a:t>жесткостных</a:t>
                </a:r>
                <a:r>
                  <a:rPr lang="ru-RU" sz="1400" b="1" dirty="0" smtClean="0"/>
                  <a:t> параметров и параметров материалов элементам рамы </a:t>
                </a:r>
                <a:endParaRPr lang="ru-RU" sz="1400" dirty="0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1187624" y="2852936"/>
                <a:ext cx="218014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400" b="1" dirty="0" smtClean="0"/>
                  <a:t>Этап 6. Задание нагрузок </a:t>
                </a:r>
                <a:endParaRPr lang="ru-RU" sz="1400" dirty="0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1187624" y="3068960"/>
                <a:ext cx="265252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400" b="1" dirty="0" smtClean="0"/>
                  <a:t>Этап 7. Генерация таблицы РСУ </a:t>
                </a:r>
                <a:endParaRPr lang="ru-RU" sz="1400" dirty="0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1187624" y="3265239"/>
                <a:ext cx="4572000" cy="30777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ru-RU" sz="1400" b="1" dirty="0" smtClean="0"/>
                  <a:t>Этап 8. Задание расчетных сечений для ригелей </a:t>
                </a:r>
                <a:endParaRPr lang="ru-RU" sz="1400" dirty="0"/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1187624" y="3481263"/>
                <a:ext cx="4572000" cy="30777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ru-RU" sz="1400" b="1" dirty="0" smtClean="0"/>
                  <a:t>Этап 9. Назначение конструктивных элементов </a:t>
                </a:r>
                <a:endParaRPr lang="ru-RU" sz="1400" dirty="0"/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1187624" y="3697287"/>
                <a:ext cx="2542363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400" b="1" dirty="0" smtClean="0"/>
                  <a:t>Этап 10. Полный расчет рамы </a:t>
                </a:r>
                <a:endParaRPr lang="ru-RU" sz="1400" dirty="0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1187624" y="3913892"/>
                <a:ext cx="5112568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1400" b="1" dirty="0" smtClean="0"/>
                  <a:t>Этап 11. Просмотр и анализ результатов статического расчета </a:t>
                </a:r>
                <a:endParaRPr lang="ru-RU" sz="1400" dirty="0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1187624" y="4129335"/>
                <a:ext cx="4572000" cy="30777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ru-RU" sz="1400" b="1" dirty="0" smtClean="0"/>
                  <a:t>Этап 12. Просмотр и анализ результатов армирования </a:t>
                </a:r>
                <a:endParaRPr lang="ru-RU" sz="1400" dirty="0"/>
              </a:p>
            </p:txBody>
          </p:sp>
        </p:grpSp>
        <p:sp>
          <p:nvSpPr>
            <p:cNvPr id="43" name="Прямоугольник 42"/>
            <p:cNvSpPr/>
            <p:nvPr/>
          </p:nvSpPr>
          <p:spPr>
            <a:xfrm>
              <a:off x="1187624" y="4345359"/>
              <a:ext cx="257346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400" b="1" dirty="0" smtClean="0"/>
                <a:t>Этап 13. Вызов чертежа балки </a:t>
              </a:r>
              <a:endParaRPr lang="ru-RU" sz="1400" dirty="0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1187624" y="4581128"/>
              <a:ext cx="279974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400" b="1" dirty="0" smtClean="0"/>
                <a:t>Этап 14. Вызов чертежа колонны </a:t>
              </a:r>
              <a:endParaRPr lang="ru-RU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64807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Рассмотрим в качестве примера расчет плоской рамы на основе программного комплекса </a:t>
            </a:r>
            <a:r>
              <a:rPr lang="en-US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LIRA-</a:t>
            </a:r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САПР</a:t>
            </a:r>
            <a:endParaRPr lang="ru-RU" dirty="0" smtClean="0">
              <a:solidFill>
                <a:srgbClr val="FF0000"/>
              </a:solidFill>
            </a:endParaRPr>
          </a:p>
        </p:txBody>
      </p:sp>
      <p:grpSp>
        <p:nvGrpSpPr>
          <p:cNvPr id="2" name="Группа 30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32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3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4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5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6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7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8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  <p:sp>
        <p:nvSpPr>
          <p:cNvPr id="18" name="Прямоугольник 17"/>
          <p:cNvSpPr/>
          <p:nvPr/>
        </p:nvSpPr>
        <p:spPr>
          <a:xfrm>
            <a:off x="323528" y="1124744"/>
            <a:ext cx="662473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Шаг 7. Необходимо </a:t>
            </a:r>
            <a:r>
              <a:rPr lang="ru-RU" dirty="0" smtClean="0">
                <a:solidFill>
                  <a:srgbClr val="FF0000"/>
                </a:solidFill>
              </a:rPr>
              <a:t>отправить</a:t>
            </a:r>
            <a:r>
              <a:rPr lang="ru-RU" dirty="0" smtClean="0"/>
              <a:t> преподавателю все полученные в результате поэтапного выполнения алгоритма решения расчета плоской рамы файлы. </a:t>
            </a:r>
          </a:p>
          <a:p>
            <a:endParaRPr lang="ru-RU" dirty="0" smtClean="0"/>
          </a:p>
          <a:p>
            <a:r>
              <a:rPr lang="ru-RU" dirty="0" smtClean="0"/>
              <a:t>Наиболее просто и эффективно сделать это можно с помощью: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электронной почты;</a:t>
            </a:r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социальных сетей; </a:t>
            </a:r>
          </a:p>
          <a:p>
            <a:endParaRPr lang="ru-RU" dirty="0" smtClean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419872" y="2708920"/>
            <a:ext cx="3240000" cy="182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419872" y="4797152"/>
            <a:ext cx="3240000" cy="182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648072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Рассмотрим в качестве примера расчет плоской рамы на основе программного комплекса </a:t>
            </a:r>
            <a:r>
              <a:rPr lang="en-US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LIRA-</a:t>
            </a:r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САПР</a:t>
            </a:r>
          </a:p>
          <a:p>
            <a:endParaRPr lang="ru-RU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КОНТРОЛЬ и ПРОВЕРКА РЕЗУЛЬТАТОВ</a:t>
            </a:r>
            <a:endParaRPr lang="ru-RU" dirty="0" smtClean="0">
              <a:solidFill>
                <a:srgbClr val="FF0000"/>
              </a:solidFill>
            </a:endParaRPr>
          </a:p>
        </p:txBody>
      </p:sp>
      <p:grpSp>
        <p:nvGrpSpPr>
          <p:cNvPr id="2" name="Группа 30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32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3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4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5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6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7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8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  <p:sp>
        <p:nvSpPr>
          <p:cNvPr id="18" name="Прямоугольник 17"/>
          <p:cNvSpPr/>
          <p:nvPr/>
        </p:nvSpPr>
        <p:spPr>
          <a:xfrm>
            <a:off x="323528" y="1519624"/>
            <a:ext cx="66247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После ознакомления  преподавателя с полученными  от  обучаемого файлами с результатами расчета плоской рамы необходимо для проверки правильного выполнения практического примера провести контроль и проверку результатов.</a:t>
            </a:r>
          </a:p>
          <a:p>
            <a:endParaRPr lang="ru-RU" dirty="0" smtClean="0"/>
          </a:p>
          <a:p>
            <a:r>
              <a:rPr lang="ru-RU" dirty="0" smtClean="0"/>
              <a:t>Посредством электронной почты либо социальных сетей преподаватель отправляет обучаемому задание (приведен только фрагмент):</a:t>
            </a:r>
          </a:p>
          <a:p>
            <a:r>
              <a:rPr lang="ru-RU" dirty="0" smtClean="0"/>
              <a:t>…. на этапе 6. Задание нагрузок увеличить все имеющие нагрузки в 2-3-4-5 раза…..</a:t>
            </a:r>
          </a:p>
          <a:p>
            <a:r>
              <a:rPr lang="ru-RU" dirty="0" smtClean="0"/>
              <a:t>….. выполнить этапы 7-14 согласно новых  условий расчета….</a:t>
            </a:r>
          </a:p>
          <a:p>
            <a:endParaRPr lang="ru-RU" dirty="0" smtClean="0"/>
          </a:p>
          <a:p>
            <a:r>
              <a:rPr lang="ru-RU" dirty="0" smtClean="0"/>
              <a:t>Соответственно, обучаемый снова формирует комплект файлов с результатами расчетов, которые в дальнейшем отправляет преподавателю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5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6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7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8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9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0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1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  <p:sp>
        <p:nvSpPr>
          <p:cNvPr id="12" name="Прямоугольник 11"/>
          <p:cNvSpPr/>
          <p:nvPr/>
        </p:nvSpPr>
        <p:spPr>
          <a:xfrm>
            <a:off x="179512" y="188640"/>
            <a:ext cx="712879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Заключение 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620688"/>
            <a:ext cx="717515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Использование смешанной формы дистанционного обучения на учебной практике «Системы автоматизированного проектирования в строительстве» для заочной формы обучения окажет положительное влияние на формирование и развитие профессиональных и общих компетенций в соответствии с требованиями к результатам освоения ППССЗ в области изучения и грамотного практического применения профессиональных САПР архитектурно-строительного профиля.</a:t>
            </a:r>
          </a:p>
          <a:p>
            <a:endParaRPr lang="ru-RU" dirty="0" smtClean="0"/>
          </a:p>
          <a:p>
            <a:r>
              <a:rPr lang="ru-RU" dirty="0" smtClean="0"/>
              <a:t>Взаимодействие и обратная связь между преподавателем и обучающимися при заочной форме обучения с использованием смешанной формы дистанционного обучения реализуется посредством традиционного  общения и взаимодействия преподавателя и обучающихся в аудитории во время учебной практики, а также посредством использования возможностей смартфонов, планшетов, персональных компьютеров и ноутбуков в совокупности с технологиями и возможностями Интернет (электронная почта, </a:t>
            </a:r>
            <a:r>
              <a:rPr lang="en-US" dirty="0" smtClean="0"/>
              <a:t>Skype</a:t>
            </a:r>
            <a:r>
              <a:rPr lang="ru-RU" dirty="0" smtClean="0"/>
              <a:t>, социальные сети).</a:t>
            </a:r>
          </a:p>
          <a:p>
            <a:endParaRPr lang="ru-RU" dirty="0" smtClean="0"/>
          </a:p>
          <a:p>
            <a:r>
              <a:rPr lang="ru-RU" dirty="0" smtClean="0"/>
              <a:t>В качестве примера рассмотрен вариант решения практической задачи «Расчет плоской рамы»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548680"/>
            <a:ext cx="8640960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СИСТЕМЫ АВТОМАТИЗИРОВАННОГО </a:t>
            </a:r>
          </a:p>
          <a:p>
            <a:pPr algn="ctr"/>
            <a:r>
              <a:rPr lang="ru-RU" sz="3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ПРОЕКТИРОВАНИЯ В СТРОИТЕЛЬСТВЕ</a:t>
            </a:r>
            <a:endParaRPr lang="ru-RU" sz="3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4437112"/>
            <a:ext cx="449802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b="1" cap="none" spc="50" dirty="0" err="1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Дубик</a:t>
            </a:r>
            <a:r>
              <a:rPr lang="ru-RU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Андрей Сергеевич</a:t>
            </a:r>
          </a:p>
          <a:p>
            <a:pPr algn="r"/>
            <a:endParaRPr lang="ru-RU" b="1" cap="none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r"/>
            <a:r>
              <a:rPr lang="ru-RU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преподаватель информатики и </a:t>
            </a:r>
          </a:p>
          <a:p>
            <a:pPr algn="r"/>
            <a:r>
              <a:rPr lang="ru-RU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информационных технологий</a:t>
            </a:r>
          </a:p>
          <a:p>
            <a:pPr algn="r"/>
            <a:endParaRPr lang="ru-RU" b="1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r"/>
            <a:r>
              <a:rPr lang="ru-RU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ОБПОУ «Курский монтажный техникум»</a:t>
            </a:r>
            <a:endParaRPr lang="ru-RU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0" name="Picture 2" descr="http://www.funlib.ru/cimg/2014/101710/272553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9" y="2420888"/>
            <a:ext cx="5105306" cy="3960440"/>
          </a:xfrm>
          <a:prstGeom prst="flowChartDocumen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5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6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7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8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9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0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1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  <p:pic>
        <p:nvPicPr>
          <p:cNvPr id="2050" name="Picture 2" descr="F:\Рабочая документация\ДАС Личные документы\аватарка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572000" y="170477"/>
            <a:ext cx="2376727" cy="221455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214314" y="215925"/>
            <a:ext cx="7000892" cy="2123658"/>
          </a:xfrm>
          <a:prstGeom prst="rect">
            <a:avLst/>
          </a:prstGeom>
          <a:noFill/>
          <a:ln w="9525">
            <a:noFill/>
            <a:prstDash val="sysDash"/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Дубик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Андрей Сергеевич</a:t>
            </a:r>
          </a:p>
          <a:p>
            <a:endParaRPr lang="ru-RU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2000" b="1" spc="50" dirty="0" smtClean="0">
                <a:ln w="11430"/>
                <a:solidFill>
                  <a:schemeClr val="tx2"/>
                </a:solidFill>
              </a:rPr>
              <a:t>преподаватель информатики </a:t>
            </a:r>
          </a:p>
          <a:p>
            <a:r>
              <a:rPr lang="ru-RU" sz="2000" b="1" spc="50" dirty="0" smtClean="0">
                <a:ln w="11430"/>
                <a:solidFill>
                  <a:schemeClr val="tx2"/>
                </a:solidFill>
              </a:rPr>
              <a:t>и информационных технологий</a:t>
            </a:r>
          </a:p>
        </p:txBody>
      </p:sp>
      <p:sp>
        <p:nvSpPr>
          <p:cNvPr id="2055" name="AutoShape 7" descr="https://t2.ftcdn.net/jpg/00/53/87/95/500_F_53879517_LJ92RMnyTPE0Wq0LnmRtZ1PgntjqjJ5u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F:\Рабочая документация\2017-2018 учебный год\Конкурс ДО октябрь 2017\znak_el.pochty_s_telefonom_siniy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643438" y="4643446"/>
            <a:ext cx="2384425" cy="2118164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214282" y="2643182"/>
            <a:ext cx="678661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Адрес техникума: </a:t>
            </a:r>
            <a:endParaRPr lang="en-US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  <a:p>
            <a:r>
              <a:rPr lang="ru-RU" b="1" spc="50" dirty="0" smtClean="0">
                <a:ln w="11430"/>
                <a:solidFill>
                  <a:schemeClr val="tx2"/>
                </a:solidFill>
              </a:rPr>
              <a:t>	305016, г.Курск, ул. Советская, 14</a:t>
            </a:r>
            <a:endParaRPr lang="en-US" b="1" spc="50" dirty="0" smtClean="0">
              <a:ln w="11430"/>
              <a:solidFill>
                <a:schemeClr val="tx2"/>
              </a:solidFill>
            </a:endParaRPr>
          </a:p>
          <a:p>
            <a:r>
              <a:rPr lang="ru-RU" b="1" spc="50" dirty="0" smtClean="0">
                <a:ln w="11430"/>
                <a:solidFill>
                  <a:schemeClr val="tx2"/>
                </a:solidFill>
              </a:rPr>
              <a:t>	Учебная аудитория 5а </a:t>
            </a:r>
          </a:p>
          <a:p>
            <a:r>
              <a:rPr lang="ru-RU" b="1" spc="50" dirty="0" smtClean="0">
                <a:ln w="11430"/>
                <a:solidFill>
                  <a:schemeClr val="tx2"/>
                </a:solidFill>
              </a:rPr>
              <a:t>	«Лаборатория информационных технологий»</a:t>
            </a:r>
            <a:endParaRPr lang="en-US" b="1" spc="50" dirty="0" smtClean="0">
              <a:ln w="11430"/>
              <a:solidFill>
                <a:schemeClr val="tx2"/>
              </a:solidFill>
            </a:endParaRPr>
          </a:p>
          <a:p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Телефон</a:t>
            </a:r>
            <a:endParaRPr lang="en-US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	</a:t>
            </a:r>
            <a:r>
              <a:rPr lang="ru-RU" b="1" spc="50" dirty="0" smtClean="0">
                <a:ln w="11430"/>
                <a:solidFill>
                  <a:schemeClr val="tx2"/>
                </a:solidFill>
              </a:rPr>
              <a:t>8 909 237 88 14</a:t>
            </a:r>
          </a:p>
          <a:p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Электронная почта</a:t>
            </a:r>
          </a:p>
          <a:p>
            <a:r>
              <a:rPr lang="ru-RU" b="1" spc="50" dirty="0" smtClean="0">
                <a:ln w="11430"/>
                <a:solidFill>
                  <a:schemeClr val="tx2"/>
                </a:solidFill>
              </a:rPr>
              <a:t>	</a:t>
            </a:r>
            <a:r>
              <a:rPr lang="en-US" b="1" spc="50" dirty="0" smtClean="0">
                <a:ln w="11430"/>
                <a:solidFill>
                  <a:schemeClr val="tx2"/>
                </a:solidFill>
              </a:rPr>
              <a:t>du_an80@mail.ru</a:t>
            </a:r>
            <a:endParaRPr lang="ru-RU" b="1" spc="50" dirty="0" smtClean="0">
              <a:ln w="11430"/>
              <a:solidFill>
                <a:schemeClr val="tx2"/>
              </a:solidFill>
            </a:endParaRPr>
          </a:p>
          <a:p>
            <a:endParaRPr lang="ru-RU" b="1" spc="50" dirty="0" smtClean="0">
              <a:ln w="11430"/>
              <a:solidFill>
                <a:schemeClr val="tx2"/>
              </a:solidFill>
            </a:endParaRP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Социальные сети</a:t>
            </a:r>
          </a:p>
          <a:p>
            <a:r>
              <a:rPr lang="ru-RU" b="1" spc="50" dirty="0" smtClean="0">
                <a:ln w="11430"/>
                <a:solidFill>
                  <a:schemeClr val="tx2"/>
                </a:solidFill>
              </a:rPr>
              <a:t>	</a:t>
            </a:r>
            <a:r>
              <a:rPr lang="en-US" b="1" spc="50" dirty="0" smtClean="0">
                <a:ln w="11430"/>
                <a:solidFill>
                  <a:schemeClr val="tx2"/>
                </a:solidFill>
              </a:rPr>
              <a:t>du_an80@mail.ru</a:t>
            </a:r>
            <a:endParaRPr lang="ru-RU" b="1" spc="50" dirty="0" smtClean="0">
              <a:ln w="11430"/>
              <a:solidFill>
                <a:schemeClr val="tx2"/>
              </a:solidFill>
            </a:endParaRPr>
          </a:p>
          <a:p>
            <a:endParaRPr lang="ru-RU" b="1" spc="50" dirty="0" smtClean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548680"/>
            <a:ext cx="727280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 соответствии с ФГОС СПО по специальности 08.02.01 «Строительство зданий и сооружений» проводится учебная практика «Системы автоматизированного проектирования в строительстве».</a:t>
            </a:r>
          </a:p>
          <a:p>
            <a:endParaRPr lang="ru-RU" sz="2000" dirty="0" smtClean="0"/>
          </a:p>
          <a:p>
            <a:r>
              <a:rPr lang="ru-RU" sz="2000" dirty="0" smtClean="0"/>
              <a:t>Данная учебная практика (в объеме 24 часа) предназначена для дальнейшего формирования и развития ПК и ОК в соответствии с требованиями к результатам освоения ППССЗ в области изучения и грамотного практического применения профессиональных систем автоматизированного проектирования для выполнения архитектурно-строительных чертежей (выполняются на примере  программного комплекса </a:t>
            </a:r>
            <a:r>
              <a:rPr lang="en-US" sz="2000" dirty="0" err="1" smtClean="0"/>
              <a:t>ArchiCAD</a:t>
            </a:r>
            <a:r>
              <a:rPr lang="ru-RU" sz="2000" dirty="0" smtClean="0"/>
              <a:t>), проектирования и расчета строительных конструкций</a:t>
            </a:r>
            <a:r>
              <a:rPr lang="en-US" sz="2000" dirty="0" smtClean="0"/>
              <a:t> (</a:t>
            </a:r>
            <a:r>
              <a:rPr lang="ru-RU" sz="2000" dirty="0" smtClean="0"/>
              <a:t>выполняются на примере  программного </a:t>
            </a:r>
            <a:r>
              <a:rPr lang="ru-RU" sz="2000" dirty="0" err="1" smtClean="0"/>
              <a:t>комлекса</a:t>
            </a:r>
            <a:r>
              <a:rPr lang="ru-RU" sz="2000" dirty="0" smtClean="0"/>
              <a:t> ЛИРА-САПР</a:t>
            </a:r>
            <a:r>
              <a:rPr lang="en-US" sz="2000" dirty="0" smtClean="0"/>
              <a:t>)</a:t>
            </a:r>
            <a:r>
              <a:rPr lang="ru-RU" sz="2000" dirty="0" smtClean="0"/>
              <a:t>.</a:t>
            </a:r>
          </a:p>
          <a:p>
            <a:endParaRPr lang="ru-RU" sz="2000" dirty="0" smtClean="0"/>
          </a:p>
          <a:p>
            <a:r>
              <a:rPr lang="ru-RU" sz="2000" dirty="0" smtClean="0"/>
              <a:t>В рамках данной работы рассмотрим возможности реализации элементов дистанционного обучения для </a:t>
            </a:r>
            <a:r>
              <a:rPr lang="en-US" sz="2000" dirty="0" smtClean="0"/>
              <a:t>III</a:t>
            </a:r>
            <a:r>
              <a:rPr lang="ru-RU" sz="2000" dirty="0" smtClean="0"/>
              <a:t> и </a:t>
            </a:r>
            <a:r>
              <a:rPr lang="en-US" sz="2000" dirty="0" smtClean="0"/>
              <a:t>IV </a:t>
            </a:r>
            <a:r>
              <a:rPr lang="ru-RU" sz="2000" dirty="0" smtClean="0"/>
              <a:t>курсов, обучающихся по специальности 08.02.01 «Строительство зданий и сооружений» на заочной форме обучения.</a:t>
            </a:r>
            <a:endParaRPr lang="ru-RU" sz="2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79512" y="216776"/>
            <a:ext cx="648072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Введение</a:t>
            </a:r>
            <a:endParaRPr lang="ru-RU" sz="2000" dirty="0" smtClean="0">
              <a:solidFill>
                <a:srgbClr val="FF0000"/>
              </a:solidFill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11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2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3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4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5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6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9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7524328" y="44624"/>
            <a:ext cx="1553547" cy="6768760"/>
            <a:chOff x="7380312" y="44624"/>
            <a:chExt cx="1553547" cy="6768760"/>
          </a:xfrm>
        </p:grpSpPr>
        <p:pic>
          <p:nvPicPr>
            <p:cNvPr id="5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6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7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8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9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0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1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  <p:sp>
        <p:nvSpPr>
          <p:cNvPr id="12" name="Прямоугольник 11"/>
          <p:cNvSpPr/>
          <p:nvPr/>
        </p:nvSpPr>
        <p:spPr>
          <a:xfrm>
            <a:off x="179512" y="188640"/>
            <a:ext cx="71287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Учебная практика «Системы автоматизированного проектирования в строительстве - проектирование и расчет строительных конструкций»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1233328"/>
            <a:ext cx="75608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соответствии с ФГОС СПО по специальности 08.02.01 «Строительство зданий и сооружений» проводится учебная практика «Системы автоматизированного проектирования в строительстве».</a:t>
            </a:r>
          </a:p>
          <a:p>
            <a:endParaRPr lang="ru-RU" dirty="0" smtClean="0"/>
          </a:p>
          <a:p>
            <a:r>
              <a:rPr lang="ru-RU" dirty="0" smtClean="0"/>
              <a:t>Данная учебная практика (в объеме 24 часа) предназначена для дальнейшего формирования и развития ПК и ОК в соответствии с требованиями к результатам освоения ППССЗ в области изучения и грамотного практического применения профессиональных систем автоматизированного проектирования на примере </a:t>
            </a:r>
            <a:r>
              <a:rPr lang="en-US" dirty="0" err="1" smtClean="0"/>
              <a:t>ArchiCAD</a:t>
            </a:r>
            <a:r>
              <a:rPr lang="en-US" dirty="0" smtClean="0"/>
              <a:t> </a:t>
            </a:r>
            <a:r>
              <a:rPr lang="ru-RU" dirty="0" smtClean="0"/>
              <a:t>и ЛИРА-САПР.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79512" y="4061971"/>
            <a:ext cx="648072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Программный комплекс </a:t>
            </a:r>
            <a:r>
              <a:rPr lang="en-US" b="1" spc="50" dirty="0" err="1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ArchiCAD</a:t>
            </a:r>
            <a:endParaRPr lang="ru-RU" b="1" cap="none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619672" y="4437112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Система автоматизированного проектирования для выполнения архитектурно-строительных чертежей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79512" y="5215840"/>
            <a:ext cx="648072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Программный комплекс ЛИРА-САПР</a:t>
            </a:r>
            <a:endParaRPr lang="ru-RU" b="1" cap="none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619672" y="5590981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Система автоматизированного проектирования для выполнения расчетов строительных конструкций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7524328" y="44624"/>
            <a:ext cx="1553547" cy="6768760"/>
            <a:chOff x="7380312" y="44624"/>
            <a:chExt cx="1553547" cy="6768760"/>
          </a:xfrm>
        </p:grpSpPr>
        <p:pic>
          <p:nvPicPr>
            <p:cNvPr id="5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6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7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8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9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0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1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44016" y="1341136"/>
            <a:ext cx="7308304" cy="1443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1523" y="3429368"/>
            <a:ext cx="7109340" cy="33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19" name="Прямоугольник 18"/>
          <p:cNvSpPr/>
          <p:nvPr/>
        </p:nvSpPr>
        <p:spPr>
          <a:xfrm>
            <a:off x="251520" y="2967703"/>
            <a:ext cx="6840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Официальный сайт </a:t>
            </a:r>
            <a:r>
              <a:rPr lang="en-US" sz="2400" dirty="0" smtClean="0">
                <a:hlinkClick r:id="rId10"/>
              </a:rPr>
              <a:t>https://www.liraland.ru/lira/</a:t>
            </a:r>
            <a:endParaRPr lang="ru-RU" sz="2400" dirty="0"/>
          </a:p>
        </p:txBody>
      </p:sp>
      <p:pic>
        <p:nvPicPr>
          <p:cNvPr id="1030" name="Picture 6" descr="http://www.landrover-yug.ru/wp-content/uploads/2015/08/kak-rabotaet-land-rover-jaguar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51520" y="92695"/>
            <a:ext cx="1248073" cy="1248073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1547664" y="92695"/>
            <a:ext cx="540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Какие функциональные возможности</a:t>
            </a:r>
          </a:p>
          <a:p>
            <a:r>
              <a:rPr lang="ru-RU" sz="2400" i="1" dirty="0" smtClean="0"/>
              <a:t>имеет данный программный комплекс?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7524328" y="44624"/>
            <a:ext cx="1553547" cy="6768760"/>
            <a:chOff x="7380312" y="44624"/>
            <a:chExt cx="1553547" cy="6768760"/>
          </a:xfrm>
        </p:grpSpPr>
        <p:pic>
          <p:nvPicPr>
            <p:cNvPr id="5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6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7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8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9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0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1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  <p:sp>
        <p:nvSpPr>
          <p:cNvPr id="19" name="Прямоугольник 18"/>
          <p:cNvSpPr/>
          <p:nvPr/>
        </p:nvSpPr>
        <p:spPr>
          <a:xfrm>
            <a:off x="179512" y="1486430"/>
            <a:ext cx="6840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Официальный сайт </a:t>
            </a:r>
            <a:r>
              <a:rPr lang="en-US" sz="2400" dirty="0" smtClean="0">
                <a:hlinkClick r:id="rId8"/>
              </a:rPr>
              <a:t>https://www.liraland.ru/lira/</a:t>
            </a:r>
            <a:endParaRPr lang="ru-RU" sz="2400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79512" y="1918478"/>
            <a:ext cx="733827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3563888" y="2422534"/>
            <a:ext cx="1224136" cy="57606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81110" y="3521582"/>
            <a:ext cx="7200800" cy="2715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8" name="Picture 6" descr="http://www.landrover-yug.ru/wp-content/uploads/2015/08/kak-rabotaet-land-rover-jaguar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07504" y="92695"/>
            <a:ext cx="1248073" cy="1248073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1403648" y="301233"/>
            <a:ext cx="5400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Как научиться пользоваться программным комплексом?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7524328" y="44624"/>
            <a:ext cx="1553547" cy="6768760"/>
            <a:chOff x="7380312" y="44624"/>
            <a:chExt cx="1553547" cy="6768760"/>
          </a:xfrm>
        </p:grpSpPr>
        <p:pic>
          <p:nvPicPr>
            <p:cNvPr id="5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6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7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8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9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0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1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  <p:sp>
        <p:nvSpPr>
          <p:cNvPr id="19" name="Прямоугольник 18"/>
          <p:cNvSpPr/>
          <p:nvPr/>
        </p:nvSpPr>
        <p:spPr>
          <a:xfrm>
            <a:off x="179512" y="1352331"/>
            <a:ext cx="6840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Официальный сайт </a:t>
            </a:r>
            <a:r>
              <a:rPr lang="en-US" sz="2400" dirty="0" smtClean="0">
                <a:hlinkClick r:id="rId8"/>
              </a:rPr>
              <a:t>https://www.liraland.ru/lira/</a:t>
            </a:r>
            <a:endParaRPr lang="ru-RU" sz="2400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79512" y="1784379"/>
            <a:ext cx="733827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6444208" y="2646829"/>
            <a:ext cx="1224136" cy="57606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6" descr="http://www.landrover-yug.ru/wp-content/uploads/2015/08/kak-rabotaet-land-rover-jaguar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07504" y="92695"/>
            <a:ext cx="1248073" cy="1248073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1403648" y="301233"/>
            <a:ext cx="60486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Как начать пользоваться программным комплексом для его изучения?</a:t>
            </a:r>
            <a:endParaRPr lang="ru-RU" sz="2400" i="1" dirty="0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11560" y="3438917"/>
            <a:ext cx="6588224" cy="3086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7524328" y="44624"/>
            <a:ext cx="1553547" cy="6768760"/>
            <a:chOff x="7380312" y="44624"/>
            <a:chExt cx="1553547" cy="6768760"/>
          </a:xfrm>
        </p:grpSpPr>
        <p:pic>
          <p:nvPicPr>
            <p:cNvPr id="5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6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7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8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9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0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11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  <p:sp>
        <p:nvSpPr>
          <p:cNvPr id="19" name="Прямоугольник 18"/>
          <p:cNvSpPr/>
          <p:nvPr/>
        </p:nvSpPr>
        <p:spPr>
          <a:xfrm>
            <a:off x="179512" y="1352331"/>
            <a:ext cx="6840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Официальный сайт </a:t>
            </a:r>
            <a:r>
              <a:rPr lang="en-US" sz="2400" dirty="0" smtClean="0">
                <a:hlinkClick r:id="rId8"/>
              </a:rPr>
              <a:t>https://www.liraland.ru/lira/</a:t>
            </a:r>
            <a:endParaRPr lang="ru-RU" sz="2400" dirty="0"/>
          </a:p>
        </p:txBody>
      </p:sp>
      <p:pic>
        <p:nvPicPr>
          <p:cNvPr id="18" name="Picture 6" descr="http://www.landrover-yug.ru/wp-content/uploads/2015/08/kak-rabotaet-land-rover-jaguar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07504" y="92695"/>
            <a:ext cx="1248073" cy="1248073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1403648" y="301233"/>
            <a:ext cx="60486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Как начать пользоваться программным комплексом для его изучения?</a:t>
            </a:r>
            <a:endParaRPr lang="ru-RU" sz="2400" i="1" dirty="0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971710" y="2607322"/>
            <a:ext cx="6480610" cy="35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856612" y="1931346"/>
            <a:ext cx="6480720" cy="576064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Некоммерческая версия ЛИРА-САПР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21" name="Picture 3" descr="D:\Documents and Settings\mainteacher5a\Мои документы\Загрузки\J0qkEYG7gls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79512" y="4653136"/>
            <a:ext cx="914982" cy="126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648072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Рассмотрим в качестве примера расчет плоской рамы на основе программного комплекса </a:t>
            </a:r>
            <a:r>
              <a:rPr lang="en-US" sz="2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LIRA-</a:t>
            </a:r>
            <a:r>
              <a:rPr lang="ru-RU" sz="2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САПР</a:t>
            </a:r>
            <a:endParaRPr lang="ru-RU" sz="2400" dirty="0" smtClean="0">
              <a:solidFill>
                <a:srgbClr val="FF0000"/>
              </a:solidFill>
            </a:endParaRPr>
          </a:p>
        </p:txBody>
      </p:sp>
      <p:grpSp>
        <p:nvGrpSpPr>
          <p:cNvPr id="2" name="Группа 30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32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3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4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5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6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7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8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00174" y="1412776"/>
            <a:ext cx="7080138" cy="4896544"/>
          </a:xfrm>
          <a:prstGeom prst="rect">
            <a:avLst/>
          </a:prstGeom>
          <a:noFill/>
          <a:ln w="762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648072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Рассмотрим в качестве примера расчет плоской рамы на основе программного комплекса </a:t>
            </a:r>
            <a:r>
              <a:rPr lang="en-US" sz="2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LIRA-</a:t>
            </a:r>
            <a:r>
              <a:rPr lang="ru-RU" sz="2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САПР</a:t>
            </a:r>
            <a:endParaRPr lang="ru-RU" sz="2400" dirty="0" smtClean="0">
              <a:solidFill>
                <a:srgbClr val="FF0000"/>
              </a:solidFill>
            </a:endParaRPr>
          </a:p>
        </p:txBody>
      </p:sp>
      <p:grpSp>
        <p:nvGrpSpPr>
          <p:cNvPr id="2" name="Группа 30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32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3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4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5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6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7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8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  <p:sp>
        <p:nvSpPr>
          <p:cNvPr id="14" name="Прямоугольник 13"/>
          <p:cNvSpPr/>
          <p:nvPr/>
        </p:nvSpPr>
        <p:spPr>
          <a:xfrm>
            <a:off x="214282" y="1484784"/>
            <a:ext cx="38542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Шаг 1. Для начала работы </a:t>
            </a:r>
          </a:p>
          <a:p>
            <a:r>
              <a:rPr lang="ru-RU" dirty="0" smtClean="0"/>
              <a:t>необходимо </a:t>
            </a:r>
            <a:r>
              <a:rPr lang="ru-RU" dirty="0" smtClean="0">
                <a:solidFill>
                  <a:srgbClr val="FF0000"/>
                </a:solidFill>
              </a:rPr>
              <a:t>открыть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Учебное пособие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r>
              <a:rPr lang="ru-RU" dirty="0" smtClean="0"/>
              <a:t>Электронное издание находится </a:t>
            </a:r>
          </a:p>
          <a:p>
            <a:r>
              <a:rPr lang="ru-RU" dirty="0" smtClean="0"/>
              <a:t>в разделе </a:t>
            </a:r>
            <a:r>
              <a:rPr lang="ru-RU" dirty="0" smtClean="0">
                <a:solidFill>
                  <a:srgbClr val="FF0000"/>
                </a:solidFill>
              </a:rPr>
              <a:t>ЛИРА-САПР /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Файлы документации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139952" y="1000108"/>
            <a:ext cx="3113792" cy="3771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21" name="Прямоугольник 20"/>
          <p:cNvSpPr/>
          <p:nvPr/>
        </p:nvSpPr>
        <p:spPr>
          <a:xfrm>
            <a:off x="3857620" y="4934562"/>
            <a:ext cx="363599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Шаг 2. В из предложенных файлов </a:t>
            </a:r>
          </a:p>
          <a:p>
            <a:r>
              <a:rPr lang="ru-RU" dirty="0" smtClean="0"/>
              <a:t>электронного издания</a:t>
            </a:r>
            <a:endParaRPr lang="en-US" dirty="0" smtClean="0"/>
          </a:p>
          <a:p>
            <a:r>
              <a:rPr lang="ru-RU" dirty="0" smtClean="0"/>
              <a:t>выбрать </a:t>
            </a:r>
            <a:r>
              <a:rPr lang="ru-RU" dirty="0" smtClean="0">
                <a:solidFill>
                  <a:srgbClr val="FF0000"/>
                </a:solidFill>
                <a:hlinkClick r:id="rId9" action="ppaction://hlinkfile"/>
              </a:rPr>
              <a:t>файл </a:t>
            </a:r>
            <a:r>
              <a:rPr lang="en-US" dirty="0" smtClean="0">
                <a:solidFill>
                  <a:srgbClr val="FF0000"/>
                </a:solidFill>
                <a:hlinkClick r:id="rId9" action="ppaction://hlinkfile"/>
              </a:rPr>
              <a:t>Example1.pdf</a:t>
            </a:r>
            <a:endParaRPr lang="ru-RU" dirty="0" smtClean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5496" y="3573016"/>
            <a:ext cx="396044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648072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Рассмотрим в качестве примера расчет плоской рамы на основе программного комплекса </a:t>
            </a:r>
            <a:r>
              <a:rPr lang="en-US" sz="2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LIRA-</a:t>
            </a:r>
            <a:r>
              <a:rPr lang="ru-RU" sz="2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САПР</a:t>
            </a:r>
            <a:endParaRPr lang="ru-RU" sz="2400" dirty="0" smtClean="0">
              <a:solidFill>
                <a:srgbClr val="FF0000"/>
              </a:solidFill>
            </a:endParaRPr>
          </a:p>
        </p:txBody>
      </p:sp>
      <p:grpSp>
        <p:nvGrpSpPr>
          <p:cNvPr id="2" name="Группа 30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32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3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4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5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6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7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8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  <p:pic>
        <p:nvPicPr>
          <p:cNvPr id="3074" name="Picture 2" descr="https://opt-321697.ssl.1c-bitrix-cdn.ru/upload/iblock/f7b/book_lira_2013.jpg?13862570307027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141307" y="928670"/>
            <a:ext cx="3359651" cy="4929222"/>
          </a:xfrm>
          <a:prstGeom prst="rect">
            <a:avLst/>
          </a:prstGeom>
          <a:noFill/>
        </p:spPr>
      </p:pic>
      <p:pic>
        <p:nvPicPr>
          <p:cNvPr id="16" name="Picture 3" descr="D:\Documents and Settings\mainteacher5a\Мои документы\Загрузки\J0qkEYG7gls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79512" y="5548732"/>
            <a:ext cx="914982" cy="1264644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323528" y="1469683"/>
            <a:ext cx="3888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Шаг 3. </a:t>
            </a:r>
            <a:r>
              <a:rPr lang="ru-RU" dirty="0" smtClean="0">
                <a:solidFill>
                  <a:srgbClr val="FF0000"/>
                </a:solidFill>
              </a:rPr>
              <a:t>Внимательно ознакомьтесь </a:t>
            </a:r>
            <a:r>
              <a:rPr lang="ru-RU" dirty="0" smtClean="0"/>
              <a:t>с данным  Учебным пособием.  «Пример 1. Расчет плоской рамы» (страницы 1-27)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23528" y="2786058"/>
            <a:ext cx="41770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Шаг 4. </a:t>
            </a:r>
            <a:r>
              <a:rPr lang="ru-RU" dirty="0" smtClean="0">
                <a:solidFill>
                  <a:srgbClr val="FF0000"/>
                </a:solidFill>
              </a:rPr>
              <a:t>Следуя поэтапному изложению </a:t>
            </a:r>
          </a:p>
          <a:p>
            <a:r>
              <a:rPr lang="ru-RU" dirty="0" smtClean="0"/>
              <a:t>алгоритма решения «Примера 1. </a:t>
            </a:r>
          </a:p>
          <a:p>
            <a:r>
              <a:rPr lang="ru-RU" dirty="0" smtClean="0"/>
              <a:t>Расчет плоской рамы» </a:t>
            </a:r>
            <a:r>
              <a:rPr lang="ru-RU" dirty="0" smtClean="0">
                <a:solidFill>
                  <a:srgbClr val="FF0000"/>
                </a:solidFill>
              </a:rPr>
              <a:t>выполните все </a:t>
            </a:r>
          </a:p>
          <a:p>
            <a:r>
              <a:rPr lang="ru-RU" dirty="0" smtClean="0"/>
              <a:t>описанные в пособии этапы</a:t>
            </a:r>
          </a:p>
          <a:p>
            <a:endParaRPr lang="ru-RU" dirty="0" smtClean="0"/>
          </a:p>
          <a:p>
            <a:r>
              <a:rPr lang="ru-RU" i="1" dirty="0" smtClean="0"/>
              <a:t>Примечание: в случае, если работа с электронным учебным пособием неудобна, лучше распечатать представленные  в пособии материалы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000100" y="5719389"/>
            <a:ext cx="52864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ВНИМАНИЕ! Настоятельно </a:t>
            </a:r>
            <a:r>
              <a:rPr lang="ru-RU" dirty="0" smtClean="0">
                <a:solidFill>
                  <a:srgbClr val="FF0000"/>
                </a:solidFill>
              </a:rPr>
              <a:t>рекомендуется</a:t>
            </a:r>
            <a:r>
              <a:rPr lang="ru-RU" dirty="0" smtClean="0"/>
              <a:t>  </a:t>
            </a:r>
            <a:r>
              <a:rPr lang="ru-RU" dirty="0" smtClean="0">
                <a:solidFill>
                  <a:srgbClr val="FF0000"/>
                </a:solidFill>
              </a:rPr>
              <a:t>сохранять каждый этап</a:t>
            </a:r>
            <a:r>
              <a:rPr lang="ru-RU" dirty="0" smtClean="0"/>
              <a:t> выполнения Примера в виде отдельного файла!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648072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Рассмотрим в качестве примера расчет плоской рамы на основе программного комплекса </a:t>
            </a:r>
            <a:r>
              <a:rPr lang="en-US" sz="2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LIRA-</a:t>
            </a:r>
            <a:r>
              <a:rPr lang="ru-RU" sz="2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САПР</a:t>
            </a:r>
            <a:endParaRPr lang="ru-RU" sz="2400" dirty="0" smtClean="0">
              <a:solidFill>
                <a:srgbClr val="FF0000"/>
              </a:solidFill>
            </a:endParaRPr>
          </a:p>
        </p:txBody>
      </p:sp>
      <p:grpSp>
        <p:nvGrpSpPr>
          <p:cNvPr id="2" name="Группа 30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32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3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4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5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6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7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8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  <p:sp>
        <p:nvSpPr>
          <p:cNvPr id="18" name="Прямоугольник 17"/>
          <p:cNvSpPr/>
          <p:nvPr/>
        </p:nvSpPr>
        <p:spPr>
          <a:xfrm>
            <a:off x="251520" y="1394772"/>
            <a:ext cx="7236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 результате поэтапного выполнения </a:t>
            </a:r>
            <a:r>
              <a:rPr lang="ru-RU" dirty="0" smtClean="0"/>
              <a:t>алгоритма решения расчета плоской рамы будут получены следующие файлы:</a:t>
            </a:r>
          </a:p>
        </p:txBody>
      </p:sp>
      <p:pic>
        <p:nvPicPr>
          <p:cNvPr id="41" name="Picture 3" descr="D:\Documents and Settings\mainteacher5a\Мои документы\Загрузки\J0qkEYG7gls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79512" y="5154358"/>
            <a:ext cx="914982" cy="1264644"/>
          </a:xfrm>
          <a:prstGeom prst="rect">
            <a:avLst/>
          </a:prstGeom>
          <a:noFill/>
        </p:spPr>
      </p:pic>
      <p:sp>
        <p:nvSpPr>
          <p:cNvPr id="42" name="Прямоугольник 41"/>
          <p:cNvSpPr/>
          <p:nvPr/>
        </p:nvSpPr>
        <p:spPr>
          <a:xfrm>
            <a:off x="1115616" y="5048016"/>
            <a:ext cx="64567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Примечание: </a:t>
            </a:r>
            <a:r>
              <a:rPr lang="ru-RU" dirty="0" smtClean="0"/>
              <a:t>файлы, полученные в результате поэтапного выполнения алгоритма решения расчета плоской рамы содержат типовые (</a:t>
            </a:r>
            <a:r>
              <a:rPr lang="ru-RU" dirty="0" smtClean="0">
                <a:solidFill>
                  <a:srgbClr val="FF0000"/>
                </a:solidFill>
              </a:rPr>
              <a:t>согласно приведенному примеру</a:t>
            </a:r>
            <a:r>
              <a:rPr lang="ru-RU" dirty="0" smtClean="0"/>
              <a:t>) значения и при верном выполнении алгоритма эти значения совпадают </a:t>
            </a:r>
            <a:r>
              <a:rPr lang="ru-RU" sz="3600" b="1" dirty="0" smtClean="0">
                <a:solidFill>
                  <a:srgbClr val="FF0000"/>
                </a:solidFill>
                <a:hlinkClick r:id="rId9" action="ppaction://hlinkfile"/>
              </a:rPr>
              <a:t>Демонстрация готовой работы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571604" y="2071678"/>
            <a:ext cx="3214710" cy="3053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64807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Рассмотрим в качестве примера расчет плоской рамы на основе программного комплекса </a:t>
            </a:r>
            <a:r>
              <a:rPr lang="en-US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LIRA-</a:t>
            </a:r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САПР</a:t>
            </a:r>
            <a:endParaRPr lang="ru-RU" dirty="0" smtClean="0">
              <a:solidFill>
                <a:srgbClr val="FF0000"/>
              </a:solidFill>
            </a:endParaRPr>
          </a:p>
        </p:txBody>
      </p:sp>
      <p:grpSp>
        <p:nvGrpSpPr>
          <p:cNvPr id="2" name="Группа 30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32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3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4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5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6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7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8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  <p:sp>
        <p:nvSpPr>
          <p:cNvPr id="18" name="Прямоугольник 17"/>
          <p:cNvSpPr/>
          <p:nvPr/>
        </p:nvSpPr>
        <p:spPr>
          <a:xfrm>
            <a:off x="323528" y="1124744"/>
            <a:ext cx="662473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Шаг 7. Необходимо </a:t>
            </a:r>
            <a:r>
              <a:rPr lang="ru-RU" dirty="0" smtClean="0">
                <a:solidFill>
                  <a:srgbClr val="FF0000"/>
                </a:solidFill>
              </a:rPr>
              <a:t>отправить</a:t>
            </a:r>
            <a:r>
              <a:rPr lang="ru-RU" dirty="0" smtClean="0"/>
              <a:t> преподавателю все полученные в результате поэтапного выполнения алгоритма решения расчета плоской рамы файлы. </a:t>
            </a:r>
          </a:p>
          <a:p>
            <a:endParaRPr lang="ru-RU" dirty="0" smtClean="0"/>
          </a:p>
          <a:p>
            <a:r>
              <a:rPr lang="ru-RU" dirty="0" smtClean="0"/>
              <a:t>Наиболее просто и эффективно сделать это можно с помощью: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электронной почты </a:t>
            </a:r>
            <a:r>
              <a:rPr lang="en-US" dirty="0" smtClean="0"/>
              <a:t>e-mail du_an80@mail.ru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социальных сетей; </a:t>
            </a:r>
          </a:p>
          <a:p>
            <a:endParaRPr lang="ru-RU" dirty="0" smtClean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143240" y="2893274"/>
            <a:ext cx="3240000" cy="182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419872" y="4797152"/>
            <a:ext cx="3240000" cy="182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6632"/>
            <a:ext cx="7272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Современное архитектурное образование требует включения в учебный процесс обучения разнообразным компьютерным программам и системам. Достаточно сложное и интеллектуальное построение специализированных программных комплексов требует и интеллектуального подхода к обучению.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55381"/>
            <a:ext cx="727280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Овладение обучающимися теоретической составляющей и основами компьютерного проектирования в данных программных комплексах позволяет организовать на этой стадии обучение с применением дистанционных образовательных технологий. </a:t>
            </a:r>
          </a:p>
          <a:p>
            <a:endParaRPr lang="ru-RU" sz="2000" dirty="0"/>
          </a:p>
          <a:p>
            <a:r>
              <a:rPr lang="ru-RU" sz="2000" dirty="0" smtClean="0"/>
              <a:t>В зависимости от имеющихся на данный момент технических и коммуникационных ресурсов учебного заведения и степени проработанности электронного курса, возможно обучение с синхронным  (</a:t>
            </a:r>
            <a:r>
              <a:rPr lang="en-US" sz="2000" dirty="0" smtClean="0"/>
              <a:t>on-line) </a:t>
            </a:r>
            <a:r>
              <a:rPr lang="ru-RU" sz="2000" dirty="0" smtClean="0"/>
              <a:t>или асинхронным </a:t>
            </a:r>
            <a:r>
              <a:rPr lang="en-US" sz="2000" dirty="0" smtClean="0"/>
              <a:t>(off-line) </a:t>
            </a:r>
            <a:r>
              <a:rPr lang="ru-RU" sz="2000" dirty="0" smtClean="0"/>
              <a:t>способами взаимодействия преподавателя с обучаемыми.</a:t>
            </a:r>
            <a:endParaRPr lang="ru-RU" sz="2000" dirty="0"/>
          </a:p>
        </p:txBody>
      </p:sp>
      <p:grpSp>
        <p:nvGrpSpPr>
          <p:cNvPr id="28" name="Группа 27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29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0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1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2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3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4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5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648072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Рассмотрим в качестве примера расчет плоской рамы на основе программного комплекса </a:t>
            </a:r>
            <a:r>
              <a:rPr lang="en-US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LIRA-</a:t>
            </a:r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САПР</a:t>
            </a:r>
          </a:p>
          <a:p>
            <a:endParaRPr lang="ru-RU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КОНТРОЛЬ и ПРОВЕРКА РЕЗУЛЬТАТОВ</a:t>
            </a:r>
            <a:endParaRPr lang="ru-RU" dirty="0" smtClean="0">
              <a:solidFill>
                <a:srgbClr val="FF0000"/>
              </a:solidFill>
            </a:endParaRPr>
          </a:p>
        </p:txBody>
      </p:sp>
      <p:grpSp>
        <p:nvGrpSpPr>
          <p:cNvPr id="2" name="Группа 30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32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3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4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5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6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7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8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  <p:sp>
        <p:nvSpPr>
          <p:cNvPr id="18" name="Прямоугольник 17"/>
          <p:cNvSpPr/>
          <p:nvPr/>
        </p:nvSpPr>
        <p:spPr>
          <a:xfrm>
            <a:off x="323528" y="1519624"/>
            <a:ext cx="66247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После ознакомления  преподавателя с полученными  от  обучаемого файлами с результатами расчета плоской рамы необходимо для проверки правильного выполнения практического примера провести контроль и проверку результатов.</a:t>
            </a:r>
          </a:p>
          <a:p>
            <a:endParaRPr lang="ru-RU" dirty="0" smtClean="0"/>
          </a:p>
          <a:p>
            <a:r>
              <a:rPr lang="ru-RU" dirty="0" smtClean="0"/>
              <a:t>Посредством электронной почты либо социальных сетей преподаватель отправляет обучаемому задание (приведен только фрагмент):</a:t>
            </a:r>
          </a:p>
          <a:p>
            <a:r>
              <a:rPr lang="ru-RU" dirty="0" smtClean="0"/>
              <a:t>…. на этапе 6. Задание нагрузок увеличить все имеющие нагрузки в 2-3-4-5 раза…..</a:t>
            </a:r>
          </a:p>
          <a:p>
            <a:r>
              <a:rPr lang="ru-RU" dirty="0" smtClean="0"/>
              <a:t>….. выполнить этапы 7-14 согласно новых  условий расчета….</a:t>
            </a:r>
          </a:p>
          <a:p>
            <a:endParaRPr lang="ru-RU" dirty="0" smtClean="0"/>
          </a:p>
          <a:p>
            <a:r>
              <a:rPr lang="ru-RU" dirty="0" smtClean="0"/>
              <a:t>Соответственно, обучаемый снова формирует комплект файлов с результатами расчетов, которые в дальнейшем отправляет преподавателю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51520" y="2966749"/>
            <a:ext cx="7272808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Соотношение использования, в рамках смешанной формы обучения, традиционной очной формы обучения и дистанционного обучения может отличаться и зависит от большого количества факторов, к которым в том числе относятся: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   предметная область, по которой планируется проведение обучения;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   предполагаемый возраст обучающихся;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   уровень подготовки обучающихся;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   наличие информационно-образовательной среды, которая </a:t>
            </a:r>
            <a:r>
              <a:rPr lang="en-US" sz="2000" dirty="0" smtClean="0"/>
              <a:t>  </a:t>
            </a:r>
            <a:r>
              <a:rPr lang="ru-RU" sz="2000" dirty="0" smtClean="0"/>
              <a:t>может быть использована для проведения обучения (в том числе наличие технической инфраструктуры).</a:t>
            </a:r>
          </a:p>
          <a:p>
            <a:endParaRPr lang="ru-RU" sz="2000" dirty="0"/>
          </a:p>
        </p:txBody>
      </p:sp>
      <p:grpSp>
        <p:nvGrpSpPr>
          <p:cNvPr id="28" name="Группа 27"/>
          <p:cNvGrpSpPr/>
          <p:nvPr/>
        </p:nvGrpSpPr>
        <p:grpSpPr>
          <a:xfrm>
            <a:off x="179512" y="1539702"/>
            <a:ext cx="7776864" cy="1323439"/>
            <a:chOff x="179512" y="2259782"/>
            <a:chExt cx="7200800" cy="1323439"/>
          </a:xfrm>
        </p:grpSpPr>
        <p:pic>
          <p:nvPicPr>
            <p:cNvPr id="3074" name="Picture 2" descr="http://img1.wikia.nocookie.net/__cb20120904222318/playtolearn/images/7/7b/Bigstock_d_red_exclamation_mark_on_whi_18984152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9512" y="2350001"/>
              <a:ext cx="773518" cy="1143000"/>
            </a:xfrm>
            <a:prstGeom prst="rect">
              <a:avLst/>
            </a:prstGeom>
            <a:noFill/>
          </p:spPr>
        </p:pic>
        <p:sp>
          <p:nvSpPr>
            <p:cNvPr id="26" name="Прямоугольник 25"/>
            <p:cNvSpPr/>
            <p:nvPr/>
          </p:nvSpPr>
          <p:spPr>
            <a:xfrm>
              <a:off x="827584" y="2259782"/>
              <a:ext cx="6552728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000" dirty="0" smtClean="0"/>
                <a:t>Смешанное обучение - форма обучения, при которой  обучение проводится как в традиционной очной форме, </a:t>
              </a:r>
              <a:endParaRPr lang="en-US" sz="2000" dirty="0" smtClean="0"/>
            </a:p>
            <a:p>
              <a:r>
                <a:rPr lang="ru-RU" sz="2000" dirty="0" smtClean="0"/>
                <a:t>Так и с использованием технологий дистанционного </a:t>
              </a:r>
              <a:endParaRPr lang="en-US" sz="2000" dirty="0" smtClean="0"/>
            </a:p>
            <a:p>
              <a:r>
                <a:rPr lang="ru-RU" sz="2000" dirty="0" smtClean="0"/>
                <a:t>обучения.</a:t>
              </a:r>
              <a:endParaRPr lang="ru-RU" sz="2000" dirty="0"/>
            </a:p>
          </p:txBody>
        </p:sp>
      </p:grpSp>
      <p:sp>
        <p:nvSpPr>
          <p:cNvPr id="27" name="Прямоугольник 26"/>
          <p:cNvSpPr/>
          <p:nvPr/>
        </p:nvSpPr>
        <p:spPr>
          <a:xfrm>
            <a:off x="251520" y="223480"/>
            <a:ext cx="756084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Учитывая особенности работы с обучающимися на заочной </a:t>
            </a:r>
            <a:endParaRPr lang="en-US" sz="2000" dirty="0" smtClean="0"/>
          </a:p>
          <a:p>
            <a:r>
              <a:rPr lang="ru-RU" sz="2000" dirty="0" smtClean="0"/>
              <a:t>форме обучения, достаточно большой интерес может</a:t>
            </a:r>
            <a:endParaRPr lang="en-US" sz="2000" dirty="0" smtClean="0"/>
          </a:p>
          <a:p>
            <a:r>
              <a:rPr lang="ru-RU" sz="2000" dirty="0" smtClean="0"/>
              <a:t> представлять реализация элементов дистанционного обучения</a:t>
            </a:r>
          </a:p>
          <a:p>
            <a:r>
              <a:rPr lang="ru-RU" sz="2000" dirty="0" smtClean="0"/>
              <a:t> с использованием технологии смешанного обучения. </a:t>
            </a:r>
          </a:p>
          <a:p>
            <a:endParaRPr lang="ru-RU" sz="2000" dirty="0"/>
          </a:p>
        </p:txBody>
      </p:sp>
      <p:grpSp>
        <p:nvGrpSpPr>
          <p:cNvPr id="29" name="Группа 28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30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1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2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3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4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5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6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51520" y="476672"/>
            <a:ext cx="727280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 зависимости от способа коммуникации преподавателя и обучающегося можно выделить три типа организации дистанционного обучения: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  самообучение, организуемое посредством взаимодействия обучающегося с образовательными ресурсами, при этом контакты с другими участниками образовательного процесса минимизированы;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  индивидуализированное обучение, основанное на взаимодействии обучающегося с образовательными ресурсами, а также с преподавателем в индивидуальном обучении;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  обучение в группе, предполагающее активное взаимодействие всех участников учебного процесса.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Каждый из указанных типов организации дистанционного обучения характеризуется спектром педагогических методов и приёмов обучения, которые могут быть применены в рамках дистанционного обучения на заочном отделении.</a:t>
            </a:r>
          </a:p>
        </p:txBody>
      </p:sp>
      <p:grpSp>
        <p:nvGrpSpPr>
          <p:cNvPr id="26" name="Группа 25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27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28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29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0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1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2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3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51520" y="116632"/>
            <a:ext cx="7488832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Основными элементами данной модели  дистанционного обучения являются следующие:</a:t>
            </a:r>
          </a:p>
          <a:p>
            <a:endParaRPr lang="ru-RU" sz="2000" dirty="0" smtClean="0"/>
          </a:p>
          <a:p>
            <a:r>
              <a:rPr lang="ru-RU" sz="2000" dirty="0" smtClean="0"/>
              <a:t>1. Многоканальность доставки образовательного </a:t>
            </a:r>
            <a:r>
              <a:rPr lang="ru-RU" sz="2000" dirty="0" err="1" smtClean="0"/>
              <a:t>контента</a:t>
            </a:r>
            <a:r>
              <a:rPr lang="ru-RU" sz="2000" dirty="0" smtClean="0"/>
              <a:t> обучающимся с помощью используемых ИКТ. В качестве средств доставки </a:t>
            </a:r>
            <a:r>
              <a:rPr lang="ru-RU" sz="2000" dirty="0" err="1" smtClean="0"/>
              <a:t>контента</a:t>
            </a:r>
            <a:r>
              <a:rPr lang="ru-RU" sz="2000" dirty="0" smtClean="0"/>
              <a:t> или обеспечения повышения ее эффективности могут выступать: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  локальные носители (</a:t>
            </a:r>
            <a:r>
              <a:rPr lang="en-US" sz="2000" dirty="0" smtClean="0"/>
              <a:t>USB Flash </a:t>
            </a:r>
            <a:r>
              <a:rPr lang="ru-RU" sz="2000" dirty="0" smtClean="0"/>
              <a:t>и </a:t>
            </a:r>
            <a:r>
              <a:rPr lang="en-US" sz="2000" dirty="0" smtClean="0"/>
              <a:t>HDD-</a:t>
            </a:r>
            <a:r>
              <a:rPr lang="ru-RU" sz="2000" dirty="0" smtClean="0"/>
              <a:t>накопители, </a:t>
            </a:r>
          </a:p>
          <a:p>
            <a:r>
              <a:rPr lang="ru-RU" sz="2000" dirty="0" smtClean="0"/>
              <a:t>CD, DVD-носители);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  локальная сеть учебного заведения или Интернет;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  компьютеры и презентационное оборудование в </a:t>
            </a:r>
          </a:p>
          <a:p>
            <a:r>
              <a:rPr lang="ru-RU" sz="2000" dirty="0" smtClean="0"/>
              <a:t>совокупности с используемыми в процессе очных занятий презентациями, фрагментами ЭОР, анимацией и пр.;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  принтеры   и   копировальное   оборудование   для   оперативного   тиражирования необходимых печатных материалов.</a:t>
            </a:r>
          </a:p>
          <a:p>
            <a:endParaRPr lang="ru-RU" sz="2000" dirty="0" smtClean="0"/>
          </a:p>
          <a:p>
            <a:r>
              <a:rPr lang="ru-RU" sz="2000" dirty="0" smtClean="0"/>
              <a:t>2. Средства поддержки методической работы преподавателя при обучении в </a:t>
            </a:r>
            <a:r>
              <a:rPr lang="ru-RU" sz="2000" dirty="0" err="1" smtClean="0"/>
              <a:t>ИКТ-насыщенной</a:t>
            </a:r>
            <a:r>
              <a:rPr lang="ru-RU" sz="2000" dirty="0" smtClean="0"/>
              <a:t> среде (электронная библиотека, </a:t>
            </a:r>
            <a:r>
              <a:rPr lang="ru-RU" sz="2000" dirty="0" err="1" smtClean="0"/>
              <a:t>медиатека</a:t>
            </a:r>
            <a:r>
              <a:rPr lang="ru-RU" sz="2000" dirty="0" smtClean="0"/>
              <a:t>, электронный каталог традиционной библиотеки учебного заведения и т.д.).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  <p:grpSp>
        <p:nvGrpSpPr>
          <p:cNvPr id="26" name="Группа 25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27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28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29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0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1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2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3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79512" y="244961"/>
            <a:ext cx="74888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3. Расширенный набор средств удаленного взаимодействия обучающегося с преподавателем: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  традиционное общение в учебной аудитории;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  электронная почта;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  образовательные </a:t>
            </a:r>
            <a:r>
              <a:rPr lang="ru-RU" sz="2000" dirty="0" err="1" smtClean="0"/>
              <a:t>интернет-форумы</a:t>
            </a:r>
            <a:r>
              <a:rPr lang="ru-RU" sz="2000" dirty="0" smtClean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  трансляция лекций;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  видеоконференции;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  технологии </a:t>
            </a:r>
            <a:r>
              <a:rPr lang="ru-RU" sz="2000" dirty="0" err="1" smtClean="0"/>
              <a:t>skype</a:t>
            </a:r>
            <a:r>
              <a:rPr lang="ru-RU" sz="2000" dirty="0" smtClean="0"/>
              <a:t> и пр.</a:t>
            </a:r>
          </a:p>
          <a:p>
            <a:endParaRPr lang="ru-RU" sz="2000" dirty="0" smtClean="0"/>
          </a:p>
          <a:p>
            <a:r>
              <a:rPr lang="ru-RU" sz="2000" dirty="0" smtClean="0"/>
              <a:t>4. Современные средства повышения эффективности оценивания результатов обучения, предполагающие как включение контрольных элементов в рассмотренные в предыдущем пункте взаимодействия, так и широкое использование компьютерного тестирования.</a:t>
            </a:r>
          </a:p>
          <a:p>
            <a:endParaRPr lang="ru-RU" sz="2000" dirty="0" smtClean="0"/>
          </a:p>
          <a:p>
            <a:r>
              <a:rPr lang="ru-RU" sz="2000" dirty="0" smtClean="0"/>
              <a:t>5. Для учета результатов образовательной деятельности, наряду с традиционной «бумажной», можно использовать электронную систему учета успеваемости.</a:t>
            </a:r>
          </a:p>
        </p:txBody>
      </p:sp>
      <p:grpSp>
        <p:nvGrpSpPr>
          <p:cNvPr id="26" name="Группа 25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27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28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29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0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1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2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3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79512" y="4775440"/>
            <a:ext cx="648072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Самостоятельное (индивидуальное) обучение</a:t>
            </a:r>
            <a:endParaRPr lang="ru-RU" b="1" cap="none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9512" y="332656"/>
            <a:ext cx="70356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Использование смешанной формы дистанционного обучения на учебной практике «Системы автоматизированного проектирования в строительстве» для заочной формы обучения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91680" y="5094944"/>
            <a:ext cx="57606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Организуется обучаемым самостоятельно, в индивидуальном порядке. Включает в себя работу с официальными учебными пособиями, интерактивными обучающими материалами непосредственного от разработчиков программного обеспечения.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1397675"/>
            <a:ext cx="64807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Учебная практика «Системы автоматизированного проектирования в строительстве»</a:t>
            </a:r>
            <a:endParaRPr lang="ru-RU" b="1" cap="none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691680" y="2067813"/>
            <a:ext cx="583264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Организуется ОБПОУ «КМТ» в специализированном учебном кабинете. Основная задача преподавателя на данном этапе – дать базовые (начальные) навыки работы с архитектурно-строительными САПР. Включает в себя задания и упражнения, предложенные преподавателем для выполнения во время учебной практики непосредственно под его руководством. </a:t>
            </a:r>
          </a:p>
          <a:p>
            <a:r>
              <a:rPr lang="ru-RU" dirty="0" smtClean="0"/>
              <a:t>По календарно-тематическому плану отводится </a:t>
            </a:r>
          </a:p>
          <a:p>
            <a:r>
              <a:rPr lang="ru-RU" dirty="0" smtClean="0"/>
              <a:t>24 учебных часа. </a:t>
            </a:r>
            <a:endParaRPr lang="ru-RU" dirty="0"/>
          </a:p>
        </p:txBody>
      </p:sp>
      <p:grpSp>
        <p:nvGrpSpPr>
          <p:cNvPr id="22" name="Группа 21"/>
          <p:cNvGrpSpPr/>
          <p:nvPr/>
        </p:nvGrpSpPr>
        <p:grpSpPr>
          <a:xfrm>
            <a:off x="7380312" y="44624"/>
            <a:ext cx="1553547" cy="6768760"/>
            <a:chOff x="7380312" y="44624"/>
            <a:chExt cx="1553547" cy="6768760"/>
          </a:xfrm>
        </p:grpSpPr>
        <p:pic>
          <p:nvPicPr>
            <p:cNvPr id="35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4462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6" name="Picture 4" descr="http://petekkonut.com.tr/yonetim/resim/124tr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380312" y="1988944"/>
              <a:ext cx="129600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7" name="Picture 6" descr="http://www.sp-batiment.com/images/9323232_m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631666" y="5013176"/>
              <a:ext cx="1296766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8" name="Picture 8" descr="http://image.slidesharecdn.com/2-1224829592490685-9/95/structural-drafting-architectural-drafting-anything-to-cad-cad-to-cad-1-728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702210" y="980824"/>
              <a:ext cx="1231649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39" name="Picture 10" descr="http://www.roscomplex.ru/images/1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538722" y="2997048"/>
              <a:ext cx="1382561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40" name="Picture 12" descr="http://www.markpichler.it/typo3temp/pics/plan_skizze_architekt_65f64e6996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380312" y="4077176"/>
              <a:ext cx="1298970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  <p:pic>
          <p:nvPicPr>
            <p:cNvPr id="41" name="Picture 2" descr="http://www.ercanvuralinsaat.com/wp-content/uploads/2014/11/15145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380313" y="5949384"/>
              <a:ext cx="1383628" cy="864000"/>
            </a:xfrm>
            <a:prstGeom prst="rect">
              <a:avLst/>
            </a:prstGeom>
            <a:noFill/>
            <a:effectLst>
              <a:softEdge rad="63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1455</TotalTime>
  <Words>2775</Words>
  <Application>Microsoft Office PowerPoint</Application>
  <PresentationFormat>Экран (4:3)</PresentationFormat>
  <Paragraphs>310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Дубик Андрей Сергеевич</cp:lastModifiedBy>
  <cp:revision>137</cp:revision>
  <dcterms:created xsi:type="dcterms:W3CDTF">2015-11-11T19:03:46Z</dcterms:created>
  <dcterms:modified xsi:type="dcterms:W3CDTF">2019-10-10T09:33:21Z</dcterms:modified>
</cp:coreProperties>
</file>