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18.02.2017</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18.02.2017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18.02.2017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18.02.2017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18.02.2017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18.02.2017</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ln>
            <a:solidFill>
              <a:schemeClr val="bg2">
                <a:lumMod val="75000"/>
              </a:schemeClr>
            </a:solidFill>
          </a:ln>
          <a:effectLst>
            <a:outerShdw blurRad="50800" dist="38100" dir="5400000" algn="t" rotWithShape="0">
              <a:prstClr val="black">
                <a:alpha val="40000"/>
              </a:prstClr>
            </a:outerShdw>
          </a:effectLst>
        </p:spPr>
        <p:style>
          <a:lnRef idx="0">
            <a:scrgbClr r="0" g="0" b="0"/>
          </a:lnRef>
          <a:fillRef idx="1002">
            <a:schemeClr val="dk2"/>
          </a:fillRef>
          <a:effectRef idx="0">
            <a:scrgbClr r="0" g="0" b="0"/>
          </a:effectRef>
          <a:fontRef idx="major"/>
        </p:style>
        <p:txBody>
          <a:bodyPr/>
          <a:lstStyle/>
          <a:p>
            <a:r>
              <a:rPr lang="en-US" i="1" dirty="0" smtClean="0">
                <a:solidFill>
                  <a:schemeClr val="bg2">
                    <a:lumMod val="25000"/>
                  </a:schemeClr>
                </a:solidFill>
              </a:rPr>
              <a:t>Education in Australia</a:t>
            </a:r>
            <a:endParaRPr lang="ru-RU" i="1" dirty="0">
              <a:solidFill>
                <a:schemeClr val="bg2">
                  <a:lumMod val="25000"/>
                </a:schemeClr>
              </a:solidFill>
            </a:endParaRPr>
          </a:p>
        </p:txBody>
      </p:sp>
      <p:pic>
        <p:nvPicPr>
          <p:cNvPr id="4" name="Содержимое 3" descr="австр.jpg"/>
          <p:cNvPicPr>
            <a:picLocks noGrp="1" noChangeAspect="1"/>
          </p:cNvPicPr>
          <p:nvPr>
            <p:ph idx="1"/>
          </p:nvPr>
        </p:nvPicPr>
        <p:blipFill>
          <a:blip r:embed="rId2"/>
          <a:stretch>
            <a:fillRect/>
          </a:stretch>
        </p:blipFill>
        <p:spPr>
          <a:xfrm>
            <a:off x="0" y="1500174"/>
            <a:ext cx="9143999" cy="5357826"/>
          </a:xfrm>
          <a:prstGeom prst="rect">
            <a:avLst/>
          </a:prstGeom>
          <a:ln>
            <a:noFill/>
          </a:ln>
          <a:effectLst>
            <a:softEdge rad="112500"/>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2000"/>
                                        <p:tgtEl>
                                          <p:spTgt spid="2"/>
                                        </p:tgtEl>
                                      </p:cBhvr>
                                    </p:animEffect>
                                  </p:childTnLst>
                                </p:cTn>
                              </p:par>
                            </p:childTnLst>
                          </p:cTn>
                        </p:par>
                        <p:par>
                          <p:cTn id="8" fill="hold">
                            <p:stCondLst>
                              <p:cond delay="2000"/>
                            </p:stCondLst>
                            <p:childTnLst>
                              <p:par>
                                <p:cTn id="9" presetID="3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400" decel="100000"/>
                                        <p:tgtEl>
                                          <p:spTgt spid="4"/>
                                        </p:tgtEl>
                                      </p:cBhvr>
                                    </p:animEffect>
                                    <p:anim calcmode="lin" valueType="num">
                                      <p:cBhvr>
                                        <p:cTn id="12" dur="2400" decel="100000" fill="hold"/>
                                        <p:tgtEl>
                                          <p:spTgt spid="4"/>
                                        </p:tgtEl>
                                        <p:attrNameLst>
                                          <p:attrName>style.rotation</p:attrName>
                                        </p:attrNameLst>
                                      </p:cBhvr>
                                      <p:tavLst>
                                        <p:tav tm="0">
                                          <p:val>
                                            <p:fltVal val="-90"/>
                                          </p:val>
                                        </p:tav>
                                        <p:tav tm="100000">
                                          <p:val>
                                            <p:fltVal val="0"/>
                                          </p:val>
                                        </p:tav>
                                      </p:tavLst>
                                    </p:anim>
                                    <p:anim calcmode="lin" valueType="num">
                                      <p:cBhvr>
                                        <p:cTn id="13" dur="2400" decel="100000" fill="hold"/>
                                        <p:tgtEl>
                                          <p:spTgt spid="4"/>
                                        </p:tgtEl>
                                        <p:attrNameLst>
                                          <p:attrName>ppt_x</p:attrName>
                                        </p:attrNameLst>
                                      </p:cBhvr>
                                      <p:tavLst>
                                        <p:tav tm="0">
                                          <p:val>
                                            <p:strVal val="#ppt_x+0.4"/>
                                          </p:val>
                                        </p:tav>
                                        <p:tav tm="100000">
                                          <p:val>
                                            <p:strVal val="#ppt_x-0.05"/>
                                          </p:val>
                                        </p:tav>
                                      </p:tavLst>
                                    </p:anim>
                                    <p:anim calcmode="lin" valueType="num">
                                      <p:cBhvr>
                                        <p:cTn id="14" dur="2400" decel="100000" fill="hold"/>
                                        <p:tgtEl>
                                          <p:spTgt spid="4"/>
                                        </p:tgtEl>
                                        <p:attrNameLst>
                                          <p:attrName>ppt_y</p:attrName>
                                        </p:attrNameLst>
                                      </p:cBhvr>
                                      <p:tavLst>
                                        <p:tav tm="0">
                                          <p:val>
                                            <p:strVal val="#ppt_y-0.4"/>
                                          </p:val>
                                        </p:tav>
                                        <p:tav tm="100000">
                                          <p:val>
                                            <p:strVal val="#ppt_y+0.1"/>
                                          </p:val>
                                        </p:tav>
                                      </p:tavLst>
                                    </p:anim>
                                    <p:anim calcmode="lin" valueType="num">
                                      <p:cBhvr>
                                        <p:cTn id="15" dur="600" accel="100000" fill="hold">
                                          <p:stCondLst>
                                            <p:cond delay="2400"/>
                                          </p:stCondLst>
                                        </p:cTn>
                                        <p:tgtEl>
                                          <p:spTgt spid="4"/>
                                        </p:tgtEl>
                                        <p:attrNameLst>
                                          <p:attrName>ppt_x</p:attrName>
                                        </p:attrNameLst>
                                      </p:cBhvr>
                                      <p:tavLst>
                                        <p:tav tm="0">
                                          <p:val>
                                            <p:strVal val="#ppt_x-0.05"/>
                                          </p:val>
                                        </p:tav>
                                        <p:tav tm="100000">
                                          <p:val>
                                            <p:strVal val="#ppt_x"/>
                                          </p:val>
                                        </p:tav>
                                      </p:tavLst>
                                    </p:anim>
                                    <p:anim calcmode="lin" valueType="num">
                                      <p:cBhvr>
                                        <p:cTn id="16" dur="600" accel="100000" fill="hold">
                                          <p:stCondLst>
                                            <p:cond delay="24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500042"/>
            <a:ext cx="8229600" cy="1143000"/>
          </a:xfrm>
        </p:spPr>
        <p:txBody>
          <a:bodyPr>
            <a:noAutofit/>
          </a:bodyPr>
          <a:lstStyle/>
          <a:p>
            <a:r>
              <a:rPr lang="en-US" sz="4000" i="1" dirty="0" smtClean="0">
                <a:solidFill>
                  <a:schemeClr val="bg2">
                    <a:lumMod val="25000"/>
                  </a:schemeClr>
                </a:solidFill>
              </a:rPr>
              <a:t>Each state and territory in Australia makes its own laws about education</a:t>
            </a:r>
            <a:endParaRPr lang="ru-RU" sz="4000" i="1" dirty="0">
              <a:solidFill>
                <a:schemeClr val="bg2">
                  <a:lumMod val="25000"/>
                </a:schemeClr>
              </a:solidFill>
            </a:endParaRPr>
          </a:p>
        </p:txBody>
      </p:sp>
      <p:pic>
        <p:nvPicPr>
          <p:cNvPr id="4" name="Содержимое 3" descr="эфжывддв.jpg"/>
          <p:cNvPicPr>
            <a:picLocks noGrp="1" noChangeAspect="1"/>
          </p:cNvPicPr>
          <p:nvPr>
            <p:ph idx="1"/>
          </p:nvPr>
        </p:nvPicPr>
        <p:blipFill>
          <a:blip r:embed="rId2"/>
          <a:stretch>
            <a:fillRect/>
          </a:stretch>
        </p:blipFill>
        <p:spPr>
          <a:xfrm>
            <a:off x="571500" y="2143116"/>
            <a:ext cx="4786313" cy="4071966"/>
          </a:xfrm>
          <a:prstGeom prst="rect">
            <a:avLst/>
          </a:prstGeom>
          <a:ln>
            <a:noFill/>
          </a:ln>
          <a:effectLst>
            <a:outerShdw blurRad="292100" dist="139700" dir="2700000" algn="tl" rotWithShape="0">
              <a:srgbClr val="333333">
                <a:alpha val="65000"/>
              </a:srgbClr>
            </a:outerShdw>
          </a:effectLst>
        </p:spPr>
      </p:pic>
      <p:sp>
        <p:nvSpPr>
          <p:cNvPr id="5" name="Прямоугольник 4"/>
          <p:cNvSpPr/>
          <p:nvPr/>
        </p:nvSpPr>
        <p:spPr>
          <a:xfrm>
            <a:off x="5715008" y="3214686"/>
            <a:ext cx="3428992" cy="1200329"/>
          </a:xfrm>
          <a:prstGeom prst="rect">
            <a:avLst/>
          </a:prstGeom>
        </p:spPr>
        <p:txBody>
          <a:bodyPr wrap="square">
            <a:spAutoFit/>
          </a:bodyPr>
          <a:lstStyle/>
          <a:p>
            <a:r>
              <a:rPr lang="ru-RU" sz="2400" b="1" i="1" dirty="0" smtClean="0">
                <a:solidFill>
                  <a:schemeClr val="bg2">
                    <a:lumMod val="25000"/>
                  </a:schemeClr>
                </a:solidFill>
              </a:rPr>
              <a:t>( см. Здание учебного центра EF в </a:t>
            </a:r>
            <a:r>
              <a:rPr lang="ru-RU" sz="2400" b="1" i="1" dirty="0" err="1" smtClean="0">
                <a:solidFill>
                  <a:schemeClr val="bg2">
                    <a:lumMod val="25000"/>
                  </a:schemeClr>
                </a:solidFill>
              </a:rPr>
              <a:t>Брисбене</a:t>
            </a:r>
            <a:r>
              <a:rPr lang="ru-RU" b="1" i="1" dirty="0" smtClean="0">
                <a:solidFill>
                  <a:schemeClr val="bg2">
                    <a:lumMod val="25000"/>
                  </a:schemeClr>
                </a:solidFill>
              </a:rPr>
              <a:t>)</a:t>
            </a:r>
            <a:endParaRPr lang="ru-RU" b="1" i="1" dirty="0">
              <a:solidFill>
                <a:schemeClr val="bg2">
                  <a:lumMod val="25000"/>
                </a:schemeClr>
              </a:solidFill>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900" decel="100000" fill="hold"/>
                                        <p:tgtEl>
                                          <p:spTgt spid="4"/>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1" presetClass="entr" presetSubtype="0" fill="hold" grpId="0" nodeType="afterEffect">
                                  <p:stCondLst>
                                    <p:cond delay="0"/>
                                  </p:stCondLst>
                                  <p:iterate type="lt">
                                    <p:tmPct val="5000"/>
                                  </p:iterate>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fltVal val="0"/>
                                          </p:val>
                                        </p:tav>
                                        <p:tav tm="100000">
                                          <p:val>
                                            <p:strVal val="#ppt_w"/>
                                          </p:val>
                                        </p:tav>
                                      </p:tavLst>
                                    </p:anim>
                                    <p:anim calcmode="lin" valueType="num">
                                      <p:cBhvr>
                                        <p:cTn id="22" dur="1000" fill="hold"/>
                                        <p:tgtEl>
                                          <p:spTgt spid="5"/>
                                        </p:tgtEl>
                                        <p:attrNameLst>
                                          <p:attrName>ppt_h</p:attrName>
                                        </p:attrNameLst>
                                      </p:cBhvr>
                                      <p:tavLst>
                                        <p:tav tm="0">
                                          <p:val>
                                            <p:fltVal val="0"/>
                                          </p:val>
                                        </p:tav>
                                        <p:tav tm="100000">
                                          <p:val>
                                            <p:strVal val="#ppt_h"/>
                                          </p:val>
                                        </p:tav>
                                      </p:tavLst>
                                    </p:anim>
                                    <p:anim calcmode="lin" valueType="num">
                                      <p:cBhvr>
                                        <p:cTn id="23" dur="1000" fill="hold"/>
                                        <p:tgtEl>
                                          <p:spTgt spid="5"/>
                                        </p:tgtEl>
                                        <p:attrNameLst>
                                          <p:attrName>style.rotation</p:attrName>
                                        </p:attrNameLst>
                                      </p:cBhvr>
                                      <p:tavLst>
                                        <p:tav tm="0">
                                          <p:val>
                                            <p:fltVal val="90"/>
                                          </p:val>
                                        </p:tav>
                                        <p:tav tm="100000">
                                          <p:val>
                                            <p:fltVal val="0"/>
                                          </p:val>
                                        </p:tav>
                                      </p:tavLst>
                                    </p:anim>
                                    <p:animEffect transition="in" filter="fade">
                                      <p:cBhvr>
                                        <p:cTn id="2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00042"/>
            <a:ext cx="8229600" cy="1143000"/>
          </a:xfrm>
        </p:spPr>
        <p:txBody>
          <a:bodyPr>
            <a:normAutofit fontScale="90000"/>
          </a:bodyPr>
          <a:lstStyle/>
          <a:p>
            <a:r>
              <a:rPr lang="en-US" sz="3200" i="1" dirty="0" smtClean="0">
                <a:solidFill>
                  <a:schemeClr val="bg2">
                    <a:lumMod val="25000"/>
                  </a:schemeClr>
                </a:solidFill>
              </a:rPr>
              <a:t>Australia’s four-term school year begins in February with a two-weak holiday between terms. The fourth and final term ends around December 20.</a:t>
            </a:r>
            <a:r>
              <a:rPr lang="en-US" sz="3200" b="0" dirty="0" smtClean="0"/>
              <a:t> </a:t>
            </a:r>
            <a:endParaRPr lang="ru-RU" sz="3200" dirty="0"/>
          </a:p>
        </p:txBody>
      </p:sp>
      <p:pic>
        <p:nvPicPr>
          <p:cNvPr id="5" name="Содержимое 4" descr="эжопаварполлд.JPG"/>
          <p:cNvPicPr>
            <a:picLocks noGrp="1" noChangeAspect="1"/>
          </p:cNvPicPr>
          <p:nvPr>
            <p:ph idx="1"/>
          </p:nvPr>
        </p:nvPicPr>
        <p:blipFill>
          <a:blip r:embed="rId2"/>
          <a:stretch>
            <a:fillRect/>
          </a:stretch>
        </p:blipFill>
        <p:spPr>
          <a:xfrm>
            <a:off x="4090450" y="2571744"/>
            <a:ext cx="4839268" cy="3786214"/>
          </a:xfrm>
          <a:prstGeom prst="rect">
            <a:avLst/>
          </a:prstGeom>
          <a:ln>
            <a:noFill/>
          </a:ln>
          <a:effectLst>
            <a:outerShdw blurRad="292100" dist="139700" dir="2700000" algn="tl" rotWithShape="0">
              <a:srgbClr val="333333">
                <a:alpha val="65000"/>
              </a:srgbClr>
            </a:outerShdw>
          </a:effectLst>
        </p:spPr>
      </p:pic>
      <p:sp>
        <p:nvSpPr>
          <p:cNvPr id="4" name="Прямоугольник 3"/>
          <p:cNvSpPr/>
          <p:nvPr/>
        </p:nvSpPr>
        <p:spPr>
          <a:xfrm>
            <a:off x="357159" y="3071810"/>
            <a:ext cx="3571900" cy="830997"/>
          </a:xfrm>
          <a:prstGeom prst="rect">
            <a:avLst/>
          </a:prstGeom>
        </p:spPr>
        <p:txBody>
          <a:bodyPr wrap="square">
            <a:spAutoFit/>
          </a:bodyPr>
          <a:lstStyle/>
          <a:p>
            <a:r>
              <a:rPr lang="ru-RU" dirty="0" smtClean="0"/>
              <a:t> </a:t>
            </a:r>
            <a:r>
              <a:rPr lang="ru-RU" sz="2400" b="1" i="1" dirty="0" smtClean="0">
                <a:solidFill>
                  <a:schemeClr val="bg2">
                    <a:lumMod val="25000"/>
                  </a:schemeClr>
                </a:solidFill>
              </a:rPr>
              <a:t>( см. Детский сад в </a:t>
            </a:r>
            <a:r>
              <a:rPr lang="ru-RU" sz="2400" b="1" i="1" dirty="0" err="1" smtClean="0">
                <a:solidFill>
                  <a:schemeClr val="bg2">
                    <a:lumMod val="25000"/>
                  </a:schemeClr>
                </a:solidFill>
              </a:rPr>
              <a:t>Эксдейл</a:t>
            </a:r>
            <a:r>
              <a:rPr lang="ru-RU" sz="2400" b="1" i="1" dirty="0" smtClean="0">
                <a:solidFill>
                  <a:schemeClr val="bg2">
                    <a:lumMod val="25000"/>
                  </a:schemeClr>
                </a:solidFill>
              </a:rPr>
              <a:t>, Виктория)</a:t>
            </a:r>
            <a:endParaRPr lang="ru-RU" b="1" i="1" dirty="0">
              <a:solidFill>
                <a:schemeClr val="bg2">
                  <a:lumMod val="25000"/>
                </a:schemeClr>
              </a:solidFill>
            </a:endParaRP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39" presetClass="entr" presetSubtype="0" ac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428604"/>
            <a:ext cx="8229600" cy="1143000"/>
          </a:xfrm>
        </p:spPr>
        <p:txBody>
          <a:bodyPr>
            <a:noAutofit/>
          </a:bodyPr>
          <a:lstStyle/>
          <a:p>
            <a:r>
              <a:rPr lang="en-US" sz="2800" i="1" dirty="0" smtClean="0">
                <a:solidFill>
                  <a:schemeClr val="bg2">
                    <a:lumMod val="25000"/>
                  </a:schemeClr>
                </a:solidFill>
              </a:rPr>
              <a:t>Education in Australia The Christmas holiday coincides with the end of school and beginning of the summer vacation. The students return to school in February.</a:t>
            </a:r>
            <a:endParaRPr lang="ru-RU" sz="2800" i="1" dirty="0">
              <a:solidFill>
                <a:schemeClr val="bg2">
                  <a:lumMod val="25000"/>
                </a:schemeClr>
              </a:solidFill>
            </a:endParaRPr>
          </a:p>
        </p:txBody>
      </p:sp>
      <p:pic>
        <p:nvPicPr>
          <p:cNvPr id="5" name="Содержимое 4" descr="эжждвоаорптиптирмирпитчитчиипитьтотмсотмоиттитотовтсоотимоттсотоимроиротиьтотпоакрот.jpg"/>
          <p:cNvPicPr>
            <a:picLocks noGrp="1" noChangeAspect="1"/>
          </p:cNvPicPr>
          <p:nvPr>
            <p:ph idx="1"/>
          </p:nvPr>
        </p:nvPicPr>
        <p:blipFill>
          <a:blip r:embed="rId2" cstate="print"/>
          <a:stretch>
            <a:fillRect/>
          </a:stretch>
        </p:blipFill>
        <p:spPr>
          <a:xfrm>
            <a:off x="214282" y="2500306"/>
            <a:ext cx="5072093" cy="3571899"/>
          </a:xfrm>
          <a:prstGeom prst="rect">
            <a:avLst/>
          </a:prstGeom>
          <a:ln>
            <a:noFill/>
          </a:ln>
          <a:effectLst>
            <a:outerShdw blurRad="292100" dist="139700" dir="2700000" algn="tl" rotWithShape="0">
              <a:srgbClr val="333333">
                <a:alpha val="65000"/>
              </a:srgbClr>
            </a:outerShdw>
          </a:effectLst>
        </p:spPr>
      </p:pic>
      <p:sp>
        <p:nvSpPr>
          <p:cNvPr id="4" name="Прямоугольник 3"/>
          <p:cNvSpPr/>
          <p:nvPr/>
        </p:nvSpPr>
        <p:spPr>
          <a:xfrm>
            <a:off x="5572132" y="3286124"/>
            <a:ext cx="3143272" cy="1323439"/>
          </a:xfrm>
          <a:prstGeom prst="rect">
            <a:avLst/>
          </a:prstGeom>
        </p:spPr>
        <p:txBody>
          <a:bodyPr wrap="square">
            <a:spAutoFit/>
          </a:bodyPr>
          <a:lstStyle/>
          <a:p>
            <a:r>
              <a:rPr lang="ru-RU" sz="2000" b="1" i="1" dirty="0" smtClean="0">
                <a:solidFill>
                  <a:schemeClr val="bg2">
                    <a:lumMod val="25000"/>
                  </a:schemeClr>
                </a:solidFill>
              </a:rPr>
              <a:t>(см. Здание департамента образования в Канберре</a:t>
            </a:r>
            <a:r>
              <a:rPr lang="ru-RU" dirty="0" smtClean="0">
                <a:solidFill>
                  <a:schemeClr val="bg2">
                    <a:lumMod val="25000"/>
                  </a:schemeClr>
                </a:solidFill>
              </a:rPr>
              <a:t>)</a:t>
            </a:r>
            <a:endParaRPr lang="ru-RU" dirty="0">
              <a:solidFill>
                <a:schemeClr val="bg2">
                  <a:lumMod val="25000"/>
                </a:schemeClr>
              </a:solidFill>
            </a:endParaRPr>
          </a:p>
        </p:txBody>
      </p:sp>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8" presetClass="entr" presetSubtype="0" accel="50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2"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3" dur="1000" fill="hold"/>
                                        <p:tgtEl>
                                          <p:spTgt spid="5"/>
                                        </p:tgtEl>
                                        <p:attrNameLst>
                                          <p:attrName>ppt_y</p:attrName>
                                        </p:attrNameLst>
                                      </p:cBhvr>
                                      <p:tavLst>
                                        <p:tav tm="0">
                                          <p:val>
                                            <p:strVal val="#ppt_y"/>
                                          </p:val>
                                        </p:tav>
                                        <p:tav tm="100000">
                                          <p:val>
                                            <p:strVal val="#ppt_y"/>
                                          </p:val>
                                        </p:tav>
                                      </p:tavLst>
                                    </p:anim>
                                    <p:animEffect transition="in" filter="fade">
                                      <p:cBhvr>
                                        <p:cTn id="14" dur="1000"/>
                                        <p:tgtEl>
                                          <p:spTgt spid="5"/>
                                        </p:tgtEl>
                                      </p:cBhvr>
                                    </p:animEffect>
                                  </p:childTnLst>
                                </p:cTn>
                              </p:par>
                            </p:childTnLst>
                          </p:cTn>
                        </p:par>
                        <p:par>
                          <p:cTn id="15" fill="hold">
                            <p:stCondLst>
                              <p:cond delay="1500"/>
                            </p:stCondLst>
                            <p:childTnLst>
                              <p:par>
                                <p:cTn id="16" presetID="37"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900" decel="100000" fill="hold"/>
                                        <p:tgtEl>
                                          <p:spTgt spid="4"/>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8229600" cy="1143000"/>
          </a:xfrm>
        </p:spPr>
        <p:txBody>
          <a:bodyPr>
            <a:noAutofit/>
          </a:bodyPr>
          <a:lstStyle/>
          <a:p>
            <a:r>
              <a:rPr lang="en-US" sz="2400" i="1" dirty="0" smtClean="0">
                <a:solidFill>
                  <a:schemeClr val="bg2">
                    <a:lumMod val="25000"/>
                  </a:schemeClr>
                </a:solidFill>
              </a:rPr>
              <a:t>In Australia large schools are found in cities along the coast. One-teacher schools are located farther out in the countryside. A teacher in the country may teach all grades, with only one or two students in a grade</a:t>
            </a:r>
            <a:endParaRPr lang="ru-RU" sz="2400" i="1" dirty="0">
              <a:solidFill>
                <a:schemeClr val="bg2">
                  <a:lumMod val="25000"/>
                </a:schemeClr>
              </a:solidFill>
            </a:endParaRPr>
          </a:p>
        </p:txBody>
      </p:sp>
      <p:pic>
        <p:nvPicPr>
          <p:cNvPr id="4" name="Содержимое 3" descr="эыфлданпергрипогрпгрпагпрашуромпгтопгарвлаоашпрдирогроеоп.jpg"/>
          <p:cNvPicPr>
            <a:picLocks noGrp="1" noChangeAspect="1"/>
          </p:cNvPicPr>
          <p:nvPr>
            <p:ph idx="1"/>
          </p:nvPr>
        </p:nvPicPr>
        <p:blipFill>
          <a:blip r:embed="rId2"/>
          <a:stretch>
            <a:fillRect/>
          </a:stretch>
        </p:blipFill>
        <p:spPr>
          <a:xfrm>
            <a:off x="4143372" y="2285992"/>
            <a:ext cx="4757741" cy="3757294"/>
          </a:xfrm>
          <a:prstGeom prst="rect">
            <a:avLst/>
          </a:prstGeom>
          <a:ln>
            <a:noFill/>
          </a:ln>
          <a:effectLst>
            <a:outerShdw blurRad="292100" dist="139700" dir="2700000" algn="tl" rotWithShape="0">
              <a:srgbClr val="333333">
                <a:alpha val="65000"/>
              </a:srgbClr>
            </a:outerShdw>
          </a:effectLst>
        </p:spPr>
      </p:pic>
      <p:sp>
        <p:nvSpPr>
          <p:cNvPr id="5" name="Прямоугольник 4"/>
          <p:cNvSpPr/>
          <p:nvPr/>
        </p:nvSpPr>
        <p:spPr>
          <a:xfrm>
            <a:off x="428596" y="3143248"/>
            <a:ext cx="3821532" cy="830997"/>
          </a:xfrm>
          <a:prstGeom prst="rect">
            <a:avLst/>
          </a:prstGeom>
        </p:spPr>
        <p:txBody>
          <a:bodyPr wrap="square">
            <a:spAutoFit/>
          </a:bodyPr>
          <a:lstStyle/>
          <a:p>
            <a:r>
              <a:rPr lang="ru-RU" sz="2400" b="1" i="1" dirty="0" smtClean="0">
                <a:solidFill>
                  <a:schemeClr val="bg2">
                    <a:lumMod val="25000"/>
                  </a:schemeClr>
                </a:solidFill>
              </a:rPr>
              <a:t>(см. Государственная школа в </a:t>
            </a:r>
            <a:r>
              <a:rPr lang="ru-RU" sz="2400" b="1" i="1" dirty="0" err="1" smtClean="0">
                <a:solidFill>
                  <a:schemeClr val="bg2">
                    <a:lumMod val="25000"/>
                  </a:schemeClr>
                </a:solidFill>
              </a:rPr>
              <a:t>Перте</a:t>
            </a:r>
            <a:r>
              <a:rPr lang="ru-RU" sz="2400" b="1" i="1" dirty="0" smtClean="0">
                <a:solidFill>
                  <a:schemeClr val="bg2">
                    <a:lumMod val="25000"/>
                  </a:schemeClr>
                </a:solidFill>
              </a:rPr>
              <a:t>)</a:t>
            </a:r>
            <a:endParaRPr lang="ru-RU" sz="2400" b="1" i="1" dirty="0">
              <a:solidFill>
                <a:schemeClr val="bg2">
                  <a:lumMod val="25000"/>
                </a:schemeClr>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childTnLst>
                          </p:cTn>
                        </p:par>
                        <p:par>
                          <p:cTn id="14" fill="hold">
                            <p:stCondLst>
                              <p:cond delay="1500"/>
                            </p:stCondLst>
                            <p:childTnLst>
                              <p:par>
                                <p:cTn id="15" presetID="6"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ircle(in)">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28604"/>
            <a:ext cx="8229600" cy="1143000"/>
          </a:xfrm>
        </p:spPr>
        <p:txBody>
          <a:bodyPr>
            <a:normAutofit fontScale="90000"/>
          </a:bodyPr>
          <a:lstStyle/>
          <a:p>
            <a:r>
              <a:rPr lang="en-US" sz="2800" b="0" dirty="0" smtClean="0"/>
              <a:t> </a:t>
            </a:r>
            <a:r>
              <a:rPr lang="en-US" sz="3100" i="1" dirty="0" smtClean="0">
                <a:solidFill>
                  <a:schemeClr val="bg2">
                    <a:lumMod val="25000"/>
                  </a:schemeClr>
                </a:solidFill>
              </a:rPr>
              <a:t>Students living far from the city attend “Schools of the Air”. They listen to the teacher on the radio each day when it’s time for school.</a:t>
            </a:r>
            <a:endParaRPr lang="ru-RU" sz="2800" i="1" dirty="0">
              <a:solidFill>
                <a:schemeClr val="bg2">
                  <a:lumMod val="25000"/>
                </a:schemeClr>
              </a:solidFill>
            </a:endParaRPr>
          </a:p>
        </p:txBody>
      </p:sp>
      <p:pic>
        <p:nvPicPr>
          <p:cNvPr id="4" name="Содержимое 3" descr="жфлщокушок.jpg"/>
          <p:cNvPicPr>
            <a:picLocks noGrp="1" noChangeAspect="1"/>
          </p:cNvPicPr>
          <p:nvPr>
            <p:ph idx="1"/>
          </p:nvPr>
        </p:nvPicPr>
        <p:blipFill>
          <a:blip r:embed="rId2"/>
          <a:stretch>
            <a:fillRect/>
          </a:stretch>
        </p:blipFill>
        <p:spPr>
          <a:xfrm>
            <a:off x="357158" y="2285992"/>
            <a:ext cx="5000655" cy="3643338"/>
          </a:xfrm>
          <a:prstGeom prst="rect">
            <a:avLst/>
          </a:prstGeom>
          <a:ln>
            <a:noFill/>
          </a:ln>
          <a:effectLst>
            <a:outerShdw blurRad="292100" dist="139700" dir="2700000" algn="tl" rotWithShape="0">
              <a:srgbClr val="333333">
                <a:alpha val="65000"/>
              </a:srgbClr>
            </a:outerShdw>
          </a:effectLst>
        </p:spPr>
      </p:pic>
      <p:sp>
        <p:nvSpPr>
          <p:cNvPr id="5" name="Прямоугольник 4"/>
          <p:cNvSpPr/>
          <p:nvPr/>
        </p:nvSpPr>
        <p:spPr>
          <a:xfrm>
            <a:off x="5572132" y="3143248"/>
            <a:ext cx="2938046" cy="1200329"/>
          </a:xfrm>
          <a:prstGeom prst="rect">
            <a:avLst/>
          </a:prstGeom>
        </p:spPr>
        <p:txBody>
          <a:bodyPr wrap="square">
            <a:spAutoFit/>
          </a:bodyPr>
          <a:lstStyle/>
          <a:p>
            <a:r>
              <a:rPr lang="ru-RU" dirty="0" smtClean="0"/>
              <a:t> </a:t>
            </a:r>
            <a:r>
              <a:rPr lang="ru-RU" sz="2400" dirty="0" smtClean="0">
                <a:solidFill>
                  <a:schemeClr val="bg2">
                    <a:lumMod val="25000"/>
                  </a:schemeClr>
                </a:solidFill>
              </a:rPr>
              <a:t>(</a:t>
            </a:r>
            <a:r>
              <a:rPr lang="ru-RU" sz="2400" b="1" i="1" dirty="0" smtClean="0">
                <a:solidFill>
                  <a:schemeClr val="bg2">
                    <a:lumMod val="25000"/>
                  </a:schemeClr>
                </a:solidFill>
                <a:effectLst>
                  <a:outerShdw blurRad="38100" dist="38100" dir="2700000" algn="tl">
                    <a:srgbClr val="000000">
                      <a:alpha val="43137"/>
                    </a:srgbClr>
                  </a:outerShdw>
                </a:effectLst>
              </a:rPr>
              <a:t>см. Католическая школа в Сиднее)</a:t>
            </a:r>
            <a:endParaRPr lang="ru-RU" sz="3200" b="1" i="1" dirty="0">
              <a:solidFill>
                <a:schemeClr val="bg2">
                  <a:lumMod val="25000"/>
                </a:schemeClr>
              </a:solidFill>
              <a:effectLst>
                <a:outerShdw blurRad="38100" dist="38100" dir="2700000" algn="tl">
                  <a:srgbClr val="000000">
                    <a:alpha val="43137"/>
                  </a:srgbClr>
                </a:outerShdw>
              </a:effectLst>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par>
                          <p:cTn id="8" fill="hold">
                            <p:stCondLst>
                              <p:cond delay="2000"/>
                            </p:stCondLst>
                            <p:childTnLst>
                              <p:par>
                                <p:cTn id="9" presetID="8"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amond(in)">
                                      <p:cBhvr>
                                        <p:cTn id="11" dur="2000"/>
                                        <p:tgtEl>
                                          <p:spTgt spid="4"/>
                                        </p:tgtEl>
                                      </p:cBhvr>
                                    </p:animEffect>
                                  </p:childTnLst>
                                </p:cTn>
                              </p:par>
                            </p:childTnLst>
                          </p:cTn>
                        </p:par>
                        <p:par>
                          <p:cTn id="12" fill="hold">
                            <p:stCondLst>
                              <p:cond delay="4000"/>
                            </p:stCondLst>
                            <p:childTnLst>
                              <p:par>
                                <p:cTn id="13" presetID="31" presetClass="entr" presetSubtype="0" fill="hold" grpId="0" nodeType="afterEffect">
                                  <p:stCondLst>
                                    <p:cond delay="0"/>
                                  </p:stCondLst>
                                  <p:iterate type="lt">
                                    <p:tmPct val="5000"/>
                                  </p:iterate>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style.rotation</p:attrName>
                                        </p:attrNameLst>
                                      </p:cBhvr>
                                      <p:tavLst>
                                        <p:tav tm="0">
                                          <p:val>
                                            <p:fltVal val="90"/>
                                          </p:val>
                                        </p:tav>
                                        <p:tav tm="100000">
                                          <p:val>
                                            <p:fltVal val="0"/>
                                          </p:val>
                                        </p:tav>
                                      </p:tavLst>
                                    </p:anim>
                                    <p:animEffect transition="in" filter="fade">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28604"/>
            <a:ext cx="8229600" cy="1143000"/>
          </a:xfrm>
        </p:spPr>
        <p:txBody>
          <a:bodyPr>
            <a:normAutofit fontScale="90000"/>
          </a:bodyPr>
          <a:lstStyle/>
          <a:p>
            <a:r>
              <a:rPr lang="en-US" sz="2700" i="1" dirty="0" smtClean="0">
                <a:solidFill>
                  <a:schemeClr val="bg2">
                    <a:lumMod val="25000"/>
                  </a:schemeClr>
                </a:solidFill>
              </a:rPr>
              <a:t> </a:t>
            </a:r>
            <a:r>
              <a:rPr lang="en-US" sz="2700" i="1" dirty="0" smtClean="0">
                <a:solidFill>
                  <a:schemeClr val="bg2">
                    <a:lumMod val="25000"/>
                  </a:schemeClr>
                </a:solidFill>
              </a:rPr>
              <a:t>Students have their own books. They answer questions over the microphone. The teacher assigns home-work to do. The completed home-work is mailed to the teacher. It is discussed over the microphone, corrected and mailed bac</a:t>
            </a:r>
            <a:r>
              <a:rPr lang="en-US" sz="3200" i="1" dirty="0" smtClean="0">
                <a:solidFill>
                  <a:schemeClr val="bg2">
                    <a:lumMod val="25000"/>
                  </a:schemeClr>
                </a:solidFill>
              </a:rPr>
              <a:t>k</a:t>
            </a:r>
            <a:endParaRPr lang="ru-RU" sz="3200" i="1" dirty="0">
              <a:solidFill>
                <a:schemeClr val="bg2">
                  <a:lumMod val="25000"/>
                </a:schemeClr>
              </a:solidFill>
            </a:endParaRPr>
          </a:p>
        </p:txBody>
      </p:sp>
      <p:pic>
        <p:nvPicPr>
          <p:cNvPr id="4" name="Содержимое 3" descr="жддщлолроо.JPG"/>
          <p:cNvPicPr>
            <a:picLocks noGrp="1" noChangeAspect="1"/>
          </p:cNvPicPr>
          <p:nvPr>
            <p:ph idx="1"/>
          </p:nvPr>
        </p:nvPicPr>
        <p:blipFill>
          <a:blip r:embed="rId2"/>
          <a:stretch>
            <a:fillRect/>
          </a:stretch>
        </p:blipFill>
        <p:spPr>
          <a:xfrm>
            <a:off x="3857620" y="2214554"/>
            <a:ext cx="4929222" cy="3929090"/>
          </a:xfrm>
          <a:prstGeom prst="rect">
            <a:avLst/>
          </a:prstGeom>
          <a:ln>
            <a:noFill/>
          </a:ln>
          <a:effectLst>
            <a:outerShdw blurRad="292100" dist="139700" dir="2700000" algn="tl" rotWithShape="0">
              <a:srgbClr val="333333">
                <a:alpha val="65000"/>
              </a:srgbClr>
            </a:outerShdw>
          </a:effectLst>
        </p:spPr>
      </p:pic>
      <p:sp>
        <p:nvSpPr>
          <p:cNvPr id="5" name="Прямоугольник 4"/>
          <p:cNvSpPr/>
          <p:nvPr/>
        </p:nvSpPr>
        <p:spPr>
          <a:xfrm>
            <a:off x="214282" y="3286124"/>
            <a:ext cx="3286148" cy="707886"/>
          </a:xfrm>
          <a:prstGeom prst="rect">
            <a:avLst/>
          </a:prstGeom>
        </p:spPr>
        <p:txBody>
          <a:bodyPr wrap="square">
            <a:spAutoFit/>
          </a:bodyPr>
          <a:lstStyle/>
          <a:p>
            <a:r>
              <a:rPr lang="ru-RU" sz="2000" b="1" i="1" dirty="0" smtClean="0">
                <a:solidFill>
                  <a:schemeClr val="bg2">
                    <a:lumMod val="25000"/>
                  </a:schemeClr>
                </a:solidFill>
              </a:rPr>
              <a:t>(см. Сельская школа </a:t>
            </a:r>
            <a:r>
              <a:rPr lang="ru-RU" sz="2000" b="1" i="1" dirty="0" err="1" smtClean="0">
                <a:solidFill>
                  <a:schemeClr val="bg2">
                    <a:lumMod val="25000"/>
                  </a:schemeClr>
                </a:solidFill>
              </a:rPr>
              <a:t>Хоумбуш</a:t>
            </a:r>
            <a:r>
              <a:rPr lang="ru-RU" sz="2000" b="1" i="1" dirty="0" smtClean="0">
                <a:solidFill>
                  <a:schemeClr val="bg2">
                    <a:lumMod val="25000"/>
                  </a:schemeClr>
                </a:solidFill>
              </a:rPr>
              <a:t>,  Виктория)</a:t>
            </a:r>
            <a:endParaRPr lang="ru-RU" sz="2000" b="1" i="1" dirty="0">
              <a:solidFill>
                <a:schemeClr val="bg2">
                  <a:lumMod val="25000"/>
                </a:schemeClr>
              </a:solidFill>
            </a:endParaRP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par>
                          <p:cTn id="11" fill="hold">
                            <p:stCondLst>
                              <p:cond delay="1000"/>
                            </p:stCondLst>
                            <p:childTnLst>
                              <p:par>
                                <p:cTn id="12" presetID="58" presetClass="entr" presetSubtype="0" accel="10000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strVal val="#ppt_w*2.5"/>
                                          </p:val>
                                        </p:tav>
                                        <p:tav tm="100000">
                                          <p:val>
                                            <p:strVal val="#ppt_w"/>
                                          </p:val>
                                        </p:tav>
                                      </p:tavLst>
                                    </p:anim>
                                    <p:anim calcmode="lin" valueType="num">
                                      <p:cBhvr>
                                        <p:cTn id="15" dur="500" fill="hold"/>
                                        <p:tgtEl>
                                          <p:spTgt spid="4"/>
                                        </p:tgtEl>
                                        <p:attrNameLst>
                                          <p:attrName>ppt_h</p:attrName>
                                        </p:attrNameLst>
                                      </p:cBhvr>
                                      <p:tavLst>
                                        <p:tav tm="0">
                                          <p:val>
                                            <p:strVal val="#ppt_h*0.01"/>
                                          </p:val>
                                        </p:tav>
                                        <p:tav tm="100000">
                                          <p:val>
                                            <p:strVal val="#ppt_h"/>
                                          </p:val>
                                        </p:tav>
                                      </p:tavLst>
                                    </p:anim>
                                    <p:anim calcmode="lin" valueType="num">
                                      <p:cBhvr>
                                        <p:cTn id="16" dur="500" fill="hold"/>
                                        <p:tgtEl>
                                          <p:spTgt spid="4"/>
                                        </p:tgtEl>
                                        <p:attrNameLst>
                                          <p:attrName>ppt_x</p:attrName>
                                        </p:attrNameLst>
                                      </p:cBhvr>
                                      <p:tavLst>
                                        <p:tav tm="0">
                                          <p:val>
                                            <p:strVal val="#ppt_x"/>
                                          </p:val>
                                        </p:tav>
                                        <p:tav tm="100000">
                                          <p:val>
                                            <p:strVal val="#ppt_x"/>
                                          </p:val>
                                        </p:tav>
                                      </p:tavLst>
                                    </p:anim>
                                    <p:anim calcmode="lin" valueType="num">
                                      <p:cBhvr>
                                        <p:cTn id="17" dur="500" fill="hold"/>
                                        <p:tgtEl>
                                          <p:spTgt spid="4"/>
                                        </p:tgtEl>
                                        <p:attrNameLst>
                                          <p:attrName>ppt_y</p:attrName>
                                        </p:attrNameLst>
                                      </p:cBhvr>
                                      <p:tavLst>
                                        <p:tav tm="0">
                                          <p:val>
                                            <p:strVal val="#ppt_h+1"/>
                                          </p:val>
                                        </p:tav>
                                        <p:tav tm="100000">
                                          <p:val>
                                            <p:strVal val="#ppt_y"/>
                                          </p:val>
                                        </p:tav>
                                      </p:tavLst>
                                    </p:anim>
                                    <p:animEffect transition="in" filter="fade">
                                      <p:cBhvr>
                                        <p:cTn id="18" dur="500"/>
                                        <p:tgtEl>
                                          <p:spTgt spid="4"/>
                                        </p:tgtEl>
                                      </p:cBhvr>
                                    </p:animEffect>
                                  </p:childTnLst>
                                </p:cTn>
                              </p:par>
                            </p:childTnLst>
                          </p:cTn>
                        </p:par>
                        <p:par>
                          <p:cTn id="19" fill="hold">
                            <p:stCondLst>
                              <p:cond delay="1500"/>
                            </p:stCondLst>
                            <p:childTnLst>
                              <p:par>
                                <p:cTn id="20" presetID="34"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from="(-#ppt_w/2)" to="(#ppt_x)" calcmode="lin" valueType="num">
                                      <p:cBhvr>
                                        <p:cTn id="22" dur="600" fill="hold">
                                          <p:stCondLst>
                                            <p:cond delay="0"/>
                                          </p:stCondLst>
                                        </p:cTn>
                                        <p:tgtEl>
                                          <p:spTgt spid="5"/>
                                        </p:tgtEl>
                                        <p:attrNameLst>
                                          <p:attrName>ppt_x</p:attrName>
                                        </p:attrNameLst>
                                      </p:cBhvr>
                                    </p:anim>
                                    <p:anim from="0" to="-1.0" calcmode="lin" valueType="num">
                                      <p:cBhvr>
                                        <p:cTn id="23" dur="200" decel="50000" autoRev="1" fill="hold">
                                          <p:stCondLst>
                                            <p:cond delay="600"/>
                                          </p:stCondLst>
                                        </p:cTn>
                                        <p:tgtEl>
                                          <p:spTgt spid="5"/>
                                        </p:tgtEl>
                                        <p:attrNameLst>
                                          <p:attrName>xshear</p:attrName>
                                        </p:attrNameLst>
                                      </p:cBhvr>
                                    </p:anim>
                                    <p:animScale>
                                      <p:cBhvr>
                                        <p:cTn id="24" dur="200" decel="100000" autoRev="1" fill="hold">
                                          <p:stCondLst>
                                            <p:cond delay="600"/>
                                          </p:stCondLst>
                                        </p:cTn>
                                        <p:tgtEl>
                                          <p:spTgt spid="5"/>
                                        </p:tgtEl>
                                      </p:cBhvr>
                                      <p:from x="100000" y="100000"/>
                                      <p:to x="80000" y="100000"/>
                                    </p:animScale>
                                    <p:anim by="(#ppt_h/3+#ppt_w*0.1)" calcmode="lin" valueType="num">
                                      <p:cBhvr additive="sum">
                                        <p:cTn id="25" dur="200" decel="100000" autoRev="1" fill="hold">
                                          <p:stCondLst>
                                            <p:cond delay="600"/>
                                          </p:stCondLst>
                                        </p:cTn>
                                        <p:tgtEl>
                                          <p:spTgt spid="5"/>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20872513">
            <a:off x="528281" y="2423141"/>
            <a:ext cx="8229600" cy="1143000"/>
          </a:xfrm>
        </p:spPr>
        <p:txBody>
          <a:bodyPr>
            <a:normAutofit/>
          </a:bodyPr>
          <a:lstStyle/>
          <a:p>
            <a:r>
              <a:rPr lang="en-US" sz="6600" spc="300" dirty="0" smtClean="0">
                <a:ln w="11430" cmpd="sng">
                  <a:solidFill>
                    <a:schemeClr val="bg2">
                      <a:lumMod val="10000"/>
                    </a:schemeClr>
                  </a:solidFill>
                  <a:prstDash val="solid"/>
                  <a:miter lim="800000"/>
                </a:ln>
                <a:solidFill>
                  <a:schemeClr val="bg2">
                    <a:lumMod val="25000"/>
                  </a:schemeClr>
                </a:solidFill>
                <a:effectLst>
                  <a:glow rad="228600">
                    <a:schemeClr val="accent2">
                      <a:satMod val="175000"/>
                      <a:alpha val="40000"/>
                    </a:schemeClr>
                  </a:glow>
                </a:effectLst>
              </a:rPr>
              <a:t>Thank You</a:t>
            </a:r>
            <a:endParaRPr lang="ru-RU" sz="6600" spc="300" dirty="0">
              <a:ln w="11430" cmpd="sng">
                <a:solidFill>
                  <a:schemeClr val="bg2">
                    <a:lumMod val="10000"/>
                  </a:schemeClr>
                </a:solidFill>
                <a:prstDash val="solid"/>
                <a:miter lim="800000"/>
              </a:ln>
              <a:solidFill>
                <a:schemeClr val="bg2">
                  <a:lumMod val="25000"/>
                </a:schemeClr>
              </a:solidFill>
              <a:effectLst>
                <a:glow rad="228600">
                  <a:schemeClr val="accent2">
                    <a:satMod val="175000"/>
                    <a:alpha val="40000"/>
                  </a:schemeClr>
                </a:glow>
              </a:effectLst>
            </a:endParaRP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6" presetClass="emph" presetSubtype="0" fill="hold" grpId="0" nodeType="withEffect">
                                  <p:stCondLst>
                                    <p:cond delay="0"/>
                                  </p:stCondLst>
                                  <p:iterate type="lt">
                                    <p:tmPct val="10000"/>
                                  </p:iterate>
                                  <p:childTnLst>
                                    <p:animScale>
                                      <p:cBhvr>
                                        <p:cTn id="6" dur="500" autoRev="1" fill="hold">
                                          <p:stCondLst>
                                            <p:cond delay="0"/>
                                          </p:stCondLst>
                                        </p:cTn>
                                        <p:tgtEl>
                                          <p:spTgt spid="2"/>
                                        </p:tgtEl>
                                      </p:cBhvr>
                                      <p:to x="80000" y="100000"/>
                                    </p:animScale>
                                    <p:anim by="(#ppt_w*0.10)" calcmode="lin" valueType="num">
                                      <p:cBhvr>
                                        <p:cTn id="7" dur="500" autoRev="1" fill="hold">
                                          <p:stCondLst>
                                            <p:cond delay="0"/>
                                          </p:stCondLst>
                                        </p:cTn>
                                        <p:tgtEl>
                                          <p:spTgt spid="2"/>
                                        </p:tgtEl>
                                        <p:attrNameLst>
                                          <p:attrName>ppt_x</p:attrName>
                                        </p:attrNameLst>
                                      </p:cBhvr>
                                    </p:anim>
                                    <p:anim by="(-#ppt_w*0.10)" calcmode="lin" valueType="num">
                                      <p:cBhvr>
                                        <p:cTn id="8" dur="500" autoRev="1" fill="hold">
                                          <p:stCondLst>
                                            <p:cond delay="0"/>
                                          </p:stCondLst>
                                        </p:cTn>
                                        <p:tgtEl>
                                          <p:spTgt spid="2"/>
                                        </p:tgtEl>
                                        <p:attrNameLst>
                                          <p:attrName>ppt_y</p:attrName>
                                        </p:attrNameLst>
                                      </p:cBhvr>
                                    </p:anim>
                                    <p:animRot by="-480000">
                                      <p:cBhvr>
                                        <p:cTn id="9" dur="500" autoRev="1"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714620"/>
            <a:ext cx="4043362" cy="1143000"/>
          </a:xfrm>
        </p:spPr>
        <p:txBody>
          <a:bodyPr>
            <a:noAutofit/>
          </a:bodyPr>
          <a:lstStyle/>
          <a:p>
            <a:r>
              <a:rPr lang="en-US" sz="3200" i="1" dirty="0" smtClean="0">
                <a:solidFill>
                  <a:schemeClr val="bg2">
                    <a:lumMod val="25000"/>
                  </a:schemeClr>
                </a:solidFill>
                <a:effectLst>
                  <a:outerShdw blurRad="38100" dist="38100" dir="2700000" algn="tl">
                    <a:srgbClr val="000000">
                      <a:alpha val="43137"/>
                    </a:srgbClr>
                  </a:outerShdw>
                </a:effectLst>
              </a:rPr>
              <a:t>There exists a centralized national system of education in Australia. The top of this system is the Federal Ministry of Education. But there are still many differences in the structure and the curricula of schools in different states. </a:t>
            </a:r>
            <a:r>
              <a:rPr lang="ru-RU" sz="2300" i="1" dirty="0" smtClean="0">
                <a:solidFill>
                  <a:schemeClr val="bg2">
                    <a:lumMod val="25000"/>
                  </a:schemeClr>
                </a:solidFill>
                <a:effectLst/>
              </a:rPr>
              <a:t/>
            </a:r>
            <a:br>
              <a:rPr lang="ru-RU" sz="2300" i="1" dirty="0" smtClean="0">
                <a:solidFill>
                  <a:schemeClr val="bg2">
                    <a:lumMod val="25000"/>
                  </a:schemeClr>
                </a:solidFill>
                <a:effectLst/>
              </a:rPr>
            </a:br>
            <a:endParaRPr lang="ru-RU" sz="2300" i="1" dirty="0">
              <a:solidFill>
                <a:srgbClr val="C00000"/>
              </a:solidFill>
              <a:effectLst>
                <a:outerShdw blurRad="38100" dist="38100" dir="2700000" algn="tl">
                  <a:srgbClr val="000000">
                    <a:alpha val="43137"/>
                  </a:srgbClr>
                </a:outerShdw>
              </a:effectLst>
            </a:endParaRPr>
          </a:p>
        </p:txBody>
      </p:sp>
      <p:pic>
        <p:nvPicPr>
          <p:cNvPr id="4" name="Содержимое 3" descr="щщдлдл.jpg"/>
          <p:cNvPicPr>
            <a:picLocks noGrp="1" noChangeAspect="1"/>
          </p:cNvPicPr>
          <p:nvPr>
            <p:ph idx="1"/>
          </p:nvPr>
        </p:nvPicPr>
        <p:blipFill>
          <a:blip r:embed="rId2"/>
          <a:stretch>
            <a:fillRect/>
          </a:stretch>
        </p:blipFill>
        <p:spPr>
          <a:xfrm>
            <a:off x="4357686" y="1214422"/>
            <a:ext cx="4643438" cy="3929091"/>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30" presetClass="entr" presetSubtype="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800" decel="100000"/>
                                        <p:tgtEl>
                                          <p:spTgt spid="2"/>
                                        </p:tgtEl>
                                      </p:cBhvr>
                                    </p:animEffect>
                                    <p:anim calcmode="lin" valueType="num">
                                      <p:cBhvr>
                                        <p:cTn id="15" dur="800" decel="100000" fill="hold"/>
                                        <p:tgtEl>
                                          <p:spTgt spid="2"/>
                                        </p:tgtEl>
                                        <p:attrNameLst>
                                          <p:attrName>style.rotation</p:attrName>
                                        </p:attrNameLst>
                                      </p:cBhvr>
                                      <p:tavLst>
                                        <p:tav tm="0">
                                          <p:val>
                                            <p:fltVal val="-90"/>
                                          </p:val>
                                        </p:tav>
                                        <p:tav tm="100000">
                                          <p:val>
                                            <p:fltVal val="0"/>
                                          </p:val>
                                        </p:tav>
                                      </p:tavLst>
                                    </p:anim>
                                    <p:anim calcmode="lin" valueType="num">
                                      <p:cBhvr>
                                        <p:cTn id="16" dur="800" decel="100000" fill="hold"/>
                                        <p:tgtEl>
                                          <p:spTgt spid="2"/>
                                        </p:tgtEl>
                                        <p:attrNameLst>
                                          <p:attrName>ppt_x</p:attrName>
                                        </p:attrNameLst>
                                      </p:cBhvr>
                                      <p:tavLst>
                                        <p:tav tm="0">
                                          <p:val>
                                            <p:strVal val="#ppt_x+0.4"/>
                                          </p:val>
                                        </p:tav>
                                        <p:tav tm="100000">
                                          <p:val>
                                            <p:strVal val="#ppt_x-0.05"/>
                                          </p:val>
                                        </p:tav>
                                      </p:tavLst>
                                    </p:anim>
                                    <p:anim calcmode="lin" valueType="num">
                                      <p:cBhvr>
                                        <p:cTn id="17" dur="800" decel="100000" fill="hold"/>
                                        <p:tgtEl>
                                          <p:spTgt spid="2"/>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28" y="928670"/>
            <a:ext cx="3686172" cy="4868874"/>
          </a:xfrm>
        </p:spPr>
        <p:txBody>
          <a:bodyPr>
            <a:noAutofit/>
          </a:bodyPr>
          <a:lstStyle/>
          <a:p>
            <a:r>
              <a:rPr lang="en-US" sz="3600" i="1" dirty="0" smtClean="0">
                <a:solidFill>
                  <a:schemeClr val="bg2">
                    <a:lumMod val="25000"/>
                  </a:schemeClr>
                </a:solidFill>
              </a:rPr>
              <a:t>There </a:t>
            </a:r>
            <a:r>
              <a:rPr lang="en-US" sz="3600" i="1" dirty="0" smtClean="0">
                <a:solidFill>
                  <a:schemeClr val="bg2">
                    <a:lumMod val="25000"/>
                  </a:schemeClr>
                </a:solidFill>
              </a:rPr>
              <a:t>exist two types of schools in the country: state schools and private schools. Tuition in state schools is free of charge. Private schools charge rather high fees.</a:t>
            </a:r>
            <a:endParaRPr lang="ru-RU" sz="3600" i="1" dirty="0">
              <a:solidFill>
                <a:schemeClr val="bg2">
                  <a:lumMod val="25000"/>
                </a:schemeClr>
              </a:solidFill>
            </a:endParaRPr>
          </a:p>
        </p:txBody>
      </p:sp>
      <p:pic>
        <p:nvPicPr>
          <p:cNvPr id="4" name="Содержимое 3" descr="нарпоо.jpg"/>
          <p:cNvPicPr>
            <a:picLocks noGrp="1" noChangeAspect="1"/>
          </p:cNvPicPr>
          <p:nvPr>
            <p:ph idx="1"/>
          </p:nvPr>
        </p:nvPicPr>
        <p:blipFill>
          <a:blip r:embed="rId2"/>
          <a:stretch>
            <a:fillRect/>
          </a:stretch>
        </p:blipFill>
        <p:spPr>
          <a:xfrm>
            <a:off x="142844" y="1357298"/>
            <a:ext cx="4929190" cy="406877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16" presetClass="entr" presetSubtype="26"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inHorizontal)">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428736"/>
            <a:ext cx="8229600" cy="1143000"/>
          </a:xfrm>
        </p:spPr>
        <p:txBody>
          <a:bodyPr>
            <a:normAutofit fontScale="90000"/>
          </a:bodyPr>
          <a:lstStyle/>
          <a:p>
            <a:pPr algn="r"/>
            <a:r>
              <a:rPr lang="en-US" i="1" dirty="0" smtClean="0">
                <a:solidFill>
                  <a:schemeClr val="bg2">
                    <a:lumMod val="25000"/>
                  </a:schemeClr>
                </a:solidFill>
              </a:rPr>
              <a:t>80 </a:t>
            </a:r>
            <a:r>
              <a:rPr lang="en-US" i="1" dirty="0" smtClean="0">
                <a:solidFill>
                  <a:schemeClr val="bg2">
                    <a:lumMod val="25000"/>
                  </a:schemeClr>
                </a:solidFill>
              </a:rPr>
              <a:t>% of Australian children go to state schools, and only 20 % attend fee-paying schools. School education is obligatory for all children from 6 to 15 years.</a:t>
            </a:r>
            <a:endParaRPr lang="ru-RU" i="1" dirty="0">
              <a:solidFill>
                <a:schemeClr val="bg2">
                  <a:lumMod val="25000"/>
                </a:schemeClr>
              </a:solidFill>
            </a:endParaRPr>
          </a:p>
        </p:txBody>
      </p:sp>
      <p:pic>
        <p:nvPicPr>
          <p:cNvPr id="4" name="Содержимое 3" descr="жоеоа.jpg"/>
          <p:cNvPicPr>
            <a:picLocks noGrp="1" noChangeAspect="1"/>
          </p:cNvPicPr>
          <p:nvPr>
            <p:ph idx="1"/>
          </p:nvPr>
        </p:nvPicPr>
        <p:blipFill>
          <a:blip r:embed="rId2"/>
          <a:stretch>
            <a:fillRect/>
          </a:stretch>
        </p:blipFill>
        <p:spPr>
          <a:xfrm>
            <a:off x="928662" y="3071810"/>
            <a:ext cx="5357850" cy="3429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ssolv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600" i="1" dirty="0" smtClean="0">
                <a:solidFill>
                  <a:schemeClr val="bg2">
                    <a:lumMod val="25000"/>
                  </a:schemeClr>
                </a:solidFill>
              </a:rPr>
              <a:t>At present the school education scheme is «6+4+2» or «7+3+2»</a:t>
            </a:r>
            <a:endParaRPr lang="ru-RU" sz="3600" i="1" dirty="0">
              <a:solidFill>
                <a:schemeClr val="bg2">
                  <a:lumMod val="25000"/>
                </a:schemeClr>
              </a:solidFill>
            </a:endParaRPr>
          </a:p>
        </p:txBody>
      </p:sp>
      <p:pic>
        <p:nvPicPr>
          <p:cNvPr id="4" name="Содержимое 3" descr="жфнапимрр.jpg"/>
          <p:cNvPicPr>
            <a:picLocks noGrp="1" noChangeAspect="1"/>
          </p:cNvPicPr>
          <p:nvPr>
            <p:ph idx="1"/>
          </p:nvPr>
        </p:nvPicPr>
        <p:blipFill>
          <a:blip r:embed="rId2"/>
          <a:stretch>
            <a:fillRect/>
          </a:stretch>
        </p:blipFill>
        <p:spPr>
          <a:xfrm>
            <a:off x="357158" y="1357298"/>
            <a:ext cx="8286808" cy="550070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par>
                          <p:cTn id="8" fill="hold">
                            <p:stCondLst>
                              <p:cond delay="500"/>
                            </p:stCondLst>
                            <p:childTnLst>
                              <p:par>
                                <p:cTn id="9" presetID="49" presetClass="entr" presetSubtype="0" decel="10000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 calcmode="lin" valueType="num">
                                      <p:cBhvr>
                                        <p:cTn id="13" dur="500" fill="hold"/>
                                        <p:tgtEl>
                                          <p:spTgt spid="4"/>
                                        </p:tgtEl>
                                        <p:attrNameLst>
                                          <p:attrName>style.rotation</p:attrName>
                                        </p:attrNameLst>
                                      </p:cBhvr>
                                      <p:tavLst>
                                        <p:tav tm="0">
                                          <p:val>
                                            <p:fltVal val="360"/>
                                          </p:val>
                                        </p:tav>
                                        <p:tav tm="100000">
                                          <p:val>
                                            <p:fltVal val="0"/>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357298"/>
            <a:ext cx="5143536" cy="3511552"/>
          </a:xfrm>
        </p:spPr>
        <p:txBody>
          <a:bodyPr>
            <a:normAutofit fontScale="90000"/>
          </a:bodyPr>
          <a:lstStyle/>
          <a:p>
            <a:r>
              <a:rPr lang="en-US" sz="2000" b="0" dirty="0" smtClean="0"/>
              <a:t> </a:t>
            </a:r>
            <a:r>
              <a:rPr lang="en-US" sz="4000" i="1" dirty="0" smtClean="0">
                <a:solidFill>
                  <a:schemeClr val="bg2">
                    <a:lumMod val="25000"/>
                  </a:schemeClr>
                </a:solidFill>
              </a:rPr>
              <a:t>Most children begin primary schools at the age of about five. Primary schools include from 1 to 6 of 7 grades. After primary school children pass to secondary school without examinations</a:t>
            </a:r>
            <a:endParaRPr lang="ru-RU" sz="2000" i="1" dirty="0">
              <a:solidFill>
                <a:schemeClr val="bg2">
                  <a:lumMod val="25000"/>
                </a:schemeClr>
              </a:solidFill>
            </a:endParaRPr>
          </a:p>
        </p:txBody>
      </p:sp>
      <p:pic>
        <p:nvPicPr>
          <p:cNvPr id="4" name="Содержимое 3" descr="нпрорритт.jpeg"/>
          <p:cNvPicPr>
            <a:picLocks noGrp="1" noChangeAspect="1"/>
          </p:cNvPicPr>
          <p:nvPr>
            <p:ph idx="1"/>
          </p:nvPr>
        </p:nvPicPr>
        <p:blipFill>
          <a:blip r:embed="rId2"/>
          <a:stretch>
            <a:fillRect/>
          </a:stretch>
        </p:blipFill>
        <p:spPr>
          <a:xfrm>
            <a:off x="5572132" y="428604"/>
            <a:ext cx="3286148" cy="2815530"/>
          </a:xfrm>
          <a:prstGeom prst="rect">
            <a:avLst/>
          </a:prstGeom>
          <a:ln>
            <a:noFill/>
          </a:ln>
          <a:effectLst>
            <a:outerShdw blurRad="292100" dist="139700" dir="2700000" algn="tl" rotWithShape="0">
              <a:srgbClr val="333333">
                <a:alpha val="65000"/>
              </a:srgbClr>
            </a:outerShdw>
          </a:effectLst>
        </p:spPr>
      </p:pic>
      <p:pic>
        <p:nvPicPr>
          <p:cNvPr id="5" name="Рисунок 4" descr="жфлотат.jpg"/>
          <p:cNvPicPr>
            <a:picLocks noChangeAspect="1"/>
          </p:cNvPicPr>
          <p:nvPr/>
        </p:nvPicPr>
        <p:blipFill>
          <a:blip r:embed="rId3"/>
          <a:stretch>
            <a:fillRect/>
          </a:stretch>
        </p:blipFill>
        <p:spPr>
          <a:xfrm>
            <a:off x="5357816" y="3500438"/>
            <a:ext cx="3786184" cy="283368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6" presetClass="entr" presetSubtype="16"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ircle(in)">
                                      <p:cBhvr>
                                        <p:cTn id="13" dur="2000"/>
                                        <p:tgtEl>
                                          <p:spTgt spid="4"/>
                                        </p:tgtEl>
                                      </p:cBhvr>
                                    </p:animEffect>
                                  </p:childTnLst>
                                </p:cTn>
                              </p:par>
                            </p:childTnLst>
                          </p:cTn>
                        </p:par>
                        <p:par>
                          <p:cTn id="14" fill="hold">
                            <p:stCondLst>
                              <p:cond delay="3000"/>
                            </p:stCondLst>
                            <p:childTnLst>
                              <p:par>
                                <p:cTn id="15" presetID="15"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fltVal val="0"/>
                                          </p:val>
                                        </p:tav>
                                        <p:tav tm="100000">
                                          <p:val>
                                            <p:strVal val="#ppt_w"/>
                                          </p:val>
                                        </p:tav>
                                      </p:tavLst>
                                    </p:anim>
                                    <p:anim calcmode="lin" valueType="num">
                                      <p:cBhvr>
                                        <p:cTn id="18" dur="1000" fill="hold"/>
                                        <p:tgtEl>
                                          <p:spTgt spid="5"/>
                                        </p:tgtEl>
                                        <p:attrNameLst>
                                          <p:attrName>ppt_h</p:attrName>
                                        </p:attrNameLst>
                                      </p:cBhvr>
                                      <p:tavLst>
                                        <p:tav tm="0">
                                          <p:val>
                                            <p:fltVal val="0"/>
                                          </p:val>
                                        </p:tav>
                                        <p:tav tm="100000">
                                          <p:val>
                                            <p:strVal val="#ppt_h"/>
                                          </p:val>
                                        </p:tav>
                                      </p:tavLst>
                                    </p:anim>
                                    <p:anim calcmode="lin" valueType="num">
                                      <p:cBhvr>
                                        <p:cTn id="1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76" y="2357430"/>
            <a:ext cx="4186238" cy="1143000"/>
          </a:xfrm>
        </p:spPr>
        <p:txBody>
          <a:bodyPr>
            <a:noAutofit/>
          </a:bodyPr>
          <a:lstStyle/>
          <a:p>
            <a:r>
              <a:rPr lang="en-US" sz="2800" i="1" dirty="0" smtClean="0">
                <a:solidFill>
                  <a:schemeClr val="bg2">
                    <a:lumMod val="25000"/>
                  </a:schemeClr>
                </a:solidFill>
              </a:rPr>
              <a:t>Junior high schools comprise 4 or 3-year courses. After these courses students complete two year senior high school. After senior classes of secondary schools students may enter any higher educational institution in the country.</a:t>
            </a:r>
            <a:endParaRPr lang="ru-RU" sz="2800" i="1" dirty="0">
              <a:solidFill>
                <a:schemeClr val="bg2">
                  <a:lumMod val="25000"/>
                </a:schemeClr>
              </a:solidFill>
            </a:endParaRPr>
          </a:p>
        </p:txBody>
      </p:sp>
      <p:pic>
        <p:nvPicPr>
          <p:cNvPr id="4" name="Содержимое 3" descr="эЛПНТОРИП.jpg"/>
          <p:cNvPicPr>
            <a:picLocks noGrp="1" noChangeAspect="1"/>
          </p:cNvPicPr>
          <p:nvPr>
            <p:ph idx="1"/>
          </p:nvPr>
        </p:nvPicPr>
        <p:blipFill>
          <a:blip r:embed="rId2"/>
          <a:stretch>
            <a:fillRect/>
          </a:stretch>
        </p:blipFill>
        <p:spPr>
          <a:xfrm>
            <a:off x="214282" y="1500174"/>
            <a:ext cx="4572000" cy="371477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15"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fltVal val="0"/>
                                          </p:val>
                                        </p:tav>
                                        <p:tav tm="100000">
                                          <p:val>
                                            <p:strVal val="#ppt_h"/>
                                          </p:val>
                                        </p:tav>
                                      </p:tavLst>
                                    </p:anim>
                                    <p:anim calcmode="lin" valueType="num">
                                      <p:cBhvr>
                                        <p:cTn id="16"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28794" y="928670"/>
            <a:ext cx="5614998" cy="1143000"/>
          </a:xfrm>
        </p:spPr>
        <p:txBody>
          <a:bodyPr>
            <a:normAutofit fontScale="90000"/>
          </a:bodyPr>
          <a:lstStyle/>
          <a:p>
            <a:r>
              <a:rPr lang="en-US" sz="2800" b="0" dirty="0" smtClean="0"/>
              <a:t> </a:t>
            </a:r>
            <a:r>
              <a:rPr lang="en-US" sz="3100" i="1" dirty="0" smtClean="0">
                <a:solidFill>
                  <a:schemeClr val="bg2">
                    <a:lumMod val="25000"/>
                  </a:schemeClr>
                </a:solidFill>
              </a:rPr>
              <a:t>There is a tendency of cancelling final examinations in both junior and senior secondary schools. In this case more children, irrespective of their abilities, may receive secondary education</a:t>
            </a:r>
            <a:endParaRPr lang="ru-RU" sz="2800" i="1" dirty="0">
              <a:solidFill>
                <a:schemeClr val="bg2">
                  <a:lumMod val="25000"/>
                </a:schemeClr>
              </a:solidFill>
            </a:endParaRPr>
          </a:p>
        </p:txBody>
      </p:sp>
      <p:pic>
        <p:nvPicPr>
          <p:cNvPr id="4" name="Содержимое 3" descr="игшмг.jpg"/>
          <p:cNvPicPr>
            <a:picLocks noGrp="1" noChangeAspect="1"/>
          </p:cNvPicPr>
          <p:nvPr>
            <p:ph idx="1"/>
          </p:nvPr>
        </p:nvPicPr>
        <p:blipFill>
          <a:blip r:embed="rId2"/>
          <a:stretch>
            <a:fillRect/>
          </a:stretch>
        </p:blipFill>
        <p:spPr>
          <a:xfrm>
            <a:off x="285720" y="3071810"/>
            <a:ext cx="4658783" cy="3494087"/>
          </a:xfrm>
          <a:prstGeom prst="rect">
            <a:avLst/>
          </a:prstGeom>
          <a:ln>
            <a:noFill/>
          </a:ln>
          <a:effectLst>
            <a:outerShdw blurRad="292100" dist="139700" dir="2700000" algn="tl" rotWithShape="0">
              <a:srgbClr val="333333">
                <a:alpha val="65000"/>
              </a:srgbClr>
            </a:outerShdw>
          </a:effectLst>
        </p:spPr>
      </p:pic>
      <p:sp>
        <p:nvSpPr>
          <p:cNvPr id="5" name="Прямоугольник 4"/>
          <p:cNvSpPr/>
          <p:nvPr/>
        </p:nvSpPr>
        <p:spPr>
          <a:xfrm>
            <a:off x="5357818" y="3929066"/>
            <a:ext cx="3571900" cy="707886"/>
          </a:xfrm>
          <a:prstGeom prst="rect">
            <a:avLst/>
          </a:prstGeom>
        </p:spPr>
        <p:txBody>
          <a:bodyPr wrap="square">
            <a:spAutoFit/>
          </a:bodyPr>
          <a:lstStyle/>
          <a:p>
            <a:r>
              <a:rPr lang="ru-RU" sz="2000" b="1" i="1" dirty="0" smtClean="0">
                <a:solidFill>
                  <a:schemeClr val="bg2">
                    <a:lumMod val="25000"/>
                  </a:schemeClr>
                </a:solidFill>
              </a:rPr>
              <a:t> ( см. Старейший университет Сиднея</a:t>
            </a:r>
            <a:r>
              <a:rPr lang="ru-RU" b="1" i="1" dirty="0" smtClean="0">
                <a:solidFill>
                  <a:schemeClr val="bg2">
                    <a:lumMod val="25000"/>
                  </a:schemeClr>
                </a:solidFill>
              </a:rPr>
              <a:t>)</a:t>
            </a:r>
            <a:endParaRPr lang="ru-RU" b="1" i="1" dirty="0">
              <a:solidFill>
                <a:schemeClr val="bg2">
                  <a:lumMod val="25000"/>
                </a:schemeClr>
              </a:solidFill>
            </a:endParaRP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49" presetClass="entr" presetSubtype="0" decel="10000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 calcmode="lin" valueType="num">
                                      <p:cBhvr>
                                        <p:cTn id="15" dur="500" fill="hold"/>
                                        <p:tgtEl>
                                          <p:spTgt spid="4"/>
                                        </p:tgtEl>
                                        <p:attrNameLst>
                                          <p:attrName>style.rotation</p:attrName>
                                        </p:attrNameLst>
                                      </p:cBhvr>
                                      <p:tavLst>
                                        <p:tav tm="0">
                                          <p:val>
                                            <p:fltVal val="360"/>
                                          </p:val>
                                        </p:tav>
                                        <p:tav tm="100000">
                                          <p:val>
                                            <p:fltVal val="0"/>
                                          </p:val>
                                        </p:tav>
                                      </p:tavLst>
                                    </p:anim>
                                    <p:animEffect transition="in" filter="fade">
                                      <p:cBhvr>
                                        <p:cTn id="16" dur="500"/>
                                        <p:tgtEl>
                                          <p:spTgt spid="4"/>
                                        </p:tgtEl>
                                      </p:cBhvr>
                                    </p:animEffect>
                                  </p:childTnLst>
                                </p:cTn>
                              </p:par>
                            </p:childTnLst>
                          </p:cTn>
                        </p:par>
                        <p:par>
                          <p:cTn id="17" fill="hold">
                            <p:stCondLst>
                              <p:cond delay="1500"/>
                            </p:stCondLst>
                            <p:childTnLst>
                              <p:par>
                                <p:cTn id="18" presetID="48" presetClass="entr" presetSubtype="0" accel="5000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1"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22" dur="1000" fill="hold"/>
                                        <p:tgtEl>
                                          <p:spTgt spid="5"/>
                                        </p:tgtEl>
                                        <p:attrNameLst>
                                          <p:attrName>ppt_y</p:attrName>
                                        </p:attrNameLst>
                                      </p:cBhvr>
                                      <p:tavLst>
                                        <p:tav tm="0">
                                          <p:val>
                                            <p:strVal val="#ppt_y"/>
                                          </p:val>
                                        </p:tav>
                                        <p:tav tm="100000">
                                          <p:val>
                                            <p:strVal val="#ppt_y"/>
                                          </p:val>
                                        </p:tav>
                                      </p:tavLst>
                                    </p:anim>
                                    <p:animEffect transition="in" filter="fade">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4286256"/>
            <a:ext cx="8229600" cy="1143000"/>
          </a:xfrm>
        </p:spPr>
        <p:txBody>
          <a:bodyPr>
            <a:noAutofit/>
          </a:bodyPr>
          <a:lstStyle/>
          <a:p>
            <a:r>
              <a:rPr lang="en-US" sz="4000" i="1" dirty="0" smtClean="0">
                <a:solidFill>
                  <a:schemeClr val="bg2">
                    <a:lumMod val="25000"/>
                  </a:schemeClr>
                </a:solidFill>
              </a:rPr>
              <a:t>University admission is only after the senior secondary schools. Tuition fees differ from one state to another.</a:t>
            </a:r>
            <a:endParaRPr lang="ru-RU" sz="4000" i="1" dirty="0">
              <a:solidFill>
                <a:schemeClr val="bg2">
                  <a:lumMod val="25000"/>
                </a:schemeClr>
              </a:solidFill>
            </a:endParaRPr>
          </a:p>
        </p:txBody>
      </p:sp>
      <p:pic>
        <p:nvPicPr>
          <p:cNvPr id="4" name="Содержимое 3" descr="щвашгпшап.jpg"/>
          <p:cNvPicPr>
            <a:picLocks noGrp="1" noChangeAspect="1"/>
          </p:cNvPicPr>
          <p:nvPr>
            <p:ph idx="1"/>
          </p:nvPr>
        </p:nvPicPr>
        <p:blipFill>
          <a:blip r:embed="rId2"/>
          <a:stretch>
            <a:fillRect/>
          </a:stretch>
        </p:blipFill>
        <p:spPr>
          <a:xfrm>
            <a:off x="2143108" y="214290"/>
            <a:ext cx="5043492" cy="340266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47" presetClass="entr" presetSubtype="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Другая 3">
      <a:dk1>
        <a:sysClr val="windowText" lastClr="000000"/>
      </a:dk1>
      <a:lt1>
        <a:sysClr val="window" lastClr="FFFFFF"/>
      </a:lt1>
      <a:dk2>
        <a:srgbClr val="FECEF8"/>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101</TotalTime>
  <Words>352</Words>
  <PresentationFormat>Экран (4:3)</PresentationFormat>
  <Paragraphs>23</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Апекс</vt:lpstr>
      <vt:lpstr>Education in Australia</vt:lpstr>
      <vt:lpstr>There exists a centralized national system of education in Australia. The top of this system is the Federal Ministry of Education. But there are still many differences in the structure and the curricula of schools in different states.  </vt:lpstr>
      <vt:lpstr>There exist two types of schools in the country: state schools and private schools. Tuition in state schools is free of charge. Private schools charge rather high fees.</vt:lpstr>
      <vt:lpstr>80 % of Australian children go to state schools, and only 20 % attend fee-paying schools. School education is obligatory for all children from 6 to 15 years.</vt:lpstr>
      <vt:lpstr>At present the school education scheme is «6+4+2» or «7+3+2»</vt:lpstr>
      <vt:lpstr> Most children begin primary schools at the age of about five. Primary schools include from 1 to 6 of 7 grades. After primary school children pass to secondary school without examinations</vt:lpstr>
      <vt:lpstr>Junior high schools comprise 4 or 3-year courses. After these courses students complete two year senior high school. After senior classes of secondary schools students may enter any higher educational institution in the country.</vt:lpstr>
      <vt:lpstr> There is a tendency of cancelling final examinations in both junior and senior secondary schools. In this case more children, irrespective of their abilities, may receive secondary education</vt:lpstr>
      <vt:lpstr>University admission is only after the senior secondary schools. Tuition fees differ from one state to another.</vt:lpstr>
      <vt:lpstr>Each state and territory in Australia makes its own laws about education</vt:lpstr>
      <vt:lpstr>Australia’s four-term school year begins in February with a two-weak holiday between terms. The fourth and final term ends around December 20. </vt:lpstr>
      <vt:lpstr>Education in Australia The Christmas holiday coincides with the end of school and beginning of the summer vacation. The students return to school in February.</vt:lpstr>
      <vt:lpstr>In Australia large schools are found in cities along the coast. One-teacher schools are located farther out in the countryside. A teacher in the country may teach all grades, with only one or two students in a grade</vt:lpstr>
      <vt:lpstr> Students living far from the city attend “Schools of the Air”. They listen to the teacher on the radio each day when it’s time for school.</vt:lpstr>
      <vt:lpstr> Students have their own books. They answer questions over the microphone. The teacher assigns home-work to do. The completed home-work is mailed to the teacher. It is discussed over the microphone, corrected and mailed back</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 in Australia</dc:title>
  <dc:creator>User</dc:creator>
  <cp:lastModifiedBy>User</cp:lastModifiedBy>
  <cp:revision>15</cp:revision>
  <dcterms:created xsi:type="dcterms:W3CDTF">2017-02-18T13:30:24Z</dcterms:created>
  <dcterms:modified xsi:type="dcterms:W3CDTF">2017-02-18T15:26:42Z</dcterms:modified>
</cp:coreProperties>
</file>