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9"/>
  </p:notesMasterIdLst>
  <p:sldIdLst>
    <p:sldId id="256" r:id="rId2"/>
    <p:sldId id="257" r:id="rId3"/>
    <p:sldId id="258" r:id="rId4"/>
    <p:sldId id="259" r:id="rId5"/>
    <p:sldId id="260" r:id="rId6"/>
    <p:sldId id="261" r:id="rId7"/>
    <p:sldId id="262" r:id="rId8"/>
  </p:sldIdLst>
  <p:sldSz cx="9144000" cy="5143500" type="screen16x9"/>
  <p:notesSz cx="6858000" cy="9144000"/>
  <p:embeddedFontLst>
    <p:embeddedFont>
      <p:font typeface="Roboto" charset="0"/>
      <p:regular r:id="rId10"/>
      <p:bold r:id="rId11"/>
      <p:italic r:id="rId12"/>
      <p:boldItalic r:id="rId13"/>
    </p:embeddedFont>
    <p:embeddedFont>
      <p:font typeface="Comic Sans MS" pitchFamily="66" charset="0"/>
      <p:regular r:id="rId14"/>
      <p:bold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8" d="100"/>
          <a:sy n="98" d="100"/>
        </p:scale>
        <p:origin x="-354" y="-10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dk1"/>
              </a:buClr>
              <a:buSzPts val="1800"/>
              <a:buChar char="●"/>
              <a:defRPr>
                <a:solidFill>
                  <a:schemeClr val="dk1"/>
                </a:solidFill>
              </a:defRPr>
            </a:lvl1pPr>
            <a:lvl2pPr marL="914400" lvl="1" indent="-317500">
              <a:spcBef>
                <a:spcPts val="1600"/>
              </a:spcBef>
              <a:spcAft>
                <a:spcPts val="0"/>
              </a:spcAft>
              <a:buClr>
                <a:schemeClr val="dk1"/>
              </a:buClr>
              <a:buSzPts val="1400"/>
              <a:buChar char="○"/>
              <a:defRPr>
                <a:solidFill>
                  <a:schemeClr val="dk1"/>
                </a:solidFill>
              </a:defRPr>
            </a:lvl2pPr>
            <a:lvl3pPr marL="1371600" lvl="2" indent="-317500">
              <a:spcBef>
                <a:spcPts val="1600"/>
              </a:spcBef>
              <a:spcAft>
                <a:spcPts val="0"/>
              </a:spcAft>
              <a:buClr>
                <a:schemeClr val="dk1"/>
              </a:buClr>
              <a:buSzPts val="1400"/>
              <a:buChar char="■"/>
              <a:defRPr>
                <a:solidFill>
                  <a:schemeClr val="dk1"/>
                </a:solidFill>
              </a:defRPr>
            </a:lvl3pPr>
            <a:lvl4pPr marL="1828800" lvl="3" indent="-317500">
              <a:spcBef>
                <a:spcPts val="1600"/>
              </a:spcBef>
              <a:spcAft>
                <a:spcPts val="0"/>
              </a:spcAft>
              <a:buClr>
                <a:schemeClr val="dk1"/>
              </a:buClr>
              <a:buSzPts val="1400"/>
              <a:buChar char="●"/>
              <a:defRPr>
                <a:solidFill>
                  <a:schemeClr val="dk1"/>
                </a:solidFill>
              </a:defRPr>
            </a:lvl4pPr>
            <a:lvl5pPr marL="2286000" lvl="4" indent="-317500">
              <a:spcBef>
                <a:spcPts val="1600"/>
              </a:spcBef>
              <a:spcAft>
                <a:spcPts val="0"/>
              </a:spcAft>
              <a:buClr>
                <a:schemeClr val="dk1"/>
              </a:buClr>
              <a:buSzPts val="1400"/>
              <a:buChar char="○"/>
              <a:defRPr>
                <a:solidFill>
                  <a:schemeClr val="dk1"/>
                </a:solidFill>
              </a:defRPr>
            </a:lvl5pPr>
            <a:lvl6pPr marL="2743200" lvl="5" indent="-317500">
              <a:spcBef>
                <a:spcPts val="1600"/>
              </a:spcBef>
              <a:spcAft>
                <a:spcPts val="0"/>
              </a:spcAft>
              <a:buClr>
                <a:schemeClr val="dk1"/>
              </a:buClr>
              <a:buSzPts val="1400"/>
              <a:buChar char="■"/>
              <a:defRPr>
                <a:solidFill>
                  <a:schemeClr val="dk1"/>
                </a:solidFill>
              </a:defRPr>
            </a:lvl6pPr>
            <a:lvl7pPr marL="3200400" lvl="6" indent="-317500">
              <a:spcBef>
                <a:spcPts val="1600"/>
              </a:spcBef>
              <a:spcAft>
                <a:spcPts val="0"/>
              </a:spcAft>
              <a:buClr>
                <a:schemeClr val="dk1"/>
              </a:buClr>
              <a:buSzPts val="1400"/>
              <a:buChar char="●"/>
              <a:defRPr>
                <a:solidFill>
                  <a:schemeClr val="dk1"/>
                </a:solidFill>
              </a:defRPr>
            </a:lvl7pPr>
            <a:lvl8pPr marL="3657600" lvl="7" indent="-317500">
              <a:spcBef>
                <a:spcPts val="1600"/>
              </a:spcBef>
              <a:spcAft>
                <a:spcPts val="0"/>
              </a:spcAft>
              <a:buClr>
                <a:schemeClr val="dk1"/>
              </a:buClr>
              <a:buSzPts val="1400"/>
              <a:buChar char="○"/>
              <a:defRPr>
                <a:solidFill>
                  <a:schemeClr val="dk1"/>
                </a:solidFill>
              </a:defRPr>
            </a:lvl8pPr>
            <a:lvl9pPr marL="4114800" lvl="8" indent="-317500">
              <a:spcBef>
                <a:spcPts val="1600"/>
              </a:spcBef>
              <a:spcAft>
                <a:spcPts val="1600"/>
              </a:spcAft>
              <a:buClr>
                <a:schemeClr val="dk1"/>
              </a:buClr>
              <a:buSzPts val="1400"/>
              <a:buChar char="■"/>
              <a:defRPr>
                <a:solidFill>
                  <a:schemeClr val="dk1"/>
                </a:solidFill>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spcBef>
                <a:spcPts val="0"/>
              </a:spcBef>
              <a:spcAft>
                <a:spcPts val="0"/>
              </a:spcAft>
              <a:buNone/>
            </a:pPr>
            <a:fld id="{00000000-1234-1234-1234-123412341234}" type="slidenum">
              <a:rPr lang="ru"/>
              <a:pPr marL="0" lvl="0" indent="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8" y="744575"/>
            <a:ext cx="8520600" cy="20526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spcBef>
                <a:spcPts val="0"/>
              </a:spcBef>
              <a:spcAft>
                <a:spcPts val="0"/>
              </a:spcAft>
              <a:buNone/>
            </a:pPr>
            <a:r>
              <a:rPr lang="ru" dirty="0"/>
              <a:t>Countries participating </a:t>
            </a:r>
            <a:r>
              <a:rPr lang="en-US" dirty="0" smtClean="0"/>
              <a:t>in</a:t>
            </a:r>
            <a:r>
              <a:rPr lang="ru" dirty="0" smtClean="0"/>
              <a:t> </a:t>
            </a:r>
            <a:r>
              <a:rPr lang="ru" dirty="0"/>
              <a:t>the first </a:t>
            </a:r>
            <a:r>
              <a:rPr lang="en-US" dirty="0" smtClean="0"/>
              <a:t>football </a:t>
            </a:r>
            <a:r>
              <a:rPr lang="ru" dirty="0" smtClean="0"/>
              <a:t>World </a:t>
            </a:r>
            <a:r>
              <a:rPr lang="ru" dirty="0"/>
              <a:t>Cup </a:t>
            </a:r>
            <a:r>
              <a:rPr lang="ru" dirty="0" smtClean="0"/>
              <a:t>  </a:t>
            </a:r>
            <a:r>
              <a:rPr lang="ru" dirty="0"/>
              <a:t>in 1930.</a:t>
            </a:r>
            <a:endParaRPr/>
          </a:p>
        </p:txBody>
      </p:sp>
      <p:sp>
        <p:nvSpPr>
          <p:cNvPr id="55" name="Shape 55"/>
          <p:cNvSpPr txBox="1">
            <a:spLocks noGrp="1"/>
          </p:cNvSpPr>
          <p:nvPr>
            <p:ph type="subTitle" idx="1"/>
          </p:nvPr>
        </p:nvSpPr>
        <p:spPr>
          <a:xfrm rot="376">
            <a:off x="4007377" y="3967625"/>
            <a:ext cx="5484900" cy="5922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pPr>
            <a:r>
              <a:rPr lang="ru" sz="2400"/>
              <a:t>Выполнил Шибаев Никита, курсант 308 взвода ГБПОУ Юридический колледж</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101575" y="-75700"/>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ru" sz="3000" b="1">
                <a:solidFill>
                  <a:srgbClr val="222222"/>
                </a:solidFill>
                <a:highlight>
                  <a:srgbClr val="FFFFFF"/>
                </a:highlight>
                <a:latin typeface="Roboto"/>
                <a:ea typeface="Roboto"/>
                <a:cs typeface="Roboto"/>
                <a:sym typeface="Roboto"/>
              </a:rPr>
              <a:t>FIFA World Cup 1930</a:t>
            </a:r>
            <a:endParaRPr sz="3000"/>
          </a:p>
        </p:txBody>
      </p:sp>
      <p:sp>
        <p:nvSpPr>
          <p:cNvPr id="61" name="Shape 61"/>
          <p:cNvSpPr txBox="1">
            <a:spLocks noGrp="1"/>
          </p:cNvSpPr>
          <p:nvPr>
            <p:ph type="body" idx="1"/>
          </p:nvPr>
        </p:nvSpPr>
        <p:spPr>
          <a:xfrm>
            <a:off x="65025" y="942300"/>
            <a:ext cx="8520600" cy="3416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0" lvl="0" indent="0" rtl="0">
              <a:lnSpc>
                <a:spcPct val="156818"/>
              </a:lnSpc>
              <a:spcBef>
                <a:spcPts val="0"/>
              </a:spcBef>
              <a:spcAft>
                <a:spcPts val="0"/>
              </a:spcAft>
              <a:buNone/>
            </a:pPr>
            <a:r>
              <a:rPr lang="ru" sz="1150" dirty="0">
                <a:solidFill>
                  <a:srgbClr val="FFFFFF"/>
                </a:solidFill>
                <a:latin typeface="Roboto"/>
                <a:ea typeface="Roboto"/>
                <a:cs typeface="Roboto"/>
                <a:sym typeface="Roboto"/>
              </a:rPr>
              <a:t>Location: Uruguay</a:t>
            </a:r>
            <a:endParaRPr sz="1150">
              <a:solidFill>
                <a:srgbClr val="FFFFFF"/>
              </a:solidFill>
              <a:latin typeface="Roboto"/>
              <a:ea typeface="Roboto"/>
              <a:cs typeface="Roboto"/>
              <a:sym typeface="Roboto"/>
            </a:endParaRPr>
          </a:p>
          <a:p>
            <a:pPr marL="0" lvl="0" indent="0" rtl="0">
              <a:lnSpc>
                <a:spcPct val="156818"/>
              </a:lnSpc>
              <a:spcBef>
                <a:spcPts val="1600"/>
              </a:spcBef>
              <a:spcAft>
                <a:spcPts val="0"/>
              </a:spcAft>
              <a:buNone/>
            </a:pPr>
            <a:r>
              <a:rPr lang="ru" sz="1150" dirty="0">
                <a:solidFill>
                  <a:srgbClr val="FFFFFF"/>
                </a:solidFill>
                <a:latin typeface="Roboto"/>
                <a:ea typeface="Roboto"/>
                <a:cs typeface="Roboto"/>
                <a:sym typeface="Roboto"/>
              </a:rPr>
              <a:t>Number of participants in the final: 13</a:t>
            </a:r>
            <a:endParaRPr sz="1150">
              <a:solidFill>
                <a:srgbClr val="FFFFFF"/>
              </a:solidFill>
              <a:latin typeface="Roboto"/>
              <a:ea typeface="Roboto"/>
              <a:cs typeface="Roboto"/>
              <a:sym typeface="Roboto"/>
            </a:endParaRPr>
          </a:p>
          <a:p>
            <a:pPr marL="0" lvl="0" indent="0" rtl="0">
              <a:lnSpc>
                <a:spcPct val="156818"/>
              </a:lnSpc>
              <a:spcBef>
                <a:spcPts val="1600"/>
              </a:spcBef>
              <a:spcAft>
                <a:spcPts val="0"/>
              </a:spcAft>
              <a:buNone/>
            </a:pPr>
            <a:r>
              <a:rPr lang="ru" sz="1150" dirty="0">
                <a:solidFill>
                  <a:srgbClr val="FFFFFF"/>
                </a:solidFill>
                <a:latin typeface="Roboto"/>
                <a:ea typeface="Roboto"/>
                <a:cs typeface="Roboto"/>
                <a:sym typeface="Roboto"/>
              </a:rPr>
              <a:t>Top places:</a:t>
            </a:r>
            <a:endParaRPr sz="1150">
              <a:solidFill>
                <a:srgbClr val="FFFFFF"/>
              </a:solidFill>
              <a:latin typeface="Roboto"/>
              <a:ea typeface="Roboto"/>
              <a:cs typeface="Roboto"/>
              <a:sym typeface="Roboto"/>
            </a:endParaRPr>
          </a:p>
          <a:p>
            <a:pPr marL="0" lvl="0" indent="0" rtl="0">
              <a:lnSpc>
                <a:spcPct val="156818"/>
              </a:lnSpc>
              <a:spcBef>
                <a:spcPts val="1600"/>
              </a:spcBef>
              <a:spcAft>
                <a:spcPts val="0"/>
              </a:spcAft>
              <a:buNone/>
            </a:pPr>
            <a:r>
              <a:rPr lang="ru" sz="1150" dirty="0">
                <a:solidFill>
                  <a:srgbClr val="FFFFFF"/>
                </a:solidFill>
                <a:latin typeface="Roboto"/>
                <a:ea typeface="Roboto"/>
                <a:cs typeface="Roboto"/>
                <a:sym typeface="Roboto"/>
              </a:rPr>
              <a:t>Gold - Uruguay</a:t>
            </a:r>
            <a:endParaRPr sz="1150">
              <a:solidFill>
                <a:srgbClr val="FFFFFF"/>
              </a:solidFill>
              <a:latin typeface="Roboto"/>
              <a:ea typeface="Roboto"/>
              <a:cs typeface="Roboto"/>
              <a:sym typeface="Roboto"/>
            </a:endParaRPr>
          </a:p>
          <a:p>
            <a:pPr marL="0" lvl="0" indent="0" rtl="0">
              <a:lnSpc>
                <a:spcPct val="156818"/>
              </a:lnSpc>
              <a:spcBef>
                <a:spcPts val="1600"/>
              </a:spcBef>
              <a:spcAft>
                <a:spcPts val="0"/>
              </a:spcAft>
              <a:buNone/>
            </a:pPr>
            <a:r>
              <a:rPr lang="ru" sz="1150" dirty="0">
                <a:solidFill>
                  <a:srgbClr val="FFFFFF"/>
                </a:solidFill>
                <a:latin typeface="Roboto"/>
                <a:ea typeface="Roboto"/>
                <a:cs typeface="Roboto"/>
                <a:sym typeface="Roboto"/>
              </a:rPr>
              <a:t>Silver - Argentina</a:t>
            </a:r>
            <a:endParaRPr sz="1150">
              <a:solidFill>
                <a:srgbClr val="FFFFFF"/>
              </a:solidFill>
              <a:latin typeface="Roboto"/>
              <a:ea typeface="Roboto"/>
              <a:cs typeface="Roboto"/>
              <a:sym typeface="Roboto"/>
            </a:endParaRPr>
          </a:p>
          <a:p>
            <a:pPr marL="0" lvl="0" indent="0" rtl="0">
              <a:lnSpc>
                <a:spcPct val="156818"/>
              </a:lnSpc>
              <a:spcBef>
                <a:spcPts val="1600"/>
              </a:spcBef>
              <a:spcAft>
                <a:spcPts val="0"/>
              </a:spcAft>
              <a:buNone/>
            </a:pPr>
            <a:r>
              <a:rPr lang="ru" sz="1150" dirty="0">
                <a:solidFill>
                  <a:srgbClr val="FFFFFF"/>
                </a:solidFill>
                <a:latin typeface="Roboto"/>
                <a:ea typeface="Roboto"/>
                <a:cs typeface="Roboto"/>
                <a:sym typeface="Roboto"/>
              </a:rPr>
              <a:t>Bronze </a:t>
            </a:r>
            <a:r>
              <a:rPr lang="ru" sz="1150" dirty="0" smtClean="0">
                <a:solidFill>
                  <a:srgbClr val="FFFFFF"/>
                </a:solidFill>
                <a:latin typeface="Roboto"/>
                <a:ea typeface="Roboto"/>
                <a:cs typeface="Roboto"/>
                <a:sym typeface="Roboto"/>
              </a:rPr>
              <a:t>– </a:t>
            </a:r>
            <a:r>
              <a:rPr lang="en-US" sz="1150" dirty="0" smtClean="0">
                <a:solidFill>
                  <a:srgbClr val="FFFFFF"/>
                </a:solidFill>
                <a:latin typeface="Roboto"/>
                <a:ea typeface="Roboto"/>
                <a:cs typeface="Roboto"/>
                <a:sym typeface="Roboto"/>
              </a:rPr>
              <a:t>the </a:t>
            </a:r>
            <a:r>
              <a:rPr lang="ru" sz="1150" dirty="0" smtClean="0">
                <a:solidFill>
                  <a:srgbClr val="FFFFFF"/>
                </a:solidFill>
                <a:latin typeface="Roboto"/>
                <a:ea typeface="Roboto"/>
                <a:cs typeface="Roboto"/>
                <a:sym typeface="Roboto"/>
              </a:rPr>
              <a:t>USA </a:t>
            </a:r>
            <a:r>
              <a:rPr lang="ru" sz="1150" dirty="0">
                <a:solidFill>
                  <a:srgbClr val="FFFFFF"/>
                </a:solidFill>
                <a:latin typeface="Roboto"/>
                <a:ea typeface="Roboto"/>
                <a:cs typeface="Roboto"/>
                <a:sym typeface="Roboto"/>
              </a:rPr>
              <a:t>/ Yugoslavia</a:t>
            </a:r>
            <a:endParaRPr sz="1150">
              <a:solidFill>
                <a:srgbClr val="FFFFFF"/>
              </a:solidFill>
              <a:latin typeface="Roboto"/>
              <a:ea typeface="Roboto"/>
              <a:cs typeface="Roboto"/>
              <a:sym typeface="Roboto"/>
            </a:endParaRPr>
          </a:p>
          <a:p>
            <a:pPr marL="0" lvl="0" indent="0" rtl="0">
              <a:lnSpc>
                <a:spcPct val="156818"/>
              </a:lnSpc>
              <a:spcBef>
                <a:spcPts val="1600"/>
              </a:spcBef>
              <a:spcAft>
                <a:spcPts val="0"/>
              </a:spcAft>
              <a:buNone/>
            </a:pPr>
            <a:r>
              <a:rPr lang="ru" sz="1150" dirty="0">
                <a:solidFill>
                  <a:srgbClr val="FFFFFF"/>
                </a:solidFill>
                <a:latin typeface="Roboto"/>
                <a:ea typeface="Roboto"/>
                <a:cs typeface="Roboto"/>
                <a:sym typeface="Roboto"/>
              </a:rPr>
              <a:t>Bombardier (s): Guillermo Stabile (Argentina) - 8 goals</a:t>
            </a:r>
            <a:endParaRPr sz="1150">
              <a:solidFill>
                <a:srgbClr val="FFFFFF"/>
              </a:solidFill>
              <a:latin typeface="Roboto"/>
              <a:ea typeface="Roboto"/>
              <a:cs typeface="Roboto"/>
              <a:sym typeface="Roboto"/>
            </a:endParaRPr>
          </a:p>
          <a:p>
            <a:pPr marL="0" lvl="0" indent="0" rtl="0">
              <a:lnSpc>
                <a:spcPct val="156818"/>
              </a:lnSpc>
              <a:spcBef>
                <a:spcPts val="1600"/>
              </a:spcBef>
              <a:spcAft>
                <a:spcPts val="0"/>
              </a:spcAft>
              <a:buNone/>
            </a:pPr>
            <a:endParaRPr sz="1150">
              <a:solidFill>
                <a:srgbClr val="FFFFFF"/>
              </a:solidFill>
              <a:latin typeface="Roboto"/>
              <a:ea typeface="Roboto"/>
              <a:cs typeface="Roboto"/>
              <a:sym typeface="Roboto"/>
            </a:endParaRPr>
          </a:p>
          <a:p>
            <a:pPr marL="0" lvl="0" indent="0">
              <a:spcBef>
                <a:spcPts val="1600"/>
              </a:spcBef>
              <a:spcAft>
                <a:spcPts val="16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460650" y="371950"/>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67" name="Shape 67"/>
          <p:cNvSpPr txBox="1">
            <a:spLocks noGrp="1"/>
          </p:cNvSpPr>
          <p:nvPr>
            <p:ph type="body" idx="1"/>
          </p:nvPr>
        </p:nvSpPr>
        <p:spPr>
          <a:xfrm>
            <a:off x="311700" y="371950"/>
            <a:ext cx="8650500" cy="35382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r>
              <a:rPr lang="ru" sz="1800" dirty="0">
                <a:solidFill>
                  <a:srgbClr val="222222"/>
                </a:solidFill>
                <a:highlight>
                  <a:srgbClr val="FFFFFF"/>
                </a:highlight>
                <a:latin typeface="Roboto"/>
                <a:ea typeface="Roboto"/>
                <a:cs typeface="Roboto"/>
                <a:sym typeface="Roboto"/>
              </a:rPr>
              <a:t>The first World Cup was held in Uruguay in 1930. Uruguay became the venue for the World Cup as one of the leading </a:t>
            </a:r>
            <a:r>
              <a:rPr lang="en-US" sz="1800" dirty="0" smtClean="0">
                <a:solidFill>
                  <a:srgbClr val="222222"/>
                </a:solidFill>
                <a:highlight>
                  <a:srgbClr val="FFFFFF"/>
                </a:highlight>
                <a:latin typeface="Roboto"/>
                <a:ea typeface="Roboto"/>
                <a:cs typeface="Roboto"/>
                <a:sym typeface="Roboto"/>
              </a:rPr>
              <a:t>representatives of </a:t>
            </a:r>
            <a:r>
              <a:rPr lang="ru" sz="1800" dirty="0" smtClean="0">
                <a:solidFill>
                  <a:srgbClr val="222222"/>
                </a:solidFill>
                <a:highlight>
                  <a:srgbClr val="FFFFFF"/>
                </a:highlight>
                <a:latin typeface="Roboto"/>
                <a:ea typeface="Roboto"/>
                <a:cs typeface="Roboto"/>
                <a:sym typeface="Roboto"/>
              </a:rPr>
              <a:t>football power </a:t>
            </a:r>
            <a:r>
              <a:rPr lang="ru" sz="1800" dirty="0">
                <a:solidFill>
                  <a:srgbClr val="222222"/>
                </a:solidFill>
                <a:highlight>
                  <a:srgbClr val="FFFFFF"/>
                </a:highlight>
                <a:latin typeface="Roboto"/>
                <a:ea typeface="Roboto"/>
                <a:cs typeface="Roboto"/>
                <a:sym typeface="Roboto"/>
              </a:rPr>
              <a:t>of the 1920s: </a:t>
            </a:r>
            <a:r>
              <a:rPr lang="en-US" sz="1800" dirty="0" smtClean="0">
                <a:solidFill>
                  <a:srgbClr val="222222"/>
                </a:solidFill>
                <a:highlight>
                  <a:srgbClr val="FFFFFF"/>
                </a:highlight>
                <a:latin typeface="Roboto"/>
                <a:ea typeface="Roboto"/>
                <a:cs typeface="Roboto"/>
                <a:sym typeface="Roboto"/>
              </a:rPr>
              <a:t>the </a:t>
            </a:r>
            <a:r>
              <a:rPr lang="ru" sz="1800" dirty="0" smtClean="0">
                <a:solidFill>
                  <a:srgbClr val="222222"/>
                </a:solidFill>
                <a:highlight>
                  <a:srgbClr val="FFFFFF"/>
                </a:highlight>
                <a:latin typeface="Roboto"/>
                <a:ea typeface="Roboto"/>
                <a:cs typeface="Roboto"/>
                <a:sym typeface="Roboto"/>
              </a:rPr>
              <a:t>Uruguayans </a:t>
            </a:r>
            <a:r>
              <a:rPr lang="ru" sz="1800" dirty="0">
                <a:solidFill>
                  <a:srgbClr val="222222"/>
                </a:solidFill>
                <a:highlight>
                  <a:srgbClr val="FFFFFF"/>
                </a:highlight>
                <a:latin typeface="Roboto"/>
                <a:ea typeface="Roboto"/>
                <a:cs typeface="Roboto"/>
                <a:sym typeface="Roboto"/>
              </a:rPr>
              <a:t>were winners of the Olympic Games of 1924 and 1928. The second major argument in favor of Uruguay was the centenary of the country's independence, which came just in the summer of 1930. The 1930 World Cup was the only world football championship before which there were no qualifying competitions. The teams got to the tournament by invitation, and because of the actual boycott of the championship </a:t>
            </a:r>
            <a:r>
              <a:rPr lang="en-US" sz="1800" dirty="0" smtClean="0">
                <a:solidFill>
                  <a:srgbClr val="222222"/>
                </a:solidFill>
                <a:highlight>
                  <a:srgbClr val="FFFFFF"/>
                </a:highlight>
                <a:latin typeface="Roboto"/>
                <a:ea typeface="Roboto"/>
                <a:cs typeface="Roboto"/>
                <a:sym typeface="Roboto"/>
              </a:rPr>
              <a:t>by </a:t>
            </a:r>
            <a:r>
              <a:rPr lang="ru" sz="1800" dirty="0" smtClean="0">
                <a:solidFill>
                  <a:srgbClr val="222222"/>
                </a:solidFill>
                <a:highlight>
                  <a:srgbClr val="FFFFFF"/>
                </a:highlight>
                <a:latin typeface="Roboto"/>
                <a:ea typeface="Roboto"/>
                <a:cs typeface="Roboto"/>
                <a:sym typeface="Roboto"/>
              </a:rPr>
              <a:t>the </a:t>
            </a:r>
            <a:r>
              <a:rPr lang="ru" sz="1800" dirty="0">
                <a:solidFill>
                  <a:srgbClr val="222222"/>
                </a:solidFill>
                <a:highlight>
                  <a:srgbClr val="FFFFFF"/>
                </a:highlight>
                <a:latin typeface="Roboto"/>
                <a:ea typeface="Roboto"/>
                <a:cs typeface="Roboto"/>
                <a:sym typeface="Roboto"/>
              </a:rPr>
              <a:t>leading European teams </a:t>
            </a:r>
            <a:r>
              <a:rPr lang="en-US" sz="1800" dirty="0" smtClean="0">
                <a:solidFill>
                  <a:srgbClr val="222222"/>
                </a:solidFill>
                <a:highlight>
                  <a:srgbClr val="FFFFFF"/>
                </a:highlight>
                <a:latin typeface="Roboto"/>
                <a:ea typeface="Roboto"/>
                <a:cs typeface="Roboto"/>
                <a:sym typeface="Roboto"/>
              </a:rPr>
              <a:t>they </a:t>
            </a:r>
            <a:r>
              <a:rPr lang="ru" sz="1800" dirty="0" smtClean="0">
                <a:solidFill>
                  <a:srgbClr val="222222"/>
                </a:solidFill>
                <a:highlight>
                  <a:srgbClr val="FFFFFF"/>
                </a:highlight>
                <a:latin typeface="Roboto"/>
                <a:ea typeface="Roboto"/>
                <a:cs typeface="Roboto"/>
                <a:sym typeface="Roboto"/>
              </a:rPr>
              <a:t>scored </a:t>
            </a:r>
            <a:r>
              <a:rPr lang="ru" sz="1800" dirty="0">
                <a:solidFill>
                  <a:srgbClr val="222222"/>
                </a:solidFill>
                <a:highlight>
                  <a:srgbClr val="FFFFFF"/>
                </a:highlight>
                <a:latin typeface="Roboto"/>
                <a:ea typeface="Roboto"/>
                <a:cs typeface="Roboto"/>
                <a:sym typeface="Roboto"/>
              </a:rPr>
              <a:t>just 13 teams. Of these 13 teams, 4 </a:t>
            </a:r>
            <a:r>
              <a:rPr lang="en-US" sz="1800" dirty="0" smtClean="0">
                <a:solidFill>
                  <a:srgbClr val="222222"/>
                </a:solidFill>
                <a:highlight>
                  <a:srgbClr val="FFFFFF"/>
                </a:highlight>
                <a:latin typeface="Roboto"/>
                <a:ea typeface="Roboto"/>
                <a:cs typeface="Roboto"/>
                <a:sym typeface="Roboto"/>
              </a:rPr>
              <a:t>ones </a:t>
            </a:r>
            <a:r>
              <a:rPr lang="ru" sz="1800" dirty="0" smtClean="0">
                <a:solidFill>
                  <a:srgbClr val="222222"/>
                </a:solidFill>
                <a:highlight>
                  <a:srgbClr val="FFFFFF"/>
                </a:highlight>
                <a:latin typeface="Roboto"/>
                <a:ea typeface="Roboto"/>
                <a:cs typeface="Roboto"/>
                <a:sym typeface="Roboto"/>
              </a:rPr>
              <a:t>represented </a:t>
            </a:r>
            <a:r>
              <a:rPr lang="ru" sz="1800" dirty="0">
                <a:solidFill>
                  <a:srgbClr val="222222"/>
                </a:solidFill>
                <a:highlight>
                  <a:srgbClr val="FFFFFF"/>
                </a:highlight>
                <a:latin typeface="Roboto"/>
                <a:ea typeface="Roboto"/>
                <a:cs typeface="Roboto"/>
                <a:sym typeface="Roboto"/>
              </a:rPr>
              <a:t>Europe, 7 - South America and 2 - North America. Football teams who came to Uruguay from Europe, were not part of the leaders of European football, and so even before the start of the tournament it was clear that the title of the first world champions will </a:t>
            </a:r>
            <a:r>
              <a:rPr lang="ru" sz="1800" dirty="0" smtClean="0">
                <a:solidFill>
                  <a:srgbClr val="222222"/>
                </a:solidFill>
                <a:highlight>
                  <a:srgbClr val="FFFFFF"/>
                </a:highlight>
                <a:latin typeface="Roboto"/>
                <a:ea typeface="Roboto"/>
                <a:cs typeface="Roboto"/>
                <a:sym typeface="Roboto"/>
              </a:rPr>
              <a:t>g</a:t>
            </a:r>
            <a:r>
              <a:rPr lang="en-US" sz="1800" dirty="0" smtClean="0">
                <a:solidFill>
                  <a:srgbClr val="222222"/>
                </a:solidFill>
                <a:highlight>
                  <a:srgbClr val="FFFFFF"/>
                </a:highlight>
                <a:latin typeface="Roboto"/>
                <a:ea typeface="Roboto"/>
                <a:cs typeface="Roboto"/>
                <a:sym typeface="Roboto"/>
              </a:rPr>
              <a:t>o </a:t>
            </a:r>
            <a:r>
              <a:rPr lang="ru" sz="1800" dirty="0" smtClean="0">
                <a:solidFill>
                  <a:srgbClr val="222222"/>
                </a:solidFill>
                <a:highlight>
                  <a:srgbClr val="FFFFFF"/>
                </a:highlight>
                <a:latin typeface="Roboto"/>
                <a:ea typeface="Roboto"/>
                <a:cs typeface="Roboto"/>
                <a:sym typeface="Roboto"/>
              </a:rPr>
              <a:t>to someone </a:t>
            </a:r>
            <a:r>
              <a:rPr lang="ru" sz="1800" dirty="0">
                <a:solidFill>
                  <a:srgbClr val="222222"/>
                </a:solidFill>
                <a:highlight>
                  <a:srgbClr val="FFFFFF"/>
                </a:highlight>
                <a:latin typeface="Roboto"/>
                <a:ea typeface="Roboto"/>
                <a:cs typeface="Roboto"/>
                <a:sym typeface="Roboto"/>
              </a:rPr>
              <a:t>from South </a:t>
            </a:r>
            <a:r>
              <a:rPr lang="ru" sz="1800" dirty="0" smtClean="0">
                <a:solidFill>
                  <a:srgbClr val="222222"/>
                </a:solidFill>
                <a:highlight>
                  <a:srgbClr val="FFFFFF"/>
                </a:highlight>
                <a:latin typeface="Roboto"/>
                <a:ea typeface="Roboto"/>
                <a:cs typeface="Roboto"/>
                <a:sym typeface="Roboto"/>
              </a:rPr>
              <a:t>America.</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1224175" y="1589625"/>
            <a:ext cx="7573500" cy="3354000"/>
          </a:xfrm>
          <a:prstGeom prst="rect">
            <a:avLst/>
          </a:prstGeom>
        </p:spPr>
        <p:txBody>
          <a:bodyPr spcFirstLastPara="1" wrap="square" lIns="91425" tIns="91425" rIns="91425" bIns="91425" anchor="t" anchorCtr="0">
            <a:noAutofit/>
          </a:bodyPr>
          <a:lstStyle/>
          <a:p>
            <a:pPr marL="0" lvl="0" indent="0">
              <a:spcBef>
                <a:spcPts val="0"/>
              </a:spcBef>
              <a:spcAft>
                <a:spcPts val="1600"/>
              </a:spcAft>
              <a:buNone/>
            </a:pPr>
            <a:r>
              <a:rPr lang="ru" sz="1400" dirty="0">
                <a:solidFill>
                  <a:srgbClr val="222222"/>
                </a:solidFill>
                <a:highlight>
                  <a:srgbClr val="FFFFFF"/>
                </a:highlight>
                <a:latin typeface="Roboto"/>
                <a:ea typeface="Roboto"/>
                <a:cs typeface="Roboto"/>
                <a:sym typeface="Roboto"/>
              </a:rPr>
              <a:t>And it </a:t>
            </a:r>
            <a:r>
              <a:rPr lang="ru" sz="1400" dirty="0" smtClean="0">
                <a:solidFill>
                  <a:srgbClr val="222222"/>
                </a:solidFill>
                <a:highlight>
                  <a:srgbClr val="FFFFFF"/>
                </a:highlight>
                <a:latin typeface="Roboto"/>
                <a:ea typeface="Roboto"/>
                <a:cs typeface="Roboto"/>
                <a:sym typeface="Roboto"/>
              </a:rPr>
              <a:t>happened</a:t>
            </a:r>
            <a:r>
              <a:rPr lang="en-US" sz="1400" dirty="0" smtClean="0">
                <a:solidFill>
                  <a:srgbClr val="222222"/>
                </a:solidFill>
                <a:highlight>
                  <a:srgbClr val="FFFFFF"/>
                </a:highlight>
                <a:latin typeface="Roboto"/>
                <a:ea typeface="Roboto"/>
                <a:cs typeface="Roboto"/>
                <a:sym typeface="Roboto"/>
              </a:rPr>
              <a:t> so</a:t>
            </a:r>
            <a:r>
              <a:rPr lang="ru" sz="1400" dirty="0" smtClean="0">
                <a:solidFill>
                  <a:srgbClr val="222222"/>
                </a:solidFill>
                <a:highlight>
                  <a:srgbClr val="FFFFFF"/>
                </a:highlight>
                <a:latin typeface="Roboto"/>
                <a:ea typeface="Roboto"/>
                <a:cs typeface="Roboto"/>
                <a:sym typeface="Roboto"/>
              </a:rPr>
              <a:t>, </a:t>
            </a:r>
            <a:r>
              <a:rPr lang="ru" sz="1400" dirty="0">
                <a:solidFill>
                  <a:srgbClr val="222222"/>
                </a:solidFill>
                <a:highlight>
                  <a:srgbClr val="FFFFFF"/>
                </a:highlight>
                <a:latin typeface="Roboto"/>
                <a:ea typeface="Roboto"/>
                <a:cs typeface="Roboto"/>
                <a:sym typeface="Roboto"/>
              </a:rPr>
              <a:t>because </a:t>
            </a:r>
            <a:r>
              <a:rPr lang="ru" sz="1400" dirty="0" smtClean="0">
                <a:solidFill>
                  <a:srgbClr val="222222"/>
                </a:solidFill>
                <a:highlight>
                  <a:srgbClr val="FFFFFF"/>
                </a:highlight>
                <a:latin typeface="Roboto"/>
                <a:ea typeface="Roboto"/>
                <a:cs typeface="Roboto"/>
                <a:sym typeface="Roboto"/>
              </a:rPr>
              <a:t> </a:t>
            </a:r>
            <a:r>
              <a:rPr lang="ru" sz="1400" dirty="0">
                <a:solidFill>
                  <a:srgbClr val="222222"/>
                </a:solidFill>
                <a:highlight>
                  <a:srgbClr val="FFFFFF"/>
                </a:highlight>
                <a:latin typeface="Roboto"/>
                <a:ea typeface="Roboto"/>
                <a:cs typeface="Roboto"/>
                <a:sym typeface="Roboto"/>
              </a:rPr>
              <a:t>the </a:t>
            </a:r>
            <a:r>
              <a:rPr lang="en-US" sz="1400" dirty="0" smtClean="0">
                <a:solidFill>
                  <a:srgbClr val="222222"/>
                </a:solidFill>
                <a:highlight>
                  <a:srgbClr val="FFFFFF"/>
                </a:highlight>
                <a:latin typeface="Roboto"/>
                <a:ea typeface="Roboto"/>
                <a:cs typeface="Roboto"/>
                <a:sym typeface="Roboto"/>
              </a:rPr>
              <a:t>team</a:t>
            </a:r>
            <a:r>
              <a:rPr lang="ru" sz="1400" dirty="0" smtClean="0">
                <a:solidFill>
                  <a:srgbClr val="222222"/>
                </a:solidFill>
                <a:highlight>
                  <a:srgbClr val="FFFFFF"/>
                </a:highlight>
                <a:latin typeface="Roboto"/>
                <a:ea typeface="Roboto"/>
                <a:cs typeface="Roboto"/>
                <a:sym typeface="Roboto"/>
              </a:rPr>
              <a:t>s </a:t>
            </a:r>
            <a:r>
              <a:rPr lang="ru" sz="1400" dirty="0">
                <a:solidFill>
                  <a:srgbClr val="222222"/>
                </a:solidFill>
                <a:highlight>
                  <a:srgbClr val="FFFFFF"/>
                </a:highlight>
                <a:latin typeface="Roboto"/>
                <a:ea typeface="Roboto"/>
                <a:cs typeface="Roboto"/>
                <a:sym typeface="Roboto"/>
              </a:rPr>
              <a:t>from South </a:t>
            </a:r>
            <a:r>
              <a:rPr lang="ru" sz="1400" dirty="0" smtClean="0">
                <a:solidFill>
                  <a:srgbClr val="222222"/>
                </a:solidFill>
                <a:highlight>
                  <a:srgbClr val="FFFFFF"/>
                </a:highlight>
                <a:latin typeface="Roboto"/>
                <a:ea typeface="Roboto"/>
                <a:cs typeface="Roboto"/>
                <a:sym typeface="Roboto"/>
              </a:rPr>
              <a:t>America</a:t>
            </a:r>
            <a:r>
              <a:rPr lang="en-US" sz="1400" dirty="0" smtClean="0">
                <a:solidFill>
                  <a:srgbClr val="222222"/>
                </a:solidFill>
                <a:highlight>
                  <a:srgbClr val="FFFFFF"/>
                </a:highlight>
                <a:latin typeface="Roboto"/>
                <a:ea typeface="Roboto"/>
                <a:cs typeface="Roboto"/>
                <a:sym typeface="Roboto"/>
              </a:rPr>
              <a:t> reached the finals</a:t>
            </a:r>
            <a:r>
              <a:rPr lang="ru" sz="1400" dirty="0" smtClean="0">
                <a:solidFill>
                  <a:srgbClr val="222222"/>
                </a:solidFill>
                <a:highlight>
                  <a:srgbClr val="FFFFFF"/>
                </a:highlight>
                <a:latin typeface="Roboto"/>
                <a:ea typeface="Roboto"/>
                <a:cs typeface="Roboto"/>
                <a:sym typeface="Roboto"/>
              </a:rPr>
              <a:t>: </a:t>
            </a:r>
            <a:r>
              <a:rPr lang="ru" sz="1400" dirty="0">
                <a:solidFill>
                  <a:srgbClr val="222222"/>
                </a:solidFill>
                <a:highlight>
                  <a:srgbClr val="FFFFFF"/>
                </a:highlight>
                <a:latin typeface="Roboto"/>
                <a:ea typeface="Roboto"/>
                <a:cs typeface="Roboto"/>
                <a:sym typeface="Roboto"/>
              </a:rPr>
              <a:t>Uruguay and Argentina. In the semifinals, they defeated Yugoslavia and the United States respectively. The very final match took place on July 30 in the crowded stadium of Centenario. The beginning of the match was delayed due to the fact that the rivals could not agree on what kind of ball - Uruguayan or Argentine - to play. As a result, the referee of the final match </a:t>
            </a:r>
            <a:r>
              <a:rPr lang="en-US" sz="1400" dirty="0" smtClean="0">
                <a:solidFill>
                  <a:srgbClr val="222222"/>
                </a:solidFill>
                <a:highlight>
                  <a:srgbClr val="FFFFFF"/>
                </a:highlight>
                <a:latin typeface="Roboto"/>
                <a:ea typeface="Roboto"/>
                <a:cs typeface="Roboto"/>
                <a:sym typeface="Roboto"/>
              </a:rPr>
              <a:t>a</a:t>
            </a:r>
            <a:r>
              <a:rPr lang="ru" sz="1400" dirty="0" smtClean="0">
                <a:solidFill>
                  <a:srgbClr val="222222"/>
                </a:solidFill>
                <a:highlight>
                  <a:srgbClr val="FFFFFF"/>
                </a:highlight>
                <a:latin typeface="Roboto"/>
                <a:ea typeface="Roboto"/>
                <a:cs typeface="Roboto"/>
                <a:sym typeface="Roboto"/>
              </a:rPr>
              <a:t> </a:t>
            </a:r>
            <a:r>
              <a:rPr lang="ru" sz="1400" dirty="0">
                <a:solidFill>
                  <a:srgbClr val="222222"/>
                </a:solidFill>
                <a:highlight>
                  <a:srgbClr val="FFFFFF"/>
                </a:highlight>
                <a:latin typeface="Roboto"/>
                <a:ea typeface="Roboto"/>
                <a:cs typeface="Roboto"/>
                <a:sym typeface="Roboto"/>
              </a:rPr>
              <a:t>Belgian Langenus took a solomonic decision </a:t>
            </a:r>
            <a:r>
              <a:rPr lang="ru" sz="1400" dirty="0" smtClean="0">
                <a:solidFill>
                  <a:srgbClr val="222222"/>
                </a:solidFill>
                <a:highlight>
                  <a:srgbClr val="FFFFFF"/>
                </a:highlight>
                <a:latin typeface="Roboto"/>
                <a:ea typeface="Roboto"/>
                <a:cs typeface="Roboto"/>
                <a:sym typeface="Roboto"/>
              </a:rPr>
              <a:t> </a:t>
            </a:r>
            <a:r>
              <a:rPr lang="ru" sz="1400" dirty="0">
                <a:solidFill>
                  <a:srgbClr val="222222"/>
                </a:solidFill>
                <a:highlight>
                  <a:srgbClr val="FFFFFF"/>
                </a:highlight>
                <a:latin typeface="Roboto"/>
                <a:ea typeface="Roboto"/>
                <a:cs typeface="Roboto"/>
                <a:sym typeface="Roboto"/>
              </a:rPr>
              <a:t>to use the Argentine </a:t>
            </a:r>
            <a:r>
              <a:rPr lang="ru" sz="1400" dirty="0" smtClean="0">
                <a:solidFill>
                  <a:srgbClr val="222222"/>
                </a:solidFill>
                <a:highlight>
                  <a:srgbClr val="FFFFFF"/>
                </a:highlight>
                <a:latin typeface="Roboto"/>
                <a:ea typeface="Roboto"/>
                <a:cs typeface="Roboto"/>
                <a:sym typeface="Roboto"/>
              </a:rPr>
              <a:t>ball</a:t>
            </a:r>
            <a:r>
              <a:rPr lang="en-US" sz="1400" dirty="0" smtClean="0">
                <a:solidFill>
                  <a:srgbClr val="222222"/>
                </a:solidFill>
                <a:highlight>
                  <a:srgbClr val="FFFFFF"/>
                </a:highlight>
                <a:latin typeface="Roboto"/>
                <a:ea typeface="Roboto"/>
                <a:cs typeface="Roboto"/>
                <a:sym typeface="Roboto"/>
              </a:rPr>
              <a:t> in the first half</a:t>
            </a:r>
            <a:r>
              <a:rPr lang="ru" sz="1400" dirty="0" smtClean="0">
                <a:solidFill>
                  <a:srgbClr val="222222"/>
                </a:solidFill>
                <a:highlight>
                  <a:srgbClr val="FFFFFF"/>
                </a:highlight>
                <a:latin typeface="Roboto"/>
                <a:ea typeface="Roboto"/>
                <a:cs typeface="Roboto"/>
                <a:sym typeface="Roboto"/>
              </a:rPr>
              <a:t>, </a:t>
            </a:r>
            <a:r>
              <a:rPr lang="ru" sz="1400" dirty="0">
                <a:solidFill>
                  <a:srgbClr val="222222"/>
                </a:solidFill>
                <a:highlight>
                  <a:srgbClr val="FFFFFF"/>
                </a:highlight>
                <a:latin typeface="Roboto"/>
                <a:ea typeface="Roboto"/>
                <a:cs typeface="Roboto"/>
                <a:sym typeface="Roboto"/>
              </a:rPr>
              <a:t>and in the second - Uruguayan. Uruguayans were the first to open the scoring, but by the break they were already losing 1: 2. </a:t>
            </a:r>
            <a:r>
              <a:rPr lang="ru" sz="1400" dirty="0" smtClean="0">
                <a:solidFill>
                  <a:srgbClr val="222222"/>
                </a:solidFill>
                <a:highlight>
                  <a:srgbClr val="FFFFFF"/>
                </a:highlight>
                <a:latin typeface="Roboto"/>
                <a:ea typeface="Roboto"/>
                <a:cs typeface="Roboto"/>
                <a:sym typeface="Roboto"/>
              </a:rPr>
              <a:t> </a:t>
            </a:r>
            <a:r>
              <a:rPr lang="en-US" sz="1400" dirty="0" smtClean="0">
                <a:solidFill>
                  <a:srgbClr val="222222"/>
                </a:solidFill>
                <a:highlight>
                  <a:srgbClr val="FFFFFF"/>
                </a:highlight>
                <a:latin typeface="Roboto"/>
                <a:ea typeface="Roboto"/>
                <a:cs typeface="Roboto"/>
                <a:sym typeface="Roboto"/>
              </a:rPr>
              <a:t>T</a:t>
            </a:r>
            <a:r>
              <a:rPr lang="ru" sz="1400" dirty="0" smtClean="0">
                <a:solidFill>
                  <a:srgbClr val="222222"/>
                </a:solidFill>
                <a:highlight>
                  <a:srgbClr val="FFFFFF"/>
                </a:highlight>
                <a:latin typeface="Roboto"/>
                <a:ea typeface="Roboto"/>
                <a:cs typeface="Roboto"/>
                <a:sym typeface="Roboto"/>
              </a:rPr>
              <a:t>he </a:t>
            </a:r>
            <a:r>
              <a:rPr lang="ru" sz="1400" dirty="0">
                <a:solidFill>
                  <a:srgbClr val="222222"/>
                </a:solidFill>
                <a:highlight>
                  <a:srgbClr val="FFFFFF"/>
                </a:highlight>
                <a:latin typeface="Roboto"/>
                <a:ea typeface="Roboto"/>
                <a:cs typeface="Roboto"/>
                <a:sym typeface="Roboto"/>
              </a:rPr>
              <a:t>position </a:t>
            </a:r>
            <a:r>
              <a:rPr lang="en-US" sz="1400" dirty="0" smtClean="0">
                <a:solidFill>
                  <a:srgbClr val="222222"/>
                </a:solidFill>
                <a:highlight>
                  <a:srgbClr val="FFFFFF"/>
                </a:highlight>
                <a:latin typeface="Roboto"/>
                <a:ea typeface="Roboto"/>
                <a:cs typeface="Roboto"/>
                <a:sym typeface="Roboto"/>
              </a:rPr>
              <a:t>was rescued </a:t>
            </a:r>
            <a:r>
              <a:rPr lang="en-US" sz="1400" dirty="0" smtClean="0">
                <a:solidFill>
                  <a:srgbClr val="222222"/>
                </a:solidFill>
                <a:highlight>
                  <a:srgbClr val="FFFFFF"/>
                </a:highlight>
                <a:latin typeface="Roboto"/>
                <a:ea typeface="Roboto"/>
                <a:cs typeface="Roboto"/>
                <a:sym typeface="Roboto"/>
              </a:rPr>
              <a:t>by  the </a:t>
            </a:r>
            <a:r>
              <a:rPr lang="ru" sz="1400" dirty="0" smtClean="0">
                <a:solidFill>
                  <a:srgbClr val="222222"/>
                </a:solidFill>
                <a:highlight>
                  <a:srgbClr val="FFFFFF"/>
                </a:highlight>
                <a:latin typeface="Roboto"/>
                <a:ea typeface="Roboto"/>
                <a:cs typeface="Roboto"/>
                <a:sym typeface="Roboto"/>
              </a:rPr>
              <a:t> goal</a:t>
            </a:r>
            <a:r>
              <a:rPr lang="en-US" sz="1400" dirty="0" smtClean="0">
                <a:solidFill>
                  <a:srgbClr val="222222"/>
                </a:solidFill>
                <a:highlight>
                  <a:srgbClr val="FFFFFF"/>
                </a:highlight>
                <a:latin typeface="Roboto"/>
                <a:ea typeface="Roboto"/>
                <a:cs typeface="Roboto"/>
                <a:sym typeface="Roboto"/>
              </a:rPr>
              <a:t>s of </a:t>
            </a:r>
            <a:r>
              <a:rPr lang="ru" sz="1400" dirty="0" smtClean="0">
                <a:solidFill>
                  <a:srgbClr val="222222"/>
                </a:solidFill>
                <a:highlight>
                  <a:srgbClr val="FFFFFF"/>
                </a:highlight>
                <a:latin typeface="Roboto"/>
                <a:ea typeface="Roboto"/>
                <a:cs typeface="Roboto"/>
                <a:sym typeface="Roboto"/>
              </a:rPr>
              <a:t> </a:t>
            </a:r>
            <a:r>
              <a:rPr lang="ru" sz="1400" dirty="0">
                <a:solidFill>
                  <a:srgbClr val="222222"/>
                </a:solidFill>
                <a:highlight>
                  <a:srgbClr val="FFFFFF"/>
                </a:highlight>
                <a:latin typeface="Roboto"/>
                <a:ea typeface="Roboto"/>
                <a:cs typeface="Roboto"/>
                <a:sym typeface="Roboto"/>
              </a:rPr>
              <a:t>Sea and Iriarte at the beginning of the second half; </a:t>
            </a:r>
            <a:r>
              <a:rPr lang="ru" sz="1400" dirty="0" smtClean="0">
                <a:solidFill>
                  <a:srgbClr val="222222"/>
                </a:solidFill>
                <a:highlight>
                  <a:srgbClr val="FFFFFF"/>
                </a:highlight>
                <a:latin typeface="Roboto"/>
                <a:ea typeface="Roboto"/>
                <a:cs typeface="Roboto"/>
                <a:sym typeface="Roboto"/>
              </a:rPr>
              <a:t> </a:t>
            </a:r>
            <a:r>
              <a:rPr lang="en-US" sz="1400" dirty="0" smtClean="0">
                <a:solidFill>
                  <a:srgbClr val="222222"/>
                </a:solidFill>
                <a:highlight>
                  <a:srgbClr val="FFFFFF"/>
                </a:highlight>
                <a:latin typeface="Roboto"/>
                <a:ea typeface="Roboto"/>
                <a:cs typeface="Roboto"/>
                <a:sym typeface="Roboto"/>
              </a:rPr>
              <a:t>and </a:t>
            </a:r>
            <a:r>
              <a:rPr lang="en-US" sz="1400" dirty="0" smtClean="0">
                <a:solidFill>
                  <a:srgbClr val="222222"/>
                </a:solidFill>
                <a:highlight>
                  <a:srgbClr val="FFFFFF"/>
                </a:highlight>
                <a:latin typeface="Roboto"/>
                <a:ea typeface="Roboto"/>
                <a:cs typeface="Roboto"/>
                <a:sym typeface="Roboto"/>
              </a:rPr>
              <a:t>it was</a:t>
            </a:r>
            <a:r>
              <a:rPr lang="ru" sz="1400" dirty="0" smtClean="0">
                <a:solidFill>
                  <a:srgbClr val="222222"/>
                </a:solidFill>
                <a:highlight>
                  <a:srgbClr val="FFFFFF"/>
                </a:highlight>
                <a:latin typeface="Roboto"/>
                <a:ea typeface="Roboto"/>
                <a:cs typeface="Roboto"/>
                <a:sym typeface="Roboto"/>
              </a:rPr>
              <a:t> Castro</a:t>
            </a:r>
            <a:r>
              <a:rPr lang="en-US" sz="1400" dirty="0" smtClean="0">
                <a:solidFill>
                  <a:srgbClr val="222222"/>
                </a:solidFill>
                <a:highlight>
                  <a:srgbClr val="FFFFFF"/>
                </a:highlight>
                <a:latin typeface="Roboto"/>
                <a:ea typeface="Roboto"/>
                <a:cs typeface="Roboto"/>
                <a:sym typeface="Roboto"/>
              </a:rPr>
              <a:t> at the last minute.</a:t>
            </a:r>
            <a:r>
              <a:rPr lang="en-US" sz="1400" dirty="0" smtClean="0">
                <a:solidFill>
                  <a:srgbClr val="222222"/>
                </a:solidFill>
                <a:highlight>
                  <a:srgbClr val="FFFFFF"/>
                </a:highlight>
                <a:latin typeface="Roboto"/>
                <a:ea typeface="Roboto"/>
                <a:cs typeface="Roboto"/>
                <a:sym typeface="Roboto"/>
              </a:rPr>
              <a:t>  </a:t>
            </a:r>
            <a:r>
              <a:rPr lang="ru" sz="1400" dirty="0" smtClean="0">
                <a:solidFill>
                  <a:srgbClr val="222222"/>
                </a:solidFill>
                <a:highlight>
                  <a:srgbClr val="FFFFFF"/>
                </a:highlight>
                <a:latin typeface="Roboto"/>
                <a:ea typeface="Roboto"/>
                <a:cs typeface="Roboto"/>
                <a:sym typeface="Roboto"/>
              </a:rPr>
              <a:t> </a:t>
            </a:r>
            <a:r>
              <a:rPr lang="ru" sz="1400" dirty="0">
                <a:solidFill>
                  <a:srgbClr val="222222"/>
                </a:solidFill>
                <a:highlight>
                  <a:srgbClr val="FFFFFF"/>
                </a:highlight>
                <a:latin typeface="Roboto"/>
                <a:ea typeface="Roboto"/>
                <a:cs typeface="Roboto"/>
                <a:sym typeface="Roboto"/>
              </a:rPr>
              <a:t>90 thousand spectators witnessed how the football World Cup was presented to its first holders - the Uruguayan national team. </a:t>
            </a:r>
            <a:r>
              <a:rPr lang="en-US" sz="1400" dirty="0" smtClean="0">
                <a:solidFill>
                  <a:srgbClr val="222222"/>
                </a:solidFill>
                <a:highlight>
                  <a:srgbClr val="FFFFFF"/>
                </a:highlight>
                <a:latin typeface="Roboto"/>
                <a:ea typeface="Roboto"/>
                <a:cs typeface="Roboto"/>
                <a:sym typeface="Roboto"/>
              </a:rPr>
              <a:t>Until now</a:t>
            </a:r>
            <a:r>
              <a:rPr lang="ru" sz="1400" dirty="0" smtClean="0">
                <a:solidFill>
                  <a:srgbClr val="222222"/>
                </a:solidFill>
                <a:highlight>
                  <a:srgbClr val="FFFFFF"/>
                </a:highlight>
                <a:latin typeface="Roboto"/>
                <a:ea typeface="Roboto"/>
                <a:cs typeface="Roboto"/>
                <a:sym typeface="Roboto"/>
              </a:rPr>
              <a:t>, </a:t>
            </a:r>
            <a:r>
              <a:rPr lang="ru" sz="1400" dirty="0">
                <a:solidFill>
                  <a:srgbClr val="222222"/>
                </a:solidFill>
                <a:highlight>
                  <a:srgbClr val="FFFFFF"/>
                </a:highlight>
                <a:latin typeface="Roboto"/>
                <a:ea typeface="Roboto"/>
                <a:cs typeface="Roboto"/>
                <a:sym typeface="Roboto"/>
              </a:rPr>
              <a:t>only one participant in that final </a:t>
            </a:r>
            <a:r>
              <a:rPr lang="en-US" sz="1400" dirty="0" smtClean="0">
                <a:solidFill>
                  <a:srgbClr val="222222"/>
                </a:solidFill>
                <a:highlight>
                  <a:srgbClr val="FFFFFF"/>
                </a:highlight>
                <a:latin typeface="Roboto"/>
                <a:ea typeface="Roboto"/>
                <a:cs typeface="Roboto"/>
                <a:sym typeface="Roboto"/>
              </a:rPr>
              <a:t>is alive</a:t>
            </a:r>
            <a:r>
              <a:rPr lang="ru" sz="1400" dirty="0" smtClean="0">
                <a:solidFill>
                  <a:srgbClr val="222222"/>
                </a:solidFill>
                <a:highlight>
                  <a:srgbClr val="FFFFFF"/>
                </a:highlight>
                <a:latin typeface="Roboto"/>
                <a:ea typeface="Roboto"/>
                <a:cs typeface="Roboto"/>
                <a:sym typeface="Roboto"/>
              </a:rPr>
              <a:t> </a:t>
            </a:r>
            <a:r>
              <a:rPr lang="ru" sz="1400" dirty="0">
                <a:solidFill>
                  <a:srgbClr val="222222"/>
                </a:solidFill>
                <a:highlight>
                  <a:srgbClr val="FFFFFF"/>
                </a:highlight>
                <a:latin typeface="Roboto"/>
                <a:ea typeface="Roboto"/>
                <a:cs typeface="Roboto"/>
                <a:sym typeface="Roboto"/>
              </a:rPr>
              <a:t>- Francisco Varalho, striker of Argentina; he is already 100 years old.</a:t>
            </a:r>
            <a:endParaRPr sz="1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6"/>
        <p:cNvGrpSpPr/>
        <p:nvPr/>
      </p:nvGrpSpPr>
      <p:grpSpPr>
        <a:xfrm>
          <a:off x="0" y="0"/>
          <a:ext cx="0" cy="0"/>
          <a:chOff x="0" y="0"/>
          <a:chExt cx="0" cy="0"/>
        </a:xfrm>
      </p:grpSpPr>
      <p:sp>
        <p:nvSpPr>
          <p:cNvPr id="77" name="Shape 77"/>
          <p:cNvSpPr txBox="1">
            <a:spLocks noGrp="1"/>
          </p:cNvSpPr>
          <p:nvPr>
            <p:ph type="body" idx="1"/>
          </p:nvPr>
        </p:nvSpPr>
        <p:spPr>
          <a:xfrm>
            <a:off x="311700" y="3152225"/>
            <a:ext cx="8520600" cy="13008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0" lvl="0" indent="0">
              <a:spcBef>
                <a:spcPts val="0"/>
              </a:spcBef>
              <a:spcAft>
                <a:spcPts val="0"/>
              </a:spcAft>
              <a:buNone/>
            </a:pPr>
            <a:r>
              <a:rPr lang="ru" sz="1200">
                <a:solidFill>
                  <a:srgbClr val="333333"/>
                </a:solidFill>
                <a:highlight>
                  <a:srgbClr val="FFFFFF"/>
                </a:highlight>
              </a:rPr>
              <a:t>Belgium, Romania, France, Yugoslavia (Europe); Mexico, the United States (North and Central America); Argentina, Bolivia, Brazil, Paraguay, Peru, Uruguay, Chile (South America).</a:t>
            </a:r>
            <a:endParaRPr sz="1200">
              <a:solidFill>
                <a:srgbClr val="333333"/>
              </a:solidFill>
              <a:highlight>
                <a:srgbClr val="FFFFFF"/>
              </a:highlight>
            </a:endParaRPr>
          </a:p>
          <a:p>
            <a:pPr marL="0" lvl="0" indent="0">
              <a:spcBef>
                <a:spcPts val="1600"/>
              </a:spcBef>
              <a:spcAft>
                <a:spcPts val="1600"/>
              </a:spcAft>
              <a:buNone/>
            </a:pPr>
            <a:endParaRPr/>
          </a:p>
        </p:txBody>
      </p:sp>
      <p:sp>
        <p:nvSpPr>
          <p:cNvPr id="78" name="Shape 78"/>
          <p:cNvSpPr txBox="1">
            <a:spLocks noGrp="1"/>
          </p:cNvSpPr>
          <p:nvPr>
            <p:ph type="title"/>
          </p:nvPr>
        </p:nvSpPr>
        <p:spPr>
          <a:xfrm>
            <a:off x="2751072" y="618750"/>
            <a:ext cx="4192200" cy="18906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spcBef>
                <a:spcPts val="0"/>
              </a:spcBef>
              <a:spcAft>
                <a:spcPts val="0"/>
              </a:spcAft>
              <a:buNone/>
            </a:pPr>
            <a:r>
              <a:rPr lang="ru" sz="3600" b="1" i="1" u="sng" dirty="0"/>
              <a:t>Countries </a:t>
            </a:r>
            <a:r>
              <a:rPr lang="en-US" sz="3600" b="1" i="1" u="sng" dirty="0" smtClean="0"/>
              <a:t>-</a:t>
            </a:r>
            <a:r>
              <a:rPr lang="ru" sz="3600" b="1" i="1" u="sng" dirty="0" smtClean="0"/>
              <a:t>participa</a:t>
            </a:r>
            <a:r>
              <a:rPr lang="en-US" sz="3600" b="1" i="1" u="sng" dirty="0" err="1" smtClean="0"/>
              <a:t>nts</a:t>
            </a:r>
            <a:endParaRPr sz="3600" b="1" i="1" u="sng"/>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37600" y="173425"/>
            <a:ext cx="4045200" cy="14823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ru" sz="1800" b="1" u="sng" dirty="0">
                <a:solidFill>
                  <a:srgbClr val="000000"/>
                </a:solidFill>
                <a:highlight>
                  <a:srgbClr val="FFFFFF"/>
                </a:highlight>
              </a:rPr>
              <a:t>Trophy </a:t>
            </a:r>
            <a:r>
              <a:rPr lang="en-US" sz="1800" b="1" u="sng" dirty="0" smtClean="0">
                <a:solidFill>
                  <a:srgbClr val="000000"/>
                </a:solidFill>
                <a:highlight>
                  <a:srgbClr val="FFFFFF"/>
                </a:highlight>
              </a:rPr>
              <a:t>of the</a:t>
            </a:r>
            <a:r>
              <a:rPr lang="ru" sz="1800" b="1" u="sng" dirty="0" smtClean="0">
                <a:solidFill>
                  <a:srgbClr val="000000"/>
                </a:solidFill>
                <a:highlight>
                  <a:srgbClr val="FFFFFF"/>
                </a:highlight>
              </a:rPr>
              <a:t>Tournament</a:t>
            </a:r>
            <a:endParaRPr/>
          </a:p>
        </p:txBody>
      </p:sp>
      <p:sp>
        <p:nvSpPr>
          <p:cNvPr id="84" name="Shape 84"/>
          <p:cNvSpPr txBox="1">
            <a:spLocks noGrp="1"/>
          </p:cNvSpPr>
          <p:nvPr>
            <p:ph type="subTitle" idx="1"/>
          </p:nvPr>
        </p:nvSpPr>
        <p:spPr>
          <a:xfrm>
            <a:off x="201550" y="2282300"/>
            <a:ext cx="4045200" cy="12351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0" lvl="0" indent="0">
              <a:spcBef>
                <a:spcPts val="0"/>
              </a:spcBef>
              <a:spcAft>
                <a:spcPts val="0"/>
              </a:spcAft>
              <a:buNone/>
            </a:pPr>
            <a:r>
              <a:rPr lang="ru" sz="1600" dirty="0">
                <a:solidFill>
                  <a:srgbClr val="222222"/>
                </a:solidFill>
                <a:highlight>
                  <a:srgbClr val="FFFFFF"/>
                </a:highlight>
              </a:rPr>
              <a:t>The trophy of the World Championship, which is known as the "Goddess of Victory", was created according to the sketches of the French sculptor Abel Lafleur. </a:t>
            </a:r>
            <a:r>
              <a:rPr lang="en-US" sz="1600" dirty="0" smtClean="0">
                <a:solidFill>
                  <a:srgbClr val="222222"/>
                </a:solidFill>
                <a:highlight>
                  <a:srgbClr val="FFFFFF"/>
                </a:highlight>
              </a:rPr>
              <a:t>The </a:t>
            </a:r>
            <a:r>
              <a:rPr lang="ru" sz="1600" dirty="0" smtClean="0">
                <a:solidFill>
                  <a:srgbClr val="222222"/>
                </a:solidFill>
                <a:highlight>
                  <a:srgbClr val="FFFFFF"/>
                </a:highlight>
              </a:rPr>
              <a:t>Cup </a:t>
            </a:r>
            <a:r>
              <a:rPr lang="ru" sz="1600" dirty="0">
                <a:solidFill>
                  <a:srgbClr val="222222"/>
                </a:solidFill>
                <a:highlight>
                  <a:srgbClr val="FFFFFF"/>
                </a:highlight>
              </a:rPr>
              <a:t>(height - 35 cm, weight - 3.8 kg) was made of gilded silver of 925-th test with a base of </a:t>
            </a:r>
            <a:r>
              <a:rPr lang="ru" sz="1600" dirty="0" smtClean="0">
                <a:solidFill>
                  <a:srgbClr val="222222"/>
                </a:solidFill>
                <a:highlight>
                  <a:srgbClr val="FFFFFF"/>
                </a:highlight>
              </a:rPr>
              <a:t> lazu</a:t>
            </a:r>
            <a:r>
              <a:rPr lang="en-US" sz="1600" dirty="0" smtClean="0">
                <a:solidFill>
                  <a:srgbClr val="222222"/>
                </a:solidFill>
                <a:highlight>
                  <a:srgbClr val="FFFFFF"/>
                </a:highlight>
              </a:rPr>
              <a:t>rite</a:t>
            </a:r>
            <a:r>
              <a:rPr lang="ru" sz="1600" dirty="0" smtClean="0">
                <a:solidFill>
                  <a:srgbClr val="222222"/>
                </a:solidFill>
                <a:highlight>
                  <a:srgbClr val="FFFFFF"/>
                </a:highlight>
              </a:rPr>
              <a:t>. </a:t>
            </a:r>
            <a:r>
              <a:rPr lang="en-US" sz="1600" dirty="0" smtClean="0">
                <a:solidFill>
                  <a:srgbClr val="222222"/>
                </a:solidFill>
                <a:highlight>
                  <a:srgbClr val="FFFFFF"/>
                </a:highlight>
              </a:rPr>
              <a:t>It </a:t>
            </a:r>
            <a:r>
              <a:rPr lang="ru" sz="1600" dirty="0" smtClean="0">
                <a:solidFill>
                  <a:srgbClr val="222222"/>
                </a:solidFill>
                <a:highlight>
                  <a:srgbClr val="FFFFFF"/>
                </a:highlight>
              </a:rPr>
              <a:t> </a:t>
            </a:r>
            <a:r>
              <a:rPr lang="ru" sz="1600" dirty="0">
                <a:solidFill>
                  <a:srgbClr val="222222"/>
                </a:solidFill>
                <a:highlight>
                  <a:srgbClr val="FFFFFF"/>
                </a:highlight>
              </a:rPr>
              <a:t>was an octagonal bowl, supported by a winged figure depicting </a:t>
            </a:r>
            <a:r>
              <a:rPr lang="ru" sz="1600" dirty="0" smtClean="0">
                <a:solidFill>
                  <a:srgbClr val="222222"/>
                </a:solidFill>
                <a:highlight>
                  <a:srgbClr val="FFFFFF"/>
                </a:highlight>
              </a:rPr>
              <a:t>Ni</a:t>
            </a:r>
            <a:r>
              <a:rPr lang="en-US" sz="1600" dirty="0" smtClean="0">
                <a:solidFill>
                  <a:srgbClr val="222222"/>
                </a:solidFill>
                <a:highlight>
                  <a:srgbClr val="FFFFFF"/>
                </a:highlight>
              </a:rPr>
              <a:t>ka</a:t>
            </a:r>
            <a:r>
              <a:rPr lang="ru" sz="1600" dirty="0" smtClean="0">
                <a:solidFill>
                  <a:srgbClr val="222222"/>
                </a:solidFill>
                <a:highlight>
                  <a:srgbClr val="FFFFFF"/>
                </a:highlight>
              </a:rPr>
              <a:t>, </a:t>
            </a:r>
            <a:r>
              <a:rPr lang="ru" sz="1600" dirty="0">
                <a:solidFill>
                  <a:srgbClr val="222222"/>
                </a:solidFill>
                <a:highlight>
                  <a:srgbClr val="FFFFFF"/>
                </a:highlight>
              </a:rPr>
              <a:t>the ancient Greek goddess of victory.</a:t>
            </a:r>
            <a:endParaRPr sz="1600"/>
          </a:p>
        </p:txBody>
      </p:sp>
      <p:pic>
        <p:nvPicPr>
          <p:cNvPr id="85" name="Shape 85"/>
          <p:cNvPicPr preferRelativeResize="0"/>
          <p:nvPr/>
        </p:nvPicPr>
        <p:blipFill>
          <a:blip r:embed="rId3">
            <a:alphaModFix/>
          </a:blip>
          <a:stretch>
            <a:fillRect/>
          </a:stretch>
        </p:blipFill>
        <p:spPr>
          <a:xfrm>
            <a:off x="5458925" y="152400"/>
            <a:ext cx="2739914" cy="4838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idx="4294967295"/>
          </p:nvPr>
        </p:nvSpPr>
        <p:spPr>
          <a:xfrm>
            <a:off x="773700" y="1420091"/>
            <a:ext cx="7596600" cy="761700"/>
          </a:xfrm>
          <a:prstGeom prst="rect">
            <a:avLst/>
          </a:prstGeom>
        </p:spPr>
        <p:txBody>
          <a:bodyPr spcFirstLastPara="1" wrap="square" lIns="91425" tIns="91425" rIns="91425" bIns="91425" anchor="ctr" anchorCtr="0">
            <a:noAutofit/>
          </a:bodyPr>
          <a:lstStyle/>
          <a:p>
            <a:pPr marL="0" lvl="0" indent="0" algn="ctr">
              <a:spcBef>
                <a:spcPts val="0"/>
              </a:spcBef>
              <a:spcAft>
                <a:spcPts val="0"/>
              </a:spcAft>
              <a:buNone/>
            </a:pPr>
            <a:r>
              <a:rPr lang="ru" sz="2100">
                <a:solidFill>
                  <a:srgbClr val="000000"/>
                </a:solidFill>
                <a:highlight>
                  <a:srgbClr val="FFFFFF"/>
                </a:highlight>
              </a:rPr>
              <a:t>"A penalty is a death sentence, in which the executioner can become a victim"</a:t>
            </a:r>
            <a:endParaRPr>
              <a:solidFill>
                <a:schemeClr val="lt2"/>
              </a:solidFill>
            </a:endParaRPr>
          </a:p>
        </p:txBody>
      </p:sp>
      <p:cxnSp>
        <p:nvCxnSpPr>
          <p:cNvPr id="91" name="Shape 91"/>
          <p:cNvCxnSpPr/>
          <p:nvPr/>
        </p:nvCxnSpPr>
        <p:spPr>
          <a:xfrm>
            <a:off x="4295550" y="2693400"/>
            <a:ext cx="552900" cy="0"/>
          </a:xfrm>
          <a:prstGeom prst="straightConnector1">
            <a:avLst/>
          </a:prstGeom>
          <a:noFill/>
          <a:ln w="28575" cap="flat" cmpd="sng">
            <a:solidFill>
              <a:schemeClr val="dk1"/>
            </a:solidFill>
            <a:prstDash val="solid"/>
            <a:round/>
            <a:headEnd type="none" w="sm" len="sm"/>
            <a:tailEnd type="none" w="sm" len="sm"/>
          </a:ln>
        </p:spPr>
      </p:cxnSp>
      <p:sp>
        <p:nvSpPr>
          <p:cNvPr id="92" name="Shape 92"/>
          <p:cNvSpPr txBox="1">
            <a:spLocks noGrp="1"/>
          </p:cNvSpPr>
          <p:nvPr>
            <p:ph type="body" idx="4294967295"/>
          </p:nvPr>
        </p:nvSpPr>
        <p:spPr>
          <a:xfrm>
            <a:off x="3212975" y="2386075"/>
            <a:ext cx="7596600" cy="518400"/>
          </a:xfrm>
          <a:prstGeom prst="rect">
            <a:avLst/>
          </a:prstGeom>
        </p:spPr>
        <p:txBody>
          <a:bodyPr spcFirstLastPara="1" wrap="square" lIns="91425" tIns="91425" rIns="91425" bIns="91425" anchor="t" anchorCtr="0">
            <a:noAutofit/>
          </a:bodyPr>
          <a:lstStyle/>
          <a:p>
            <a:pPr marL="0" lvl="0" indent="0" algn="ctr">
              <a:lnSpc>
                <a:spcPct val="100000"/>
              </a:lnSpc>
              <a:spcBef>
                <a:spcPts val="0"/>
              </a:spcBef>
              <a:spcAft>
                <a:spcPts val="0"/>
              </a:spcAft>
              <a:buNone/>
            </a:pPr>
            <a:r>
              <a:rPr lang="ru" sz="1150" i="1">
                <a:solidFill>
                  <a:srgbClr val="000000"/>
                </a:solidFill>
                <a:highlight>
                  <a:srgbClr val="FFFFFF"/>
                </a:highlight>
              </a:rPr>
              <a:t>Francesco Totti</a:t>
            </a:r>
            <a:endParaRPr/>
          </a:p>
        </p:txBody>
      </p:sp>
      <p:sp>
        <p:nvSpPr>
          <p:cNvPr id="93" name="Shape 93"/>
          <p:cNvSpPr txBox="1"/>
          <p:nvPr/>
        </p:nvSpPr>
        <p:spPr>
          <a:xfrm>
            <a:off x="5709900" y="4403475"/>
            <a:ext cx="3252300" cy="613800"/>
          </a:xfrm>
          <a:prstGeom prst="rect">
            <a:avLst/>
          </a:prstGeom>
          <a:solidFill>
            <a:srgbClr val="F1C232"/>
          </a:solidFill>
          <a:ln>
            <a:noFill/>
          </a:ln>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0" lvl="0" indent="0" algn="ctr">
              <a:spcBef>
                <a:spcPts val="0"/>
              </a:spcBef>
              <a:spcAft>
                <a:spcPts val="0"/>
              </a:spcAft>
              <a:buNone/>
            </a:pPr>
            <a:r>
              <a:rPr lang="ru" sz="1800" dirty="0">
                <a:latin typeface="Comic Sans MS"/>
                <a:ea typeface="Comic Sans MS"/>
                <a:cs typeface="Comic Sans MS"/>
                <a:sym typeface="Comic Sans MS"/>
              </a:rPr>
              <a:t>Thank you for </a:t>
            </a:r>
            <a:r>
              <a:rPr lang="en-US" sz="1800" dirty="0" smtClean="0">
                <a:latin typeface="Comic Sans MS"/>
                <a:ea typeface="Comic Sans MS"/>
                <a:cs typeface="Comic Sans MS"/>
                <a:sym typeface="Comic Sans MS"/>
              </a:rPr>
              <a:t>your </a:t>
            </a:r>
            <a:r>
              <a:rPr lang="ru" sz="1800" dirty="0" smtClean="0">
                <a:latin typeface="Comic Sans MS"/>
                <a:ea typeface="Comic Sans MS"/>
                <a:cs typeface="Comic Sans MS"/>
                <a:sym typeface="Comic Sans MS"/>
              </a:rPr>
              <a:t>attention</a:t>
            </a:r>
            <a:r>
              <a:rPr lang="ru" sz="1800" dirty="0">
                <a:latin typeface="Comic Sans MS"/>
                <a:ea typeface="Comic Sans MS"/>
                <a:cs typeface="Comic Sans MS"/>
                <a:sym typeface="Comic Sans MS"/>
              </a:rPr>
              <a:t>!</a:t>
            </a:r>
            <a:endParaRPr sz="1800">
              <a:latin typeface="Comic Sans MS"/>
              <a:ea typeface="Comic Sans MS"/>
              <a:cs typeface="Comic Sans MS"/>
              <a:sym typeface="Comic Sans MS"/>
            </a:endParaRPr>
          </a:p>
        </p:txBody>
      </p:sp>
    </p:spTree>
  </p:cSld>
  <p:clrMapOvr>
    <a:masterClrMapping/>
  </p:clrMapOvr>
</p:sld>
</file>

<file path=ppt/theme/theme1.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610</Words>
  <PresentationFormat>Экран (16:9)</PresentationFormat>
  <Paragraphs>19</Paragraphs>
  <Slides>7</Slides>
  <Notes>7</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Arial</vt:lpstr>
      <vt:lpstr>Roboto</vt:lpstr>
      <vt:lpstr>Comic Sans MS</vt:lpstr>
      <vt:lpstr>Simple Dark</vt:lpstr>
      <vt:lpstr>Countries participating in the first football World Cup   in 1930.</vt:lpstr>
      <vt:lpstr>FIFA World Cup 1930</vt:lpstr>
      <vt:lpstr>Слайд 3</vt:lpstr>
      <vt:lpstr>Слайд 4</vt:lpstr>
      <vt:lpstr>Countries -participants</vt:lpstr>
      <vt:lpstr>Trophy of theTournament</vt:lpstr>
      <vt:lpstr>"A penalty is a death sentence, in which the executioner can become a victim"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Countries participating in the first World Cup in football in 1930.</dc:title>
  <cp:lastModifiedBy>Николай</cp:lastModifiedBy>
  <cp:revision>20</cp:revision>
  <dcterms:modified xsi:type="dcterms:W3CDTF">2018-03-24T18:32:40Z</dcterms:modified>
</cp:coreProperties>
</file>