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70" r:id="rId2"/>
    <p:sldId id="282" r:id="rId3"/>
    <p:sldId id="271" r:id="rId4"/>
    <p:sldId id="272" r:id="rId5"/>
    <p:sldId id="283" r:id="rId6"/>
    <p:sldId id="275" r:id="rId7"/>
    <p:sldId id="284" r:id="rId8"/>
    <p:sldId id="285" r:id="rId9"/>
    <p:sldId id="286" r:id="rId10"/>
    <p:sldId id="276" r:id="rId11"/>
    <p:sldId id="287" r:id="rId12"/>
    <p:sldId id="288" r:id="rId13"/>
  </p:sldIdLst>
  <p:sldSz cx="9144000" cy="6858000" type="screen4x3"/>
  <p:notesSz cx="6735763" cy="98694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216" y="5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84F926-06BC-4EAA-8701-35187239730C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8007"/>
            <a:ext cx="5388610" cy="44412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3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0B454-2FD8-4F2C-AF4E-BFEB7DF02D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0B454-2FD8-4F2C-AF4E-BFEB7DF02D8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C73EE-84E6-4CF9-A5D2-A4F23620C672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FC1C0-B3DA-489C-B219-15D6474C6D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C73EE-84E6-4CF9-A5D2-A4F23620C672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FC1C0-B3DA-489C-B219-15D6474C6D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C73EE-84E6-4CF9-A5D2-A4F23620C672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FC1C0-B3DA-489C-B219-15D6474C6D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C73EE-84E6-4CF9-A5D2-A4F23620C672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FC1C0-B3DA-489C-B219-15D6474C6D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C73EE-84E6-4CF9-A5D2-A4F23620C672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FC1C0-B3DA-489C-B219-15D6474C6D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C73EE-84E6-4CF9-A5D2-A4F23620C672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FC1C0-B3DA-489C-B219-15D6474C6D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C73EE-84E6-4CF9-A5D2-A4F23620C672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FC1C0-B3DA-489C-B219-15D6474C6D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C73EE-84E6-4CF9-A5D2-A4F23620C672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FC1C0-B3DA-489C-B219-15D6474C6D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C73EE-84E6-4CF9-A5D2-A4F23620C672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FC1C0-B3DA-489C-B219-15D6474C6D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C73EE-84E6-4CF9-A5D2-A4F23620C672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FC1C0-B3DA-489C-B219-15D6474C6D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C73EE-84E6-4CF9-A5D2-A4F23620C672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FC1C0-B3DA-489C-B219-15D6474C6D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6C73EE-84E6-4CF9-A5D2-A4F23620C672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4FC1C0-B3DA-489C-B219-15D6474C6D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 descr="https://ds03.infourok.ru/uploads/ex/044d/00059614-8505b382/2/img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4" name="AutoShape 4" descr="https://ds03.infourok.ru/uploads/ex/044d/00059614-8505b382/2/img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6" name="Picture 6" descr="http://torser.com.ua/images/121212121.jpg"/>
          <p:cNvPicPr>
            <a:picLocks noChangeAspect="1" noChangeArrowheads="1"/>
          </p:cNvPicPr>
          <p:nvPr/>
        </p:nvPicPr>
        <p:blipFill>
          <a:blip r:embed="rId2" cstate="print"/>
          <a:srcRect l="13650" t="11121" r="11662" b="8240"/>
          <a:stretch>
            <a:fillRect/>
          </a:stretch>
        </p:blipFill>
        <p:spPr bwMode="auto">
          <a:xfrm>
            <a:off x="107504" y="188640"/>
            <a:ext cx="3136848" cy="367240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87974" y="747572"/>
            <a:ext cx="6470372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Техническая</a:t>
            </a:r>
          </a:p>
          <a:p>
            <a:pPr algn="ctr"/>
            <a:r>
              <a:rPr lang="ru-RU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механика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4000504"/>
            <a:ext cx="857256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Статический расчет </a:t>
            </a:r>
            <a:r>
              <a:rPr lang="ru-RU" sz="60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неразрезных балок</a:t>
            </a:r>
            <a:endParaRPr lang="ru-RU" sz="6000" b="1" cap="none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764704"/>
            <a:ext cx="7715250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51520" y="188640"/>
            <a:ext cx="86409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rgbClr val="FF0000"/>
                </a:solidFill>
              </a:rPr>
              <a:t>Шаг 8. </a:t>
            </a:r>
            <a:r>
              <a:rPr lang="ru-RU" i="1" dirty="0" smtClean="0">
                <a:solidFill>
                  <a:srgbClr val="0070C0"/>
                </a:solidFill>
              </a:rPr>
              <a:t>Анализ результатов статического расчета неразрезной балки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t="27278" b="57135"/>
          <a:stretch>
            <a:fillRect/>
          </a:stretch>
        </p:blipFill>
        <p:spPr bwMode="auto">
          <a:xfrm>
            <a:off x="467544" y="692696"/>
            <a:ext cx="771525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51520" y="188640"/>
            <a:ext cx="86409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rgbClr val="FF0000"/>
                </a:solidFill>
              </a:rPr>
              <a:t>Шаг 8. </a:t>
            </a:r>
            <a:r>
              <a:rPr lang="ru-RU" i="1" dirty="0" smtClean="0">
                <a:solidFill>
                  <a:srgbClr val="0070C0"/>
                </a:solidFill>
              </a:rPr>
              <a:t>Анализ результатов статического расчета неразрезной балки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720774" y="1547500"/>
            <a:ext cx="55811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0070C0"/>
                </a:solidFill>
              </a:rPr>
              <a:t>Приведены результаты расчета по </a:t>
            </a:r>
            <a:r>
              <a:rPr lang="ru-RU" b="1" i="1" dirty="0" smtClean="0">
                <a:solidFill>
                  <a:srgbClr val="0070C0"/>
                </a:solidFill>
              </a:rPr>
              <a:t>ПЕРЕМЕЩЕНИЮ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t="43032" b="41381"/>
          <a:stretch>
            <a:fillRect/>
          </a:stretch>
        </p:blipFill>
        <p:spPr bwMode="auto">
          <a:xfrm>
            <a:off x="504056" y="2132856"/>
            <a:ext cx="771525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771800" y="2996952"/>
            <a:ext cx="55446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0070C0"/>
                </a:solidFill>
              </a:rPr>
              <a:t>Приведены результаты расчета по </a:t>
            </a:r>
            <a:r>
              <a:rPr lang="ru-RU" b="1" i="1" dirty="0" smtClean="0">
                <a:solidFill>
                  <a:srgbClr val="0070C0"/>
                </a:solidFill>
              </a:rPr>
              <a:t>УГЛУ ПОВОРОТА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t="58452" b="25961"/>
          <a:stretch>
            <a:fillRect/>
          </a:stretch>
        </p:blipFill>
        <p:spPr bwMode="auto">
          <a:xfrm>
            <a:off x="504056" y="3501008"/>
            <a:ext cx="771525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633624" y="4456286"/>
            <a:ext cx="6768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0070C0"/>
                </a:solidFill>
              </a:rPr>
              <a:t>Приведены результаты расчета по </a:t>
            </a:r>
            <a:r>
              <a:rPr lang="ru-RU" b="1" i="1" dirty="0" smtClean="0">
                <a:solidFill>
                  <a:srgbClr val="0070C0"/>
                </a:solidFill>
              </a:rPr>
              <a:t>ИЗГИБАЮЩЕМУ МОМЕНТУ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 t="72103" b="9713"/>
          <a:stretch>
            <a:fillRect/>
          </a:stretch>
        </p:blipFill>
        <p:spPr bwMode="auto">
          <a:xfrm>
            <a:off x="504056" y="4941168"/>
            <a:ext cx="771525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2455302" y="6006774"/>
            <a:ext cx="58691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0070C0"/>
                </a:solidFill>
              </a:rPr>
              <a:t>Приведены результаты расчета по </a:t>
            </a:r>
            <a:r>
              <a:rPr lang="ru-RU" b="1" i="1" dirty="0" smtClean="0">
                <a:solidFill>
                  <a:srgbClr val="0070C0"/>
                </a:solidFill>
              </a:rPr>
              <a:t>ПОПЕРЕЧНОЙ СИЛЕ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0" y="1988840"/>
            <a:ext cx="9144000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0" y="3429000"/>
            <a:ext cx="9144000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0" y="4869160"/>
            <a:ext cx="9144000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893733" y="188640"/>
            <a:ext cx="319854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>
                <a:solidFill>
                  <a:srgbClr val="0070C0"/>
                </a:solidFill>
              </a:rPr>
              <a:t>… статический расчет ...</a:t>
            </a:r>
          </a:p>
        </p:txBody>
      </p:sp>
      <p:sp>
        <p:nvSpPr>
          <p:cNvPr id="4" name="Прямоугольник 3"/>
          <p:cNvSpPr/>
          <p:nvPr/>
        </p:nvSpPr>
        <p:spPr>
          <a:xfrm rot="21380656">
            <a:off x="5785946" y="733474"/>
            <a:ext cx="336364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>
                <a:solidFill>
                  <a:srgbClr val="0070C0"/>
                </a:solidFill>
              </a:rPr>
              <a:t>… податливость опор…</a:t>
            </a:r>
          </a:p>
        </p:txBody>
      </p:sp>
      <p:pic>
        <p:nvPicPr>
          <p:cNvPr id="6146" name="Picture 2" descr="http://fot.veryphoto.ru/img-q5y5x5n4g4041426h4r4h4j50604a4p4e4f5i4s4q4c4s59444c4h4h4/z/mensch-d-denken-35973306.jpg"/>
          <p:cNvPicPr>
            <a:picLocks noChangeAspect="1" noChangeArrowheads="1"/>
          </p:cNvPicPr>
          <p:nvPr/>
        </p:nvPicPr>
        <p:blipFill>
          <a:blip r:embed="rId2" cstate="print"/>
          <a:srcRect b="9765"/>
          <a:stretch>
            <a:fillRect/>
          </a:stretch>
        </p:blipFill>
        <p:spPr bwMode="auto">
          <a:xfrm>
            <a:off x="1" y="0"/>
            <a:ext cx="3902716" cy="270892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131840" y="1700808"/>
            <a:ext cx="419827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>
                <a:solidFill>
                  <a:srgbClr val="0070C0"/>
                </a:solidFill>
              </a:rPr>
              <a:t>… нагрузка в трех </a:t>
            </a:r>
            <a:r>
              <a:rPr lang="ru-RU" sz="3200" i="1" dirty="0" err="1" smtClean="0">
                <a:solidFill>
                  <a:srgbClr val="0070C0"/>
                </a:solidFill>
              </a:rPr>
              <a:t>загружениях</a:t>
            </a:r>
            <a:r>
              <a:rPr lang="ru-RU" sz="3200" i="1" dirty="0" smtClean="0">
                <a:solidFill>
                  <a:srgbClr val="0070C0"/>
                </a:solidFill>
              </a:rPr>
              <a:t>…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2876178"/>
            <a:ext cx="46805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>
                <a:solidFill>
                  <a:srgbClr val="0070C0"/>
                </a:solidFill>
              </a:rPr>
              <a:t>… эпюры перемещений…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347864" y="3780329"/>
            <a:ext cx="500404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>
                <a:solidFill>
                  <a:srgbClr val="0070C0"/>
                </a:solidFill>
              </a:rPr>
              <a:t>… эпюры углов поворота…</a:t>
            </a:r>
          </a:p>
        </p:txBody>
      </p:sp>
      <p:sp>
        <p:nvSpPr>
          <p:cNvPr id="9" name="Прямоугольник 8"/>
          <p:cNvSpPr/>
          <p:nvPr/>
        </p:nvSpPr>
        <p:spPr>
          <a:xfrm rot="21330256">
            <a:off x="287263" y="3484601"/>
            <a:ext cx="420952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>
                <a:solidFill>
                  <a:srgbClr val="0070C0"/>
                </a:solidFill>
              </a:rPr>
              <a:t>… эпюры изгибающих моментов…</a:t>
            </a:r>
          </a:p>
        </p:txBody>
      </p:sp>
      <p:sp>
        <p:nvSpPr>
          <p:cNvPr id="10" name="Прямоугольник 9"/>
          <p:cNvSpPr/>
          <p:nvPr/>
        </p:nvSpPr>
        <p:spPr>
          <a:xfrm rot="265214">
            <a:off x="4881193" y="2663953"/>
            <a:ext cx="448049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>
                <a:solidFill>
                  <a:srgbClr val="0070C0"/>
                </a:solidFill>
              </a:rPr>
              <a:t>… эпюры перерезывающих сил…</a:t>
            </a:r>
          </a:p>
        </p:txBody>
      </p:sp>
      <p:sp>
        <p:nvSpPr>
          <p:cNvPr id="11" name="Прямоугольник 10"/>
          <p:cNvSpPr/>
          <p:nvPr/>
        </p:nvSpPr>
        <p:spPr>
          <a:xfrm rot="21334559">
            <a:off x="1367639" y="4514007"/>
            <a:ext cx="372415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>
                <a:solidFill>
                  <a:srgbClr val="0070C0"/>
                </a:solidFill>
              </a:rPr>
              <a:t>… сосредоточенная нагрузка…</a:t>
            </a:r>
          </a:p>
        </p:txBody>
      </p:sp>
      <p:sp>
        <p:nvSpPr>
          <p:cNvPr id="12" name="Прямоугольник 11"/>
          <p:cNvSpPr/>
          <p:nvPr/>
        </p:nvSpPr>
        <p:spPr>
          <a:xfrm rot="21369325">
            <a:off x="234623" y="5570627"/>
            <a:ext cx="497365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>
                <a:solidFill>
                  <a:srgbClr val="0070C0"/>
                </a:solidFill>
              </a:rPr>
              <a:t>… равномерно-распределенная нагрузка…</a:t>
            </a:r>
          </a:p>
        </p:txBody>
      </p:sp>
      <p:sp>
        <p:nvSpPr>
          <p:cNvPr id="6148" name="AutoShape 4" descr="https://img3.stockfresh.com/files/n/nicotombo/m/26/6112638_stock-photo-3d-white-people-need-help-with-question-mar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0" name="Picture 6" descr="https://img3.stockfresh.com/files/n/nasirkhan/m/49/1218989_stock-photo-3d-man-confused.jpg"/>
          <p:cNvPicPr>
            <a:picLocks noChangeAspect="1" noChangeArrowheads="1"/>
          </p:cNvPicPr>
          <p:nvPr/>
        </p:nvPicPr>
        <p:blipFill>
          <a:blip r:embed="rId3" cstate="print"/>
          <a:srcRect l="5129" t="12317"/>
          <a:stretch>
            <a:fillRect/>
          </a:stretch>
        </p:blipFill>
        <p:spPr bwMode="auto">
          <a:xfrm>
            <a:off x="5148064" y="4365104"/>
            <a:ext cx="3995936" cy="24928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31840" y="5661248"/>
            <a:ext cx="41764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solidFill>
                  <a:srgbClr val="0070C0"/>
                </a:solidFill>
              </a:rPr>
              <a:t>Справочная система </a:t>
            </a:r>
          </a:p>
          <a:p>
            <a:r>
              <a:rPr lang="ru-RU" sz="2000" i="1" dirty="0" smtClean="0">
                <a:solidFill>
                  <a:srgbClr val="0070C0"/>
                </a:solidFill>
              </a:rPr>
              <a:t>по работе с программой, страница </a:t>
            </a:r>
            <a:r>
              <a:rPr lang="ru-RU" sz="2000" i="1" dirty="0" smtClean="0">
                <a:solidFill>
                  <a:srgbClr val="FF0000"/>
                </a:solidFill>
              </a:rPr>
              <a:t>ЗАДАНИЕ ИСХОДНЫХ ДАННЫХ</a:t>
            </a:r>
          </a:p>
        </p:txBody>
      </p:sp>
      <p:grpSp>
        <p:nvGrpSpPr>
          <p:cNvPr id="2" name="Группа 8"/>
          <p:cNvGrpSpPr/>
          <p:nvPr/>
        </p:nvGrpSpPr>
        <p:grpSpPr>
          <a:xfrm>
            <a:off x="1331640" y="736238"/>
            <a:ext cx="6552728" cy="4708256"/>
            <a:chOff x="1331640" y="692696"/>
            <a:chExt cx="6552728" cy="4708256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31640" y="692696"/>
              <a:ext cx="6552728" cy="4708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Прямоугольник 4"/>
            <p:cNvSpPr/>
            <p:nvPr/>
          </p:nvSpPr>
          <p:spPr>
            <a:xfrm>
              <a:off x="7034224" y="5027690"/>
              <a:ext cx="792088" cy="288032"/>
            </a:xfrm>
            <a:prstGeom prst="rect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6" name="Picture 6" descr="http://www.landrover-yug.ru/wp-content/uploads/2015/08/kak-rabotaet-land-rover-jagua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0648"/>
            <a:ext cx="1248073" cy="124807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373453" y="332656"/>
            <a:ext cx="57258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solidFill>
                  <a:srgbClr val="0070C0"/>
                </a:solidFill>
              </a:rPr>
              <a:t>Как «это» работает????</a:t>
            </a:r>
          </a:p>
        </p:txBody>
      </p:sp>
      <p:pic>
        <p:nvPicPr>
          <p:cNvPr id="8" name="Picture 6" descr="http://ds74.detkin-club.ru/images/parents/2258_56e680c1911c3_570689964b0c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5445224"/>
            <a:ext cx="844685" cy="1152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ds74.detkin-club.ru/images/parents/2258_56e680c1911c3_570689964b0c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0039" y="215002"/>
            <a:ext cx="1005795" cy="137187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03648" y="362332"/>
            <a:ext cx="716530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16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Примечание: для отработки практических навыков по работе с ЭСПРИ на примере статического расчета неразрезных балок будем вводить такие исходные данные, которые ПОЗВОЛЯЮТ </a:t>
            </a:r>
            <a:r>
              <a:rPr lang="ru-RU" sz="1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ПРОДЕМОНСТРИРОВАТЬ РАБОТОСПОСОБНОСТЬ ПРОГРАММЫ.</a:t>
            </a:r>
            <a:endParaRPr lang="ru-RU" sz="1600" b="1" cap="none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452320" y="1602666"/>
            <a:ext cx="14401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Дано:</a:t>
            </a:r>
          </a:p>
          <a:p>
            <a:r>
              <a:rPr lang="en-US" sz="2400" dirty="0" smtClean="0"/>
              <a:t>F</a:t>
            </a:r>
            <a:r>
              <a:rPr lang="ru-RU" sz="2400" dirty="0" smtClean="0"/>
              <a:t> </a:t>
            </a:r>
            <a:r>
              <a:rPr lang="en-US" sz="2400" dirty="0" smtClean="0"/>
              <a:t>=</a:t>
            </a:r>
            <a:r>
              <a:rPr lang="ru-RU" sz="2400" dirty="0" smtClean="0"/>
              <a:t> </a:t>
            </a:r>
            <a:r>
              <a:rPr lang="en-US" sz="2400" dirty="0" smtClean="0"/>
              <a:t>10 </a:t>
            </a:r>
            <a:r>
              <a:rPr lang="ru-RU" sz="2400" dirty="0" smtClean="0"/>
              <a:t>кН;</a:t>
            </a:r>
          </a:p>
          <a:p>
            <a:r>
              <a:rPr lang="en-US" sz="2400" dirty="0" smtClean="0"/>
              <a:t>L</a:t>
            </a:r>
            <a:r>
              <a:rPr lang="en-US" sz="2400" baseline="-25000" dirty="0" smtClean="0"/>
              <a:t>0</a:t>
            </a:r>
            <a:r>
              <a:rPr lang="ru-RU" sz="2400" baseline="-25000" dirty="0" smtClean="0"/>
              <a:t> </a:t>
            </a:r>
            <a:r>
              <a:rPr lang="en-US" sz="2400" dirty="0" smtClean="0"/>
              <a:t>=</a:t>
            </a:r>
            <a:r>
              <a:rPr lang="ru-RU" sz="2400" dirty="0" smtClean="0"/>
              <a:t> </a:t>
            </a:r>
            <a:r>
              <a:rPr lang="en-US" sz="2400" dirty="0" smtClean="0"/>
              <a:t>1 </a:t>
            </a:r>
            <a:r>
              <a:rPr lang="ru-RU" sz="2400" dirty="0" smtClean="0"/>
              <a:t>м;</a:t>
            </a:r>
          </a:p>
          <a:p>
            <a:r>
              <a:rPr lang="en-US" sz="2400" dirty="0" smtClean="0"/>
              <a:t>L</a:t>
            </a:r>
            <a:r>
              <a:rPr lang="ru-RU" sz="2400" baseline="-25000" dirty="0" smtClean="0"/>
              <a:t>1 </a:t>
            </a:r>
            <a:r>
              <a:rPr lang="en-US" sz="2400" dirty="0" smtClean="0"/>
              <a:t>=</a:t>
            </a:r>
            <a:r>
              <a:rPr lang="ru-RU" sz="2400" dirty="0" smtClean="0"/>
              <a:t> 20</a:t>
            </a:r>
            <a:r>
              <a:rPr lang="en-US" sz="2400" dirty="0" smtClean="0"/>
              <a:t> </a:t>
            </a:r>
            <a:r>
              <a:rPr lang="ru-RU" sz="2400" dirty="0" smtClean="0"/>
              <a:t>м;</a:t>
            </a:r>
          </a:p>
          <a:p>
            <a:r>
              <a:rPr lang="en-US" sz="2400" dirty="0" smtClean="0"/>
              <a:t>L</a:t>
            </a:r>
            <a:r>
              <a:rPr lang="ru-RU" sz="2400" baseline="-25000" dirty="0" smtClean="0"/>
              <a:t>2 </a:t>
            </a:r>
            <a:r>
              <a:rPr lang="en-US" sz="2400" dirty="0" smtClean="0"/>
              <a:t>=</a:t>
            </a:r>
            <a:r>
              <a:rPr lang="ru-RU" sz="2400" dirty="0" smtClean="0"/>
              <a:t> </a:t>
            </a:r>
            <a:r>
              <a:rPr lang="en-US" sz="2400" dirty="0" smtClean="0"/>
              <a:t>1 </a:t>
            </a:r>
            <a:r>
              <a:rPr lang="ru-RU" sz="2400" dirty="0" smtClean="0"/>
              <a:t>м;</a:t>
            </a:r>
          </a:p>
          <a:p>
            <a:r>
              <a:rPr lang="ru-RU" sz="2400" dirty="0" smtClean="0"/>
              <a:t>а = 10 м.</a:t>
            </a:r>
            <a:endParaRPr lang="ru-RU" sz="2400" dirty="0"/>
          </a:p>
        </p:txBody>
      </p:sp>
      <p:grpSp>
        <p:nvGrpSpPr>
          <p:cNvPr id="43" name="Группа 42"/>
          <p:cNvGrpSpPr/>
          <p:nvPr/>
        </p:nvGrpSpPr>
        <p:grpSpPr>
          <a:xfrm>
            <a:off x="683568" y="2643182"/>
            <a:ext cx="7920880" cy="3253254"/>
            <a:chOff x="683568" y="3128074"/>
            <a:chExt cx="7920880" cy="3253254"/>
          </a:xfrm>
        </p:grpSpPr>
        <p:sp>
          <p:nvSpPr>
            <p:cNvPr id="4" name="Равнобедренный треугольник 3"/>
            <p:cNvSpPr/>
            <p:nvPr/>
          </p:nvSpPr>
          <p:spPr>
            <a:xfrm>
              <a:off x="1691680" y="4590430"/>
              <a:ext cx="792088" cy="720080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Равнобедренный треугольник 4"/>
            <p:cNvSpPr/>
            <p:nvPr/>
          </p:nvSpPr>
          <p:spPr>
            <a:xfrm>
              <a:off x="6732240" y="4590430"/>
              <a:ext cx="792088" cy="720080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683568" y="4417948"/>
              <a:ext cx="7920880" cy="144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Стрелка вниз 6"/>
            <p:cNvSpPr/>
            <p:nvPr/>
          </p:nvSpPr>
          <p:spPr>
            <a:xfrm>
              <a:off x="1928794" y="3128074"/>
              <a:ext cx="5357850" cy="1296144"/>
            </a:xfrm>
            <a:prstGeom prst="downArrow">
              <a:avLst>
                <a:gd name="adj1" fmla="val 50000"/>
                <a:gd name="adj2" fmla="val 46081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0" b="1" dirty="0" smtClean="0">
                  <a:solidFill>
                    <a:schemeClr val="tx1"/>
                  </a:solidFill>
                </a:rPr>
                <a:t>F</a:t>
              </a:r>
              <a:endParaRPr lang="ru-RU" sz="8000" b="1" dirty="0">
                <a:solidFill>
                  <a:schemeClr val="tx1"/>
                </a:solidFill>
              </a:endParaRPr>
            </a:p>
          </p:txBody>
        </p:sp>
        <p:cxnSp>
          <p:nvCxnSpPr>
            <p:cNvPr id="9" name="Прямая соединительная линия 8"/>
            <p:cNvCxnSpPr/>
            <p:nvPr/>
          </p:nvCxnSpPr>
          <p:spPr>
            <a:xfrm>
              <a:off x="683568" y="5858108"/>
              <a:ext cx="1440160" cy="0"/>
            </a:xfrm>
            <a:prstGeom prst="line">
              <a:avLst/>
            </a:prstGeom>
            <a:ln>
              <a:solidFill>
                <a:schemeClr val="tx1"/>
              </a:solidFill>
              <a:headEnd type="diamond" w="lg" len="lg"/>
              <a:tailEnd type="diamond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2123728" y="5858108"/>
              <a:ext cx="5040560" cy="0"/>
            </a:xfrm>
            <a:prstGeom prst="line">
              <a:avLst/>
            </a:prstGeom>
            <a:ln>
              <a:solidFill>
                <a:schemeClr val="tx1"/>
              </a:solidFill>
              <a:headEnd type="diamond" w="lg" len="lg"/>
              <a:tailEnd type="diamond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7164288" y="5858108"/>
              <a:ext cx="1440160" cy="0"/>
            </a:xfrm>
            <a:prstGeom prst="line">
              <a:avLst/>
            </a:prstGeom>
            <a:ln>
              <a:solidFill>
                <a:schemeClr val="tx1"/>
              </a:solidFill>
              <a:headEnd type="diamond" w="lg" len="lg"/>
              <a:tailEnd type="diamond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1175060" y="5858108"/>
              <a:ext cx="45717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L</a:t>
              </a:r>
              <a:r>
                <a:rPr lang="en-US" sz="2800" baseline="-25000" dirty="0" smtClean="0"/>
                <a:t>0</a:t>
              </a:r>
              <a:endParaRPr lang="ru-RU" sz="2800" baseline="-250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415420" y="5858108"/>
              <a:ext cx="45717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L</a:t>
              </a:r>
              <a:r>
                <a:rPr lang="en-US" sz="2800" baseline="-25000" dirty="0" smtClean="0"/>
                <a:t>1</a:t>
              </a:r>
              <a:endParaRPr lang="ru-RU" sz="2800" baseline="-250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655780" y="5858108"/>
              <a:ext cx="45717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L</a:t>
              </a:r>
              <a:r>
                <a:rPr lang="en-US" sz="2800" baseline="-25000" dirty="0" smtClean="0"/>
                <a:t>2</a:t>
              </a:r>
              <a:endParaRPr lang="ru-RU" sz="2800" baseline="-25000" dirty="0"/>
            </a:p>
          </p:txBody>
        </p:sp>
        <p:grpSp>
          <p:nvGrpSpPr>
            <p:cNvPr id="31" name="Группа 30"/>
            <p:cNvGrpSpPr/>
            <p:nvPr/>
          </p:nvGrpSpPr>
          <p:grpSpPr>
            <a:xfrm>
              <a:off x="1356023" y="5483818"/>
              <a:ext cx="1368152" cy="216024"/>
              <a:chOff x="1043608" y="2156592"/>
              <a:chExt cx="1368152" cy="216024"/>
            </a:xfrm>
          </p:grpSpPr>
          <p:cxnSp>
            <p:nvCxnSpPr>
              <p:cNvPr id="20" name="Прямая соединительная линия 19"/>
              <p:cNvCxnSpPr/>
              <p:nvPr/>
            </p:nvCxnSpPr>
            <p:spPr>
              <a:xfrm>
                <a:off x="1187624" y="2158302"/>
                <a:ext cx="122413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Прямая соединительная линия 21"/>
              <p:cNvCxnSpPr/>
              <p:nvPr/>
            </p:nvCxnSpPr>
            <p:spPr>
              <a:xfrm rot="5400000">
                <a:off x="1007604" y="2192596"/>
                <a:ext cx="216024" cy="1440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Прямая соединительная линия 22"/>
              <p:cNvCxnSpPr/>
              <p:nvPr/>
            </p:nvCxnSpPr>
            <p:spPr>
              <a:xfrm rot="5400000">
                <a:off x="1160004" y="2192596"/>
                <a:ext cx="216024" cy="1440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Прямая соединительная линия 23"/>
              <p:cNvCxnSpPr/>
              <p:nvPr/>
            </p:nvCxnSpPr>
            <p:spPr>
              <a:xfrm rot="5400000">
                <a:off x="1312404" y="2192596"/>
                <a:ext cx="216024" cy="1440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Прямая соединительная линия 24"/>
              <p:cNvCxnSpPr/>
              <p:nvPr/>
            </p:nvCxnSpPr>
            <p:spPr>
              <a:xfrm rot="5400000">
                <a:off x="1464804" y="2192596"/>
                <a:ext cx="216024" cy="1440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Прямая соединительная линия 25"/>
              <p:cNvCxnSpPr/>
              <p:nvPr/>
            </p:nvCxnSpPr>
            <p:spPr>
              <a:xfrm rot="5400000">
                <a:off x="1617204" y="2192596"/>
                <a:ext cx="216024" cy="1440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Прямая соединительная линия 26"/>
              <p:cNvCxnSpPr/>
              <p:nvPr/>
            </p:nvCxnSpPr>
            <p:spPr>
              <a:xfrm rot="5400000">
                <a:off x="1769604" y="2192596"/>
                <a:ext cx="216024" cy="1440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Прямая соединительная линия 27"/>
              <p:cNvCxnSpPr/>
              <p:nvPr/>
            </p:nvCxnSpPr>
            <p:spPr>
              <a:xfrm rot="5400000">
                <a:off x="1922004" y="2192596"/>
                <a:ext cx="216024" cy="1440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Прямая соединительная линия 28"/>
              <p:cNvCxnSpPr/>
              <p:nvPr/>
            </p:nvCxnSpPr>
            <p:spPr>
              <a:xfrm rot="5400000">
                <a:off x="2074404" y="2192596"/>
                <a:ext cx="216024" cy="1440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Прямая соединительная линия 29"/>
              <p:cNvCxnSpPr/>
              <p:nvPr/>
            </p:nvCxnSpPr>
            <p:spPr>
              <a:xfrm rot="5400000">
                <a:off x="2226804" y="2192596"/>
                <a:ext cx="216024" cy="1440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Группа 31"/>
            <p:cNvGrpSpPr/>
            <p:nvPr/>
          </p:nvGrpSpPr>
          <p:grpSpPr>
            <a:xfrm>
              <a:off x="6372200" y="5316066"/>
              <a:ext cx="1368152" cy="216024"/>
              <a:chOff x="1043608" y="1988840"/>
              <a:chExt cx="1368152" cy="216024"/>
            </a:xfrm>
          </p:grpSpPr>
          <p:cxnSp>
            <p:nvCxnSpPr>
              <p:cNvPr id="33" name="Прямая соединительная линия 32"/>
              <p:cNvCxnSpPr/>
              <p:nvPr/>
            </p:nvCxnSpPr>
            <p:spPr>
              <a:xfrm>
                <a:off x="1187624" y="1988840"/>
                <a:ext cx="122413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Прямая соединительная линия 33"/>
              <p:cNvCxnSpPr/>
              <p:nvPr/>
            </p:nvCxnSpPr>
            <p:spPr>
              <a:xfrm rot="5400000">
                <a:off x="1007604" y="2024844"/>
                <a:ext cx="216024" cy="1440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Прямая соединительная линия 34"/>
              <p:cNvCxnSpPr/>
              <p:nvPr/>
            </p:nvCxnSpPr>
            <p:spPr>
              <a:xfrm rot="5400000">
                <a:off x="1160004" y="2024844"/>
                <a:ext cx="216024" cy="1440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Прямая соединительная линия 35"/>
              <p:cNvCxnSpPr/>
              <p:nvPr/>
            </p:nvCxnSpPr>
            <p:spPr>
              <a:xfrm rot="5400000">
                <a:off x="1312404" y="2024844"/>
                <a:ext cx="216024" cy="1440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Прямая соединительная линия 36"/>
              <p:cNvCxnSpPr/>
              <p:nvPr/>
            </p:nvCxnSpPr>
            <p:spPr>
              <a:xfrm rot="5400000">
                <a:off x="1464804" y="2024844"/>
                <a:ext cx="216024" cy="1440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Прямая соединительная линия 37"/>
              <p:cNvCxnSpPr/>
              <p:nvPr/>
            </p:nvCxnSpPr>
            <p:spPr>
              <a:xfrm rot="5400000">
                <a:off x="1617204" y="2024844"/>
                <a:ext cx="216024" cy="1440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Прямая соединительная линия 38"/>
              <p:cNvCxnSpPr/>
              <p:nvPr/>
            </p:nvCxnSpPr>
            <p:spPr>
              <a:xfrm rot="5400000">
                <a:off x="1769604" y="2024844"/>
                <a:ext cx="216024" cy="1440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Прямая соединительная линия 39"/>
              <p:cNvCxnSpPr/>
              <p:nvPr/>
            </p:nvCxnSpPr>
            <p:spPr>
              <a:xfrm rot="5400000">
                <a:off x="1922004" y="2024844"/>
                <a:ext cx="216024" cy="1440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Прямая соединительная линия 40"/>
              <p:cNvCxnSpPr/>
              <p:nvPr/>
            </p:nvCxnSpPr>
            <p:spPr>
              <a:xfrm rot="5400000">
                <a:off x="2074404" y="2024844"/>
                <a:ext cx="216024" cy="1440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Прямая соединительная линия 41"/>
              <p:cNvCxnSpPr/>
              <p:nvPr/>
            </p:nvCxnSpPr>
            <p:spPr>
              <a:xfrm rot="5400000">
                <a:off x="2226804" y="2024844"/>
                <a:ext cx="216024" cy="1440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4" name="TextBox 43"/>
          <p:cNvSpPr txBox="1"/>
          <p:nvPr/>
        </p:nvSpPr>
        <p:spPr>
          <a:xfrm>
            <a:off x="3214678" y="4263102"/>
            <a:ext cx="3561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а</a:t>
            </a:r>
            <a:endParaRPr lang="ru-RU" sz="2800" baseline="-25000" dirty="0"/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>
            <a:off x="2071670" y="4357694"/>
            <a:ext cx="2500330" cy="1588"/>
          </a:xfrm>
          <a:prstGeom prst="line">
            <a:avLst/>
          </a:prstGeom>
          <a:ln>
            <a:solidFill>
              <a:schemeClr val="tx1"/>
            </a:solidFill>
            <a:headEnd type="diamond" w="lg" len="lg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1520" y="188640"/>
            <a:ext cx="86409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rgbClr val="FF0000"/>
                </a:solidFill>
              </a:rPr>
              <a:t>Шаг 1. </a:t>
            </a:r>
            <a:r>
              <a:rPr lang="ru-RU" i="1" dirty="0" smtClean="0">
                <a:solidFill>
                  <a:srgbClr val="0070C0"/>
                </a:solidFill>
              </a:rPr>
              <a:t>В раскрывающемся списке выберите необходимое </a:t>
            </a:r>
            <a:r>
              <a:rPr lang="ru-RU" b="1" i="1" dirty="0" smtClean="0">
                <a:solidFill>
                  <a:srgbClr val="0070C0"/>
                </a:solidFill>
              </a:rPr>
              <a:t>количество пролетов </a:t>
            </a:r>
            <a:r>
              <a:rPr lang="ru-RU" i="1" dirty="0" smtClean="0">
                <a:solidFill>
                  <a:srgbClr val="0070C0"/>
                </a:solidFill>
              </a:rPr>
              <a:t>и, при необходимости, задайте наличие левой или правой консолей установкой флажка в соответствующем окошке.</a:t>
            </a:r>
          </a:p>
        </p:txBody>
      </p:sp>
      <p:grpSp>
        <p:nvGrpSpPr>
          <p:cNvPr id="17" name="Группа 16"/>
          <p:cNvGrpSpPr/>
          <p:nvPr/>
        </p:nvGrpSpPr>
        <p:grpSpPr>
          <a:xfrm>
            <a:off x="1547664" y="1529056"/>
            <a:ext cx="6552728" cy="2476008"/>
            <a:chOff x="1547664" y="1529056"/>
            <a:chExt cx="6552728" cy="2476008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b="47411"/>
            <a:stretch>
              <a:fillRect/>
            </a:stretch>
          </p:blipFill>
          <p:spPr bwMode="auto">
            <a:xfrm>
              <a:off x="1547664" y="1529056"/>
              <a:ext cx="6552728" cy="2476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Прямоугольник 12"/>
            <p:cNvSpPr/>
            <p:nvPr/>
          </p:nvSpPr>
          <p:spPr>
            <a:xfrm>
              <a:off x="2695476" y="2139028"/>
              <a:ext cx="508372" cy="326132"/>
            </a:xfrm>
            <a:prstGeom prst="rect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1763688" y="2321144"/>
              <a:ext cx="864096" cy="326132"/>
            </a:xfrm>
            <a:prstGeom prst="rect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1763688" y="3473272"/>
              <a:ext cx="864096" cy="326132"/>
            </a:xfrm>
            <a:prstGeom prst="rect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6" name="Прямоугольник 15"/>
          <p:cNvSpPr/>
          <p:nvPr/>
        </p:nvSpPr>
        <p:spPr>
          <a:xfrm>
            <a:off x="323528" y="4293096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i="1" dirty="0" smtClean="0">
              <a:solidFill>
                <a:srgbClr val="0070C0"/>
              </a:solidFill>
            </a:endParaRPr>
          </a:p>
          <a:p>
            <a:r>
              <a:rPr lang="ru-RU" i="1" dirty="0" smtClean="0">
                <a:solidFill>
                  <a:srgbClr val="0070C0"/>
                </a:solidFill>
              </a:rPr>
              <a:t>В рассматриваемом примере </a:t>
            </a:r>
          </a:p>
          <a:p>
            <a:pPr lvl="2"/>
            <a:r>
              <a:rPr lang="ru-RU" i="1" dirty="0" smtClean="0">
                <a:solidFill>
                  <a:srgbClr val="0070C0"/>
                </a:solidFill>
              </a:rPr>
              <a:t>указать количество пролетов – 1;</a:t>
            </a:r>
          </a:p>
          <a:p>
            <a:pPr lvl="2"/>
            <a:r>
              <a:rPr lang="ru-RU" i="1" dirty="0" smtClean="0">
                <a:solidFill>
                  <a:srgbClr val="0070C0"/>
                </a:solidFill>
              </a:rPr>
              <a:t>отметить флажки для левой и правой консоли.</a:t>
            </a:r>
            <a:endParaRPr lang="ru-RU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1520" y="188640"/>
            <a:ext cx="864096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rgbClr val="FF0000"/>
                </a:solidFill>
              </a:rPr>
              <a:t>Шаг 2. </a:t>
            </a:r>
            <a:r>
              <a:rPr lang="ru-RU" i="1" dirty="0" smtClean="0">
                <a:solidFill>
                  <a:srgbClr val="0070C0"/>
                </a:solidFill>
              </a:rPr>
              <a:t>В раскрывающемся списке укажите единицы измерения нагрузок и жесткостей - т или кН.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51520" y="2708920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0070C0"/>
                </a:solidFill>
              </a:rPr>
              <a:t>В рассматриваемом примере </a:t>
            </a:r>
          </a:p>
          <a:p>
            <a:pPr lvl="2"/>
            <a:r>
              <a:rPr lang="ru-RU" i="1" dirty="0" smtClean="0">
                <a:solidFill>
                  <a:srgbClr val="0070C0"/>
                </a:solidFill>
              </a:rPr>
              <a:t>единицы измерения - кН</a:t>
            </a:r>
            <a:endParaRPr lang="ru-RU" i="1" dirty="0">
              <a:solidFill>
                <a:srgbClr val="0070C0"/>
              </a:solidFill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817190" y="1196752"/>
            <a:ext cx="7715250" cy="1224136"/>
            <a:chOff x="817190" y="1196752"/>
            <a:chExt cx="7715250" cy="1224136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t="41566" b="36352"/>
            <a:stretch>
              <a:fillRect/>
            </a:stretch>
          </p:blipFill>
          <p:spPr bwMode="auto">
            <a:xfrm>
              <a:off x="817190" y="1196752"/>
              <a:ext cx="7715250" cy="1224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Прямоугольник 14"/>
            <p:cNvSpPr/>
            <p:nvPr/>
          </p:nvSpPr>
          <p:spPr>
            <a:xfrm>
              <a:off x="1033214" y="1556792"/>
              <a:ext cx="1656184" cy="648072"/>
            </a:xfrm>
            <a:prstGeom prst="rect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88640"/>
            <a:ext cx="864096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rgbClr val="FF0000"/>
                </a:solidFill>
              </a:rPr>
              <a:t>Шаг 3. </a:t>
            </a:r>
            <a:r>
              <a:rPr lang="ru-RU" i="1" dirty="0" smtClean="0">
                <a:solidFill>
                  <a:srgbClr val="0070C0"/>
                </a:solidFill>
              </a:rPr>
              <a:t>Укажите величины пролетов в </a:t>
            </a:r>
            <a:r>
              <a:rPr lang="ru-RU" b="1" i="1" dirty="0" smtClean="0">
                <a:solidFill>
                  <a:srgbClr val="0070C0"/>
                </a:solidFill>
              </a:rPr>
              <a:t>м</a:t>
            </a:r>
            <a:r>
              <a:rPr lang="ru-RU" i="1" dirty="0" smtClean="0">
                <a:solidFill>
                  <a:srgbClr val="0070C0"/>
                </a:solidFill>
              </a:rPr>
              <a:t> в активных окошках напротив соответствующего пролета (консоли) и в следующем окошке укажите </a:t>
            </a:r>
            <a:r>
              <a:rPr lang="ru-RU" b="1" i="1" dirty="0" smtClean="0">
                <a:solidFill>
                  <a:srgbClr val="0070C0"/>
                </a:solidFill>
              </a:rPr>
              <a:t>пролетную изгибную жесткость</a:t>
            </a:r>
            <a:r>
              <a:rPr lang="ru-RU" i="1" dirty="0" smtClean="0">
                <a:solidFill>
                  <a:srgbClr val="0070C0"/>
                </a:solidFill>
              </a:rPr>
              <a:t> (если все пролеты и консоли имеют одинаковую изгибную жесткость, выберите установкой флажка </a:t>
            </a:r>
            <a:r>
              <a:rPr lang="ru-RU" b="1" i="1" dirty="0" smtClean="0">
                <a:solidFill>
                  <a:srgbClr val="0070C0"/>
                </a:solidFill>
              </a:rPr>
              <a:t>Балка постоянного сечения</a:t>
            </a:r>
            <a:r>
              <a:rPr lang="ru-RU" i="1" dirty="0" smtClean="0">
                <a:solidFill>
                  <a:srgbClr val="0070C0"/>
                </a:solidFill>
              </a:rPr>
              <a:t>).</a:t>
            </a:r>
          </a:p>
          <a:p>
            <a:endParaRPr lang="ru-RU" i="1" dirty="0" smtClean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5229200"/>
            <a:ext cx="85689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0070C0"/>
                </a:solidFill>
              </a:rPr>
              <a:t>В рассматриваемом примере </a:t>
            </a:r>
          </a:p>
          <a:p>
            <a:pPr lvl="2"/>
            <a:r>
              <a:rPr lang="ru-RU" i="1" dirty="0" smtClean="0">
                <a:solidFill>
                  <a:srgbClr val="0070C0"/>
                </a:solidFill>
              </a:rPr>
              <a:t>Левая консоль – 1 м;		</a:t>
            </a:r>
            <a:r>
              <a:rPr lang="ru-RU" i="1" dirty="0" smtClean="0">
                <a:solidFill>
                  <a:schemeClr val="bg1"/>
                </a:solidFill>
              </a:rPr>
              <a:t>Изгибная жёсткость – 10000 кН м</a:t>
            </a:r>
            <a:r>
              <a:rPr lang="ru-RU" i="1" baseline="30000" dirty="0" smtClean="0">
                <a:solidFill>
                  <a:schemeClr val="bg1"/>
                </a:solidFill>
              </a:rPr>
              <a:t>2</a:t>
            </a:r>
            <a:r>
              <a:rPr lang="ru-RU" i="1" dirty="0" smtClean="0">
                <a:solidFill>
                  <a:schemeClr val="bg1"/>
                </a:solidFill>
              </a:rPr>
              <a:t>;</a:t>
            </a:r>
          </a:p>
          <a:p>
            <a:pPr lvl="2"/>
            <a:r>
              <a:rPr lang="ru-RU" i="1" dirty="0" smtClean="0">
                <a:solidFill>
                  <a:srgbClr val="0070C0"/>
                </a:solidFill>
              </a:rPr>
              <a:t>Правая консоль -  1 м;		</a:t>
            </a:r>
            <a:r>
              <a:rPr lang="ru-RU" i="1" dirty="0" smtClean="0">
                <a:solidFill>
                  <a:schemeClr val="bg1"/>
                </a:solidFill>
              </a:rPr>
              <a:t>Погонная масса – 0.3 т/м;</a:t>
            </a:r>
          </a:p>
          <a:p>
            <a:pPr lvl="2"/>
            <a:r>
              <a:rPr lang="ru-RU" i="1" dirty="0" smtClean="0">
                <a:solidFill>
                  <a:srgbClr val="0070C0"/>
                </a:solidFill>
              </a:rPr>
              <a:t>Первый пролет – 20 м;</a:t>
            </a:r>
          </a:p>
          <a:p>
            <a:pPr lvl="2"/>
            <a:endParaRPr lang="ru-RU" i="1" dirty="0">
              <a:solidFill>
                <a:srgbClr val="0070C0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889198" y="1556792"/>
            <a:ext cx="7715250" cy="3528392"/>
            <a:chOff x="889198" y="1556792"/>
            <a:chExt cx="7715250" cy="3528392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b="36351"/>
            <a:stretch>
              <a:fillRect/>
            </a:stretch>
          </p:blipFill>
          <p:spPr bwMode="auto">
            <a:xfrm>
              <a:off x="889198" y="1556792"/>
              <a:ext cx="7715250" cy="3528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Прямоугольник 4"/>
            <p:cNvSpPr/>
            <p:nvPr/>
          </p:nvSpPr>
          <p:spPr>
            <a:xfrm>
              <a:off x="1115616" y="2204864"/>
              <a:ext cx="3528392" cy="936104"/>
            </a:xfrm>
            <a:prstGeom prst="rect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3817176"/>
              <a:ext cx="3538786" cy="432048"/>
            </a:xfrm>
            <a:prstGeom prst="rect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1115616" y="4509120"/>
              <a:ext cx="1800200" cy="432048"/>
            </a:xfrm>
            <a:prstGeom prst="rect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88640"/>
            <a:ext cx="86409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rgbClr val="FF0000"/>
                </a:solidFill>
              </a:rPr>
              <a:t>Шаг 4. </a:t>
            </a:r>
            <a:r>
              <a:rPr lang="ru-RU" i="1" dirty="0" smtClean="0">
                <a:solidFill>
                  <a:srgbClr val="0070C0"/>
                </a:solidFill>
              </a:rPr>
              <a:t>В раскрывающемся списке </a:t>
            </a:r>
            <a:r>
              <a:rPr lang="ru-RU" b="1" i="1" dirty="0" smtClean="0">
                <a:solidFill>
                  <a:srgbClr val="0070C0"/>
                </a:solidFill>
              </a:rPr>
              <a:t>Текущая опора </a:t>
            </a:r>
            <a:r>
              <a:rPr lang="ru-RU" i="1" dirty="0" smtClean="0">
                <a:solidFill>
                  <a:srgbClr val="0070C0"/>
                </a:solidFill>
              </a:rPr>
              <a:t>выбираются опоры, на которые необходимо наложить граничные условия.</a:t>
            </a:r>
          </a:p>
          <a:p>
            <a:endParaRPr lang="ru-RU" i="1" dirty="0" smtClean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3789040"/>
            <a:ext cx="856895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0070C0"/>
                </a:solidFill>
              </a:rPr>
              <a:t>В рассматриваемом примере </a:t>
            </a:r>
            <a:r>
              <a:rPr lang="ru-RU" b="1" i="1" dirty="0" smtClean="0">
                <a:solidFill>
                  <a:srgbClr val="0070C0"/>
                </a:solidFill>
              </a:rPr>
              <a:t>Текущая опора 1</a:t>
            </a:r>
          </a:p>
          <a:p>
            <a:pPr lvl="2"/>
            <a:r>
              <a:rPr lang="ru-RU" i="1" dirty="0" smtClean="0">
                <a:solidFill>
                  <a:schemeClr val="bg1"/>
                </a:solidFill>
              </a:rPr>
              <a:t>Линейная жёсткость – 10000 кН/м;</a:t>
            </a:r>
          </a:p>
          <a:p>
            <a:pPr lvl="2"/>
            <a:r>
              <a:rPr lang="ru-RU" i="1" dirty="0" smtClean="0">
                <a:solidFill>
                  <a:schemeClr val="bg1"/>
                </a:solidFill>
              </a:rPr>
              <a:t>Угловая жёсткость – 0.0 кН/м;</a:t>
            </a:r>
          </a:p>
          <a:p>
            <a:pPr lvl="2"/>
            <a:endParaRPr lang="ru-RU" i="1" dirty="0" smtClean="0">
              <a:solidFill>
                <a:srgbClr val="0070C0"/>
              </a:solidFill>
            </a:endParaRPr>
          </a:p>
          <a:p>
            <a:r>
              <a:rPr lang="ru-RU" i="1" dirty="0" smtClean="0">
                <a:solidFill>
                  <a:srgbClr val="0070C0"/>
                </a:solidFill>
              </a:rPr>
              <a:t>В рассматриваемом примере </a:t>
            </a:r>
            <a:r>
              <a:rPr lang="ru-RU" b="1" i="1" dirty="0" smtClean="0">
                <a:solidFill>
                  <a:srgbClr val="0070C0"/>
                </a:solidFill>
              </a:rPr>
              <a:t>Текущая опора 2</a:t>
            </a:r>
          </a:p>
          <a:p>
            <a:pPr lvl="2"/>
            <a:r>
              <a:rPr lang="ru-RU" i="1" dirty="0" smtClean="0">
                <a:solidFill>
                  <a:schemeClr val="bg1"/>
                </a:solidFill>
              </a:rPr>
              <a:t>Линейная жёсткость – 5000 кН/м;</a:t>
            </a:r>
          </a:p>
          <a:p>
            <a:pPr lvl="2"/>
            <a:r>
              <a:rPr lang="ru-RU" i="1" dirty="0" smtClean="0">
                <a:solidFill>
                  <a:schemeClr val="bg1"/>
                </a:solidFill>
              </a:rPr>
              <a:t>Угловая жёсткость – 0.0 кН/м;</a:t>
            </a:r>
            <a:endParaRPr lang="ru-RU" i="1" dirty="0">
              <a:solidFill>
                <a:schemeClr val="bg1"/>
              </a:solidFill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827584" y="1233289"/>
            <a:ext cx="7715250" cy="2411735"/>
            <a:chOff x="827584" y="1052736"/>
            <a:chExt cx="7715250" cy="2411735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t="56495"/>
            <a:stretch>
              <a:fillRect/>
            </a:stretch>
          </p:blipFill>
          <p:spPr bwMode="auto">
            <a:xfrm>
              <a:off x="827584" y="1052736"/>
              <a:ext cx="7715250" cy="24117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Прямоугольник 6"/>
            <p:cNvSpPr/>
            <p:nvPr/>
          </p:nvSpPr>
          <p:spPr>
            <a:xfrm>
              <a:off x="1547664" y="1340768"/>
              <a:ext cx="1296144" cy="1512168"/>
            </a:xfrm>
            <a:prstGeom prst="rect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88640"/>
            <a:ext cx="8640960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rgbClr val="FF0000"/>
                </a:solidFill>
              </a:rPr>
              <a:t>Шаг 6. </a:t>
            </a:r>
            <a:r>
              <a:rPr lang="ru-RU" i="1" dirty="0" smtClean="0">
                <a:solidFill>
                  <a:srgbClr val="0070C0"/>
                </a:solidFill>
              </a:rPr>
              <a:t>В раскрывающемся списке выберите пролеты, на которые необходимо приложить нагрузку. Нажатием соответствующей кнопки из 4 возможных типов нагрузок выберите необходимую, радио-кнопкой выберите вид нагрузки (сила или момент). В соответствующие поля введите интенсивность нагрузки (P, P1), расстояние до места начала/окончания действия нагрузки (</a:t>
            </a:r>
            <a:r>
              <a:rPr lang="ru-RU" i="1" dirty="0" err="1" smtClean="0">
                <a:solidFill>
                  <a:srgbClr val="0070C0"/>
                </a:solidFill>
              </a:rPr>
              <a:t>a</a:t>
            </a:r>
            <a:r>
              <a:rPr lang="ru-RU" i="1" dirty="0" smtClean="0">
                <a:solidFill>
                  <a:srgbClr val="0070C0"/>
                </a:solidFill>
              </a:rPr>
              <a:t>, </a:t>
            </a:r>
            <a:r>
              <a:rPr lang="ru-RU" i="1" dirty="0" err="1" smtClean="0">
                <a:solidFill>
                  <a:srgbClr val="0070C0"/>
                </a:solidFill>
              </a:rPr>
              <a:t>b</a:t>
            </a:r>
            <a:r>
              <a:rPr lang="ru-RU" i="1" dirty="0" smtClean="0">
                <a:solidFill>
                  <a:srgbClr val="0070C0"/>
                </a:solidFill>
              </a:rPr>
              <a:t>) и нажмите кнопку Добавить.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4437112"/>
            <a:ext cx="85689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0070C0"/>
                </a:solidFill>
              </a:rPr>
              <a:t>В рассматриваемом примере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Текущий пролет – </a:t>
            </a:r>
            <a:r>
              <a:rPr lang="ru-RU" b="1" i="1" dirty="0" smtClean="0">
                <a:solidFill>
                  <a:srgbClr val="0070C0"/>
                </a:solidFill>
              </a:rPr>
              <a:t>1 	</a:t>
            </a:r>
            <a:r>
              <a:rPr lang="ru-RU" i="1" dirty="0" smtClean="0">
                <a:solidFill>
                  <a:srgbClr val="0070C0"/>
                </a:solidFill>
              </a:rPr>
              <a:t>Вид нагрузки – </a:t>
            </a:r>
            <a:r>
              <a:rPr lang="ru-RU" b="1" i="1" dirty="0" smtClean="0">
                <a:solidFill>
                  <a:srgbClr val="0070C0"/>
                </a:solidFill>
              </a:rPr>
              <a:t>Сила</a:t>
            </a:r>
            <a:endParaRPr lang="ru-RU" i="1" dirty="0" smtClean="0">
              <a:solidFill>
                <a:srgbClr val="0070C0"/>
              </a:solidFill>
            </a:endParaRPr>
          </a:p>
          <a:p>
            <a:r>
              <a:rPr lang="ru-RU" i="1" dirty="0" smtClean="0">
                <a:solidFill>
                  <a:srgbClr val="0070C0"/>
                </a:solidFill>
              </a:rPr>
              <a:t>Вид нагрузки - </a:t>
            </a:r>
            <a:r>
              <a:rPr lang="ru-RU" b="1" i="1" dirty="0" smtClean="0">
                <a:solidFill>
                  <a:srgbClr val="0070C0"/>
                </a:solidFill>
              </a:rPr>
              <a:t>Сосредоточенная</a:t>
            </a:r>
            <a:endParaRPr lang="ru-RU" i="1" dirty="0" smtClean="0">
              <a:solidFill>
                <a:srgbClr val="0070C0"/>
              </a:solidFill>
            </a:endParaRPr>
          </a:p>
          <a:p>
            <a:pPr lvl="2"/>
            <a:r>
              <a:rPr lang="ru-RU" i="1" dirty="0" smtClean="0">
                <a:solidFill>
                  <a:srgbClr val="0070C0"/>
                </a:solidFill>
              </a:rPr>
              <a:t>Интенсивность нагрузки </a:t>
            </a:r>
            <a:r>
              <a:rPr lang="en-US" i="1" dirty="0" smtClean="0">
                <a:solidFill>
                  <a:srgbClr val="0070C0"/>
                </a:solidFill>
              </a:rPr>
              <a:t>P </a:t>
            </a:r>
            <a:r>
              <a:rPr lang="ru-RU" i="1" dirty="0" smtClean="0">
                <a:solidFill>
                  <a:srgbClr val="0070C0"/>
                </a:solidFill>
              </a:rPr>
              <a:t>– 10 кН;</a:t>
            </a:r>
          </a:p>
          <a:p>
            <a:pPr lvl="2"/>
            <a:r>
              <a:rPr lang="ru-RU" i="1" dirty="0" smtClean="0">
                <a:solidFill>
                  <a:srgbClr val="0070C0"/>
                </a:solidFill>
              </a:rPr>
              <a:t>Расстояние до места действия нагрузки–  10 м;</a:t>
            </a:r>
          </a:p>
        </p:txBody>
      </p:sp>
      <p:grpSp>
        <p:nvGrpSpPr>
          <p:cNvPr id="9" name="Группа 8"/>
          <p:cNvGrpSpPr/>
          <p:nvPr/>
        </p:nvGrpSpPr>
        <p:grpSpPr>
          <a:xfrm>
            <a:off x="971600" y="2025377"/>
            <a:ext cx="7715250" cy="2483743"/>
            <a:chOff x="971600" y="2025377"/>
            <a:chExt cx="7715250" cy="2483743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t="46103" b="9093"/>
            <a:stretch>
              <a:fillRect/>
            </a:stretch>
          </p:blipFill>
          <p:spPr bwMode="auto">
            <a:xfrm>
              <a:off x="971600" y="2025377"/>
              <a:ext cx="7715250" cy="24837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Прямоугольник 6"/>
            <p:cNvSpPr/>
            <p:nvPr/>
          </p:nvSpPr>
          <p:spPr>
            <a:xfrm>
              <a:off x="2987824" y="2060848"/>
              <a:ext cx="1944216" cy="2376264"/>
            </a:xfrm>
            <a:prstGeom prst="rect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88640"/>
            <a:ext cx="864096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rgbClr val="FF0000"/>
                </a:solidFill>
              </a:rPr>
              <a:t>Шаг 7. </a:t>
            </a:r>
            <a:r>
              <a:rPr lang="ru-RU" i="1" dirty="0" smtClean="0">
                <a:solidFill>
                  <a:srgbClr val="0070C0"/>
                </a:solidFill>
              </a:rPr>
              <a:t>После ввода всех необходимых параметров нажать кнопку </a:t>
            </a:r>
            <a:r>
              <a:rPr lang="ru-RU" b="1" i="1" dirty="0" smtClean="0">
                <a:solidFill>
                  <a:srgbClr val="0070C0"/>
                </a:solidFill>
              </a:rPr>
              <a:t>РАСЧЕТ</a:t>
            </a:r>
            <a:r>
              <a:rPr lang="ru-RU" i="1" dirty="0" smtClean="0">
                <a:solidFill>
                  <a:srgbClr val="0070C0"/>
                </a:solidFill>
              </a:rPr>
              <a:t>. В случае необходимости следует сохранить задачу.</a:t>
            </a:r>
          </a:p>
        </p:txBody>
      </p:sp>
      <p:grpSp>
        <p:nvGrpSpPr>
          <p:cNvPr id="8" name="Группа 7"/>
          <p:cNvGrpSpPr/>
          <p:nvPr/>
        </p:nvGrpSpPr>
        <p:grpSpPr>
          <a:xfrm>
            <a:off x="755576" y="908720"/>
            <a:ext cx="7715250" cy="5661248"/>
            <a:chOff x="755576" y="908720"/>
            <a:chExt cx="7715250" cy="5661248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t="-1318" b="-804"/>
            <a:stretch>
              <a:fillRect/>
            </a:stretch>
          </p:blipFill>
          <p:spPr bwMode="auto">
            <a:xfrm>
              <a:off x="755576" y="908720"/>
              <a:ext cx="7715250" cy="5661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Прямоугольник 6"/>
            <p:cNvSpPr/>
            <p:nvPr/>
          </p:nvSpPr>
          <p:spPr>
            <a:xfrm>
              <a:off x="7380312" y="3775088"/>
              <a:ext cx="864096" cy="576064"/>
            </a:xfrm>
            <a:prstGeom prst="rect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637</TotalTime>
  <Words>430</Words>
  <Application>Microsoft Office PowerPoint</Application>
  <PresentationFormat>Экран (4:3)</PresentationFormat>
  <Paragraphs>62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5aWS13</cp:lastModifiedBy>
  <cp:revision>88</cp:revision>
  <dcterms:created xsi:type="dcterms:W3CDTF">2017-12-09T13:17:47Z</dcterms:created>
  <dcterms:modified xsi:type="dcterms:W3CDTF">2018-03-05T08:41:30Z</dcterms:modified>
</cp:coreProperties>
</file>