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68" r:id="rId3"/>
    <p:sldId id="311" r:id="rId4"/>
    <p:sldId id="313" r:id="rId5"/>
    <p:sldId id="328" r:id="rId6"/>
    <p:sldId id="364" r:id="rId7"/>
    <p:sldId id="363" r:id="rId8"/>
    <p:sldId id="352" r:id="rId9"/>
    <p:sldId id="353" r:id="rId10"/>
    <p:sldId id="345" r:id="rId11"/>
    <p:sldId id="346" r:id="rId12"/>
    <p:sldId id="347" r:id="rId13"/>
    <p:sldId id="348" r:id="rId14"/>
    <p:sldId id="350" r:id="rId15"/>
    <p:sldId id="351" r:id="rId16"/>
    <p:sldId id="365" r:id="rId17"/>
    <p:sldId id="366" r:id="rId18"/>
    <p:sldId id="367" r:id="rId19"/>
    <p:sldId id="359" r:id="rId20"/>
    <p:sldId id="308" r:id="rId21"/>
  </p:sldIdLst>
  <p:sldSz cx="9144000" cy="6858000" type="screen4x3"/>
  <p:notesSz cx="7104063" cy="102346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2500" autoAdjust="0"/>
    <p:restoredTop sz="90681" autoAdjust="0"/>
  </p:normalViewPr>
  <p:slideViewPr>
    <p:cSldViewPr>
      <p:cViewPr varScale="1">
        <p:scale>
          <a:sx n="67" d="100"/>
          <a:sy n="67" d="100"/>
        </p:scale>
        <p:origin x="-129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EC388B4-4EB3-4D97-AE2C-759314ACF26B}" type="datetimeFigureOut">
              <a:rPr lang="ru-RU" smtClean="0"/>
              <a:pPr/>
              <a:t>10.11.2018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261246-F672-4403-8C12-5C37CA3464C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EC388B4-4EB3-4D97-AE2C-759314ACF26B}" type="datetimeFigureOut">
              <a:rPr lang="ru-RU" smtClean="0"/>
              <a:pPr/>
              <a:t>10.11.2018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261246-F672-4403-8C12-5C37CA3464C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EC388B4-4EB3-4D97-AE2C-759314ACF26B}" type="datetimeFigureOut">
              <a:rPr lang="ru-RU" smtClean="0"/>
              <a:pPr/>
              <a:t>10.11.2018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261246-F672-4403-8C12-5C37CA3464C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EC388B4-4EB3-4D97-AE2C-759314ACF26B}" type="datetimeFigureOut">
              <a:rPr lang="ru-RU" smtClean="0"/>
              <a:pPr/>
              <a:t>10.11.2018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261246-F672-4403-8C12-5C37CA3464C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EC388B4-4EB3-4D97-AE2C-759314ACF26B}" type="datetimeFigureOut">
              <a:rPr lang="ru-RU" smtClean="0"/>
              <a:pPr/>
              <a:t>10.11.2018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5261246-F672-4403-8C12-5C37CA3464C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EC388B4-4EB3-4D97-AE2C-759314ACF26B}" type="datetimeFigureOut">
              <a:rPr lang="ru-RU" smtClean="0"/>
              <a:pPr/>
              <a:t>10.11.2018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261246-F672-4403-8C12-5C37CA3464C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EC388B4-4EB3-4D97-AE2C-759314ACF26B}" type="datetimeFigureOut">
              <a:rPr lang="ru-RU" smtClean="0"/>
              <a:pPr/>
              <a:t>10.11.2018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5261246-F672-4403-8C12-5C37CA3464C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EC388B4-4EB3-4D97-AE2C-759314ACF26B}" type="datetimeFigureOut">
              <a:rPr lang="ru-RU" smtClean="0"/>
              <a:pPr/>
              <a:t>10.11.2018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5261246-F672-4403-8C12-5C37CA3464C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EC388B4-4EB3-4D97-AE2C-759314ACF26B}" type="datetimeFigureOut">
              <a:rPr lang="ru-RU" smtClean="0"/>
              <a:pPr/>
              <a:t>10.11.2018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5261246-F672-4403-8C12-5C37CA3464C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EC388B4-4EB3-4D97-AE2C-759314ACF26B}" type="datetimeFigureOut">
              <a:rPr lang="ru-RU" smtClean="0"/>
              <a:pPr/>
              <a:t>10.11.2018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261246-F672-4403-8C12-5C37CA3464C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EC388B4-4EB3-4D97-AE2C-759314ACF26B}" type="datetimeFigureOut">
              <a:rPr lang="ru-RU" smtClean="0"/>
              <a:pPr/>
              <a:t>10.11.2018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5261246-F672-4403-8C12-5C37CA3464C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C388B4-4EB3-4D97-AE2C-759314ACF26B}" type="datetimeFigureOut">
              <a:rPr lang="ru-RU" smtClean="0"/>
              <a:pPr/>
              <a:t>10.11.2018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261246-F672-4403-8C12-5C37CA3464C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hyperlink" Target="https://rosuchebnik.ru/material/metodicheskaya-pomosch-po-astronomii/" TargetMode="Externa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hyperlink" Target="https://college.ru/astronomy/course/content/content.html" TargetMode="Externa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tellarium.org/ru/" TargetMode="External"/><Relationship Id="rId1" Type="http://schemas.openxmlformats.org/officeDocument/2006/relationships/slideLayout" Target="../slideLayouts/slideLayout2.xml"/><Relationship Id="rId6" Type="http://schemas.openxmlformats.org/officeDocument/2006/relationships/hyperlink" Target="http://spacegid.com/programma-stellarium.html" TargetMode="External"/><Relationship Id="rId5" Type="http://schemas.openxmlformats.org/officeDocument/2006/relationships/hyperlink" Target="http://spacegid.com/" TargetMode="Externa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8" Type="http://schemas.openxmlformats.org/officeDocument/2006/relationships/hyperlink" Target="https://ru.wikipedia.org/wiki/%D0%A4%D0%BE%D1%82%D0%BE%D0%B3%D1%80%D0%B0%D1%84%D0%B8%D1%8F" TargetMode="External"/><Relationship Id="rId3" Type="http://schemas.openxmlformats.org/officeDocument/2006/relationships/hyperlink" Target="https://ru.wikipedia.org/wiki/%D0%90%D0%BD%D0%B3%D0%BB%D0%B8%D0%B9%D1%81%D0%BA%D0%B8%D0%B9_%D1%8F%D0%B7%D1%8B%D0%BA" TargetMode="External"/><Relationship Id="rId7" Type="http://schemas.openxmlformats.org/officeDocument/2006/relationships/hyperlink" Target="https://ru.wikipedia.org/wiki/%D0%90%D1%8D%D1%80%D0%BE%D1%84%D0%BE%D1%82%D0%BE%D1%81%D1%8A%D1%91%D0%BC%D0%BA%D0%B0" TargetMode="External"/><Relationship Id="rId12" Type="http://schemas.openxmlformats.org/officeDocument/2006/relationships/hyperlink" Target="https://www.google.com/maps/@27.683528,52.382813,21670276m/data=!3m1!1e3?hl=ru-RU" TargetMode="External"/><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hyperlink" Target="https://ru.wikipedia.org/wiki/%D0%A1%D0%BF%D1%83%D1%82%D0%BD%D0%B8%D0%BA%D0%BE%D0%B2%D0%B0%D1%8F_%D1%84%D0%BE%D1%82%D0%BE%D1%81%D1%8A%D1%91%D0%BC%D0%BA%D0%B0" TargetMode="External"/><Relationship Id="rId11" Type="http://schemas.openxmlformats.org/officeDocument/2006/relationships/hyperlink" Target="http://www.google.com/earth/" TargetMode="External"/><Relationship Id="rId5" Type="http://schemas.openxmlformats.org/officeDocument/2006/relationships/hyperlink" Target="https://ru.wikipedia.org/wiki/%D0%98%D0%BD%D1%82%D0%B5%D1%80%D0%BD%D0%B5%D1%82" TargetMode="External"/><Relationship Id="rId10" Type="http://schemas.openxmlformats.org/officeDocument/2006/relationships/image" Target="../media/image18.png"/><Relationship Id="rId4" Type="http://schemas.openxmlformats.org/officeDocument/2006/relationships/hyperlink" Target="https://ru.wikipedia.org/wiki/Google_(%D0%BA%D0%BE%D0%BC%D0%BF%D0%B0%D0%BD%D0%B8%D1%8F)" TargetMode="External"/><Relationship Id="rId9" Type="http://schemas.openxmlformats.org/officeDocument/2006/relationships/hyperlink" Target="https://ru.wikipedia.org/wiki/%D0%A0%D0%B0%D0%B7%D1%80%D0%B5%D1%88%D0%B5%D0%BD%D0%B8%D0%B5_(%D0%BA%D0%BE%D0%BC%D0%BF%D1%8C%D1%8E%D1%82%D0%B5%D1%80%D0%BD%D0%B0%D1%8F_%D0%B3%D1%80%D0%B0%D1%84%D0%B8%D0%BA%D0%B0)"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s://rosuchebnik.ru/product/astronomiya-10-11-klassy-didakticheskie-materialy/" TargetMode="Externa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hyperlink" Target="https://www.kmt46.ru/"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mailto:du_an80@mail.ru" TargetMode="External"/><Relationship Id="rId5" Type="http://schemas.openxmlformats.org/officeDocument/2006/relationships/hyperlink" Target="mailto:kmt@kmt46.ru" TargetMode="External"/><Relationship Id="rId4" Type="http://schemas.openxmlformats.org/officeDocument/2006/relationships/hyperlink" Target="mailto:edu@kmt46.ru"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firo.ru/wp-content/uploads/2018/09/2&#1055;&#1088;&#1086;&#1075;&#1088;&#1072;&#1084;&#1084;&#1072;_&#1040;&#1089;&#1090;&#1088;&#1086;&#1085;&#1086;&#1084;&#1080;&#1103;.pdf"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firo.ru/wp-content/uploads/2018/09/2&#1055;&#1088;&#1086;&#1075;&#1088;&#1072;&#1084;&#1084;&#1072;_&#1040;&#1089;&#1090;&#1088;&#1086;&#1085;&#1086;&#1084;&#1080;&#1103;.pdf"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tudentsnews.ru/vidy-distancionnogo-obucheniya-i-obrazovaniya.html"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edutainme.ru/post/blended-guide-rus/"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edutainme.ru/post/blended-guide-ru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548680"/>
            <a:ext cx="8640960" cy="243143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ВСЕРОССИЙСКИЙ КОНКУРС</a:t>
            </a:r>
          </a:p>
          <a:p>
            <a:pPr algn="ctr"/>
            <a:r>
              <a:rPr lang="ru-RU" sz="3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«Электронные образовательные ресурсы в учебном процессе по дисциплине Астрономия»</a:t>
            </a:r>
          </a:p>
        </p:txBody>
      </p:sp>
      <p:sp>
        <p:nvSpPr>
          <p:cNvPr id="6" name="Прямоугольник 5"/>
          <p:cNvSpPr/>
          <p:nvPr/>
        </p:nvSpPr>
        <p:spPr>
          <a:xfrm>
            <a:off x="4427984" y="4437112"/>
            <a:ext cx="4498026" cy="175432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ru-RU" b="1" cap="none" spc="50" dirty="0" err="1" smtClean="0">
                <a:ln w="11430"/>
                <a:solidFill>
                  <a:srgbClr val="0070C0"/>
                </a:solidFill>
                <a:effectLst>
                  <a:outerShdw blurRad="76200" dist="50800" dir="5400000" algn="tl" rotWithShape="0">
                    <a:srgbClr val="000000">
                      <a:alpha val="65000"/>
                    </a:srgbClr>
                  </a:outerShdw>
                </a:effectLst>
              </a:rPr>
              <a:t>Дубик</a:t>
            </a:r>
            <a:r>
              <a:rPr lang="ru-RU" b="1" cap="none" spc="50" dirty="0" smtClean="0">
                <a:ln w="11430"/>
                <a:solidFill>
                  <a:srgbClr val="0070C0"/>
                </a:solidFill>
                <a:effectLst>
                  <a:outerShdw blurRad="76200" dist="50800" dir="5400000" algn="tl" rotWithShape="0">
                    <a:srgbClr val="000000">
                      <a:alpha val="65000"/>
                    </a:srgbClr>
                  </a:outerShdw>
                </a:effectLst>
              </a:rPr>
              <a:t> Андрей Сергеевич</a:t>
            </a:r>
          </a:p>
          <a:p>
            <a:pPr algn="r"/>
            <a:endParaRPr lang="ru-RU" b="1" cap="none" spc="50" dirty="0" smtClean="0">
              <a:ln w="11430"/>
              <a:solidFill>
                <a:srgbClr val="0070C0"/>
              </a:solidFill>
              <a:effectLst>
                <a:outerShdw blurRad="76200" dist="50800" dir="5400000" algn="tl" rotWithShape="0">
                  <a:srgbClr val="000000">
                    <a:alpha val="65000"/>
                  </a:srgbClr>
                </a:outerShdw>
              </a:effectLst>
            </a:endParaRPr>
          </a:p>
          <a:p>
            <a:pPr algn="r"/>
            <a:r>
              <a:rPr lang="ru-RU" b="1" spc="50" dirty="0" smtClean="0">
                <a:ln w="11430"/>
                <a:solidFill>
                  <a:srgbClr val="0070C0"/>
                </a:solidFill>
                <a:effectLst>
                  <a:outerShdw blurRad="76200" dist="50800" dir="5400000" algn="tl" rotWithShape="0">
                    <a:srgbClr val="000000">
                      <a:alpha val="65000"/>
                    </a:srgbClr>
                  </a:outerShdw>
                </a:effectLst>
              </a:rPr>
              <a:t>преподаватель информатики и </a:t>
            </a:r>
          </a:p>
          <a:p>
            <a:pPr algn="r"/>
            <a:r>
              <a:rPr lang="ru-RU" b="1" spc="50" dirty="0" smtClean="0">
                <a:ln w="11430"/>
                <a:solidFill>
                  <a:srgbClr val="0070C0"/>
                </a:solidFill>
                <a:effectLst>
                  <a:outerShdw blurRad="76200" dist="50800" dir="5400000" algn="tl" rotWithShape="0">
                    <a:srgbClr val="000000">
                      <a:alpha val="65000"/>
                    </a:srgbClr>
                  </a:outerShdw>
                </a:effectLst>
              </a:rPr>
              <a:t>информационных технологий</a:t>
            </a:r>
          </a:p>
          <a:p>
            <a:pPr algn="r"/>
            <a:endParaRPr lang="ru-RU" b="1" spc="50" dirty="0" smtClean="0">
              <a:ln w="11430"/>
              <a:solidFill>
                <a:srgbClr val="0070C0"/>
              </a:solidFill>
              <a:effectLst>
                <a:outerShdw blurRad="76200" dist="50800" dir="5400000" algn="tl" rotWithShape="0">
                  <a:srgbClr val="000000">
                    <a:alpha val="65000"/>
                  </a:srgbClr>
                </a:outerShdw>
              </a:effectLst>
            </a:endParaRPr>
          </a:p>
          <a:p>
            <a:pPr algn="r"/>
            <a:r>
              <a:rPr lang="ru-RU" b="1" cap="none" spc="50" dirty="0" smtClean="0">
                <a:ln w="11430"/>
                <a:solidFill>
                  <a:srgbClr val="0070C0"/>
                </a:solidFill>
                <a:effectLst>
                  <a:outerShdw blurRad="76200" dist="50800" dir="5400000" algn="tl" rotWithShape="0">
                    <a:srgbClr val="000000">
                      <a:alpha val="65000"/>
                    </a:srgbClr>
                  </a:outerShdw>
                </a:effectLst>
              </a:rPr>
              <a:t>ОБПОУ «Курский монтажный техникум»</a:t>
            </a:r>
            <a:endParaRPr lang="ru-RU" b="1" cap="none" spc="50" dirty="0">
              <a:ln w="11430"/>
              <a:solidFill>
                <a:srgbClr val="0070C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p:cNvSpPr/>
          <p:nvPr/>
        </p:nvSpPr>
        <p:spPr>
          <a:xfrm>
            <a:off x="179512" y="2780928"/>
            <a:ext cx="6480720" cy="64633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solidFill>
                  <a:srgbClr val="0070C0"/>
                </a:solidFill>
                <a:effectLst>
                  <a:outerShdw blurRad="76200" dist="50800" dir="5400000" algn="tl" rotWithShape="0">
                    <a:srgbClr val="000000">
                      <a:alpha val="65000"/>
                    </a:srgbClr>
                  </a:outerShdw>
                </a:effectLst>
              </a:rPr>
              <a:t>Самостоятельная (индивидуальная) работа обучающегося с использованием элементов дистанционного обучения </a:t>
            </a:r>
            <a:endParaRPr lang="ru-RU" b="1" cap="none" spc="50" dirty="0" smtClean="0">
              <a:ln w="11430"/>
              <a:solidFill>
                <a:srgbClr val="0070C0"/>
              </a:solidFill>
              <a:effectLst>
                <a:outerShdw blurRad="76200" dist="50800" dir="5400000" algn="tl" rotWithShape="0">
                  <a:srgbClr val="000000">
                    <a:alpha val="65000"/>
                  </a:srgbClr>
                </a:outerShdw>
              </a:effectLst>
            </a:endParaRPr>
          </a:p>
        </p:txBody>
      </p:sp>
      <p:sp>
        <p:nvSpPr>
          <p:cNvPr id="14" name="Прямоугольник 13"/>
          <p:cNvSpPr/>
          <p:nvPr/>
        </p:nvSpPr>
        <p:spPr>
          <a:xfrm>
            <a:off x="179512" y="332656"/>
            <a:ext cx="8712968" cy="64633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solidFill>
                  <a:srgbClr val="FF0000"/>
                </a:solidFill>
                <a:effectLst>
                  <a:outerShdw blurRad="76200" dist="50800" dir="5400000" algn="tl" rotWithShape="0">
                    <a:srgbClr val="000000">
                      <a:alpha val="65000"/>
                    </a:srgbClr>
                  </a:outerShdw>
                </a:effectLst>
              </a:rPr>
              <a:t>Использование смешанной формы  очного и дистанционного обучения при изучении дисциплины «Астрономия»</a:t>
            </a:r>
            <a:endParaRPr lang="ru-RU" dirty="0" smtClean="0">
              <a:solidFill>
                <a:srgbClr val="FF0000"/>
              </a:solidFill>
            </a:endParaRPr>
          </a:p>
        </p:txBody>
      </p:sp>
      <p:sp>
        <p:nvSpPr>
          <p:cNvPr id="15" name="Прямоугольник 14"/>
          <p:cNvSpPr/>
          <p:nvPr/>
        </p:nvSpPr>
        <p:spPr>
          <a:xfrm>
            <a:off x="899592" y="3308791"/>
            <a:ext cx="7992888" cy="1200329"/>
          </a:xfrm>
          <a:prstGeom prst="rect">
            <a:avLst/>
          </a:prstGeom>
        </p:spPr>
        <p:txBody>
          <a:bodyPr wrap="square">
            <a:spAutoFit/>
          </a:bodyPr>
          <a:lstStyle/>
          <a:p>
            <a:r>
              <a:rPr lang="ru-RU" b="1" dirty="0" smtClean="0"/>
              <a:t>организуется обучаемым самостоятельно, в индивидуальном порядке</a:t>
            </a:r>
            <a:r>
              <a:rPr lang="ru-RU" dirty="0" smtClean="0"/>
              <a:t>. Включает в себя работу обучающихся  с официальными учебными пособиями, интерактивными обучающими материалами, выполнение заданий и упражнений </a:t>
            </a:r>
            <a:r>
              <a:rPr lang="ru-RU" b="1" dirty="0" smtClean="0"/>
              <a:t>без непосредственного участия преподавателя</a:t>
            </a:r>
            <a:r>
              <a:rPr lang="ru-RU" dirty="0" smtClean="0"/>
              <a:t>.</a:t>
            </a:r>
            <a:endParaRPr lang="ru-RU" b="1" dirty="0" smtClean="0"/>
          </a:p>
        </p:txBody>
      </p:sp>
      <p:sp>
        <p:nvSpPr>
          <p:cNvPr id="16" name="Прямоугольник 15"/>
          <p:cNvSpPr/>
          <p:nvPr/>
        </p:nvSpPr>
        <p:spPr>
          <a:xfrm>
            <a:off x="251520" y="1048668"/>
            <a:ext cx="8208912" cy="369332"/>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solidFill>
                  <a:srgbClr val="0070C0"/>
                </a:solidFill>
                <a:effectLst>
                  <a:outerShdw blurRad="76200" dist="50800" dir="5400000" algn="tl" rotWithShape="0">
                    <a:srgbClr val="000000">
                      <a:alpha val="65000"/>
                    </a:srgbClr>
                  </a:outerShdw>
                </a:effectLst>
              </a:rPr>
              <a:t>Аудиторные учебные занятия по дисциплине «Астрономия»</a:t>
            </a:r>
            <a:endParaRPr lang="ru-RU" b="1" cap="none" spc="50" dirty="0" smtClean="0">
              <a:ln w="11430"/>
              <a:solidFill>
                <a:srgbClr val="0070C0"/>
              </a:solidFill>
              <a:effectLst>
                <a:outerShdw blurRad="76200" dist="50800" dir="5400000" algn="tl" rotWithShape="0">
                  <a:srgbClr val="000000">
                    <a:alpha val="65000"/>
                  </a:srgbClr>
                </a:outerShdw>
              </a:effectLst>
            </a:endParaRPr>
          </a:p>
        </p:txBody>
      </p:sp>
      <p:sp>
        <p:nvSpPr>
          <p:cNvPr id="17" name="Прямоугольник 16"/>
          <p:cNvSpPr/>
          <p:nvPr/>
        </p:nvSpPr>
        <p:spPr>
          <a:xfrm>
            <a:off x="827584" y="1347733"/>
            <a:ext cx="8064896" cy="1200329"/>
          </a:xfrm>
          <a:prstGeom prst="rect">
            <a:avLst/>
          </a:prstGeom>
        </p:spPr>
        <p:txBody>
          <a:bodyPr wrap="square">
            <a:spAutoFit/>
          </a:bodyPr>
          <a:lstStyle/>
          <a:p>
            <a:r>
              <a:rPr lang="ru-RU" b="1" dirty="0" smtClean="0"/>
              <a:t>организуется ОБПОУ «КМТ» в специализированном учебном кабинете</a:t>
            </a:r>
            <a:r>
              <a:rPr lang="ru-RU" dirty="0" smtClean="0"/>
              <a:t>. </a:t>
            </a:r>
            <a:endParaRPr lang="en-US" dirty="0" smtClean="0"/>
          </a:p>
          <a:p>
            <a:r>
              <a:rPr lang="ru-RU" dirty="0" smtClean="0"/>
              <a:t>Включает в себя работу обучающихся  с официальными учебными пособиями, интерактивными обучающими материалами, выполнение заданий и упражнений </a:t>
            </a:r>
            <a:r>
              <a:rPr lang="ru-RU" b="1" dirty="0" smtClean="0"/>
              <a:t>непосредственно под руководством преподавателя</a:t>
            </a:r>
            <a:r>
              <a:rPr lang="ru-RU" dirty="0" smtClean="0"/>
              <a:t>.</a:t>
            </a:r>
          </a:p>
        </p:txBody>
      </p:sp>
      <p:sp>
        <p:nvSpPr>
          <p:cNvPr id="7" name="Прямоугольник 6"/>
          <p:cNvSpPr/>
          <p:nvPr/>
        </p:nvSpPr>
        <p:spPr>
          <a:xfrm>
            <a:off x="1115616" y="4941168"/>
            <a:ext cx="7128792" cy="1754326"/>
          </a:xfrm>
          <a:prstGeom prst="rect">
            <a:avLst/>
          </a:prstGeom>
        </p:spPr>
        <p:txBody>
          <a:bodyPr wrap="square">
            <a:spAutoFit/>
          </a:bodyPr>
          <a:lstStyle/>
          <a:p>
            <a:r>
              <a:rPr lang="ru-RU" i="1" dirty="0" smtClean="0"/>
              <a:t>Овладение обучающимися теоретической составляющей  на учебных занятиях и их практические навыки работы с </a:t>
            </a:r>
            <a:r>
              <a:rPr lang="ru-RU" i="1" dirty="0" err="1" smtClean="0"/>
              <a:t>электонными</a:t>
            </a:r>
            <a:r>
              <a:rPr lang="ru-RU" i="1" dirty="0" smtClean="0"/>
              <a:t> устройствами –</a:t>
            </a:r>
            <a:r>
              <a:rPr lang="ru-RU" i="1" dirty="0" err="1" smtClean="0"/>
              <a:t>гаджетами</a:t>
            </a:r>
            <a:r>
              <a:rPr lang="ru-RU" i="1" dirty="0" smtClean="0"/>
              <a:t> (смартфоны, планшеты и </a:t>
            </a:r>
            <a:r>
              <a:rPr lang="ru-RU" i="1" dirty="0" err="1" smtClean="0"/>
              <a:t>тп</a:t>
            </a:r>
            <a:r>
              <a:rPr lang="ru-RU" i="1" dirty="0" smtClean="0"/>
              <a:t>.)  и соответствующим программным обеспечением позволяет организовать на этой стадии обучение с применением дистанционных образовательных технологий. </a:t>
            </a:r>
          </a:p>
        </p:txBody>
      </p:sp>
      <p:pic>
        <p:nvPicPr>
          <p:cNvPr id="8" name="Picture 2" descr="http://img1.wikia.nocookie.net/__cb20120904222318/playtolearn/images/7/7b/Bigstock_d_red_exclamation_mark_on_whi_18984152.jpg"/>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251520" y="5246831"/>
            <a:ext cx="835399" cy="1143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Группа 23"/>
          <p:cNvGrpSpPr/>
          <p:nvPr/>
        </p:nvGrpSpPr>
        <p:grpSpPr>
          <a:xfrm>
            <a:off x="6444208" y="836712"/>
            <a:ext cx="2520000" cy="2772344"/>
            <a:chOff x="5075986" y="836712"/>
            <a:chExt cx="2520000" cy="2772344"/>
          </a:xfrm>
        </p:grpSpPr>
        <p:sp>
          <p:nvSpPr>
            <p:cNvPr id="2" name="Прямоугольник 1"/>
            <p:cNvSpPr/>
            <p:nvPr/>
          </p:nvSpPr>
          <p:spPr>
            <a:xfrm>
              <a:off x="5219862" y="836712"/>
              <a:ext cx="2232248" cy="923330"/>
            </a:xfrm>
            <a:prstGeom prst="rect">
              <a:avLst/>
            </a:prstGeom>
          </p:spPr>
          <p:txBody>
            <a:bodyPr wrap="square">
              <a:spAutoFit/>
            </a:bodyPr>
            <a:lstStyle/>
            <a:p>
              <a:pPr algn="ctr"/>
              <a:r>
                <a:rPr lang="ru-RU" dirty="0" smtClean="0"/>
                <a:t>Интерактивное</a:t>
              </a:r>
            </a:p>
            <a:p>
              <a:pPr algn="ctr"/>
              <a:r>
                <a:rPr lang="ru-RU" dirty="0" smtClean="0"/>
                <a:t>учебное пособие</a:t>
              </a:r>
            </a:p>
            <a:p>
              <a:pPr algn="ctr"/>
              <a:r>
                <a:rPr lang="en-US" dirty="0" smtClean="0"/>
                <a:t>on-line</a:t>
              </a:r>
              <a:endParaRPr lang="ru-RU" dirty="0" smtClean="0"/>
            </a:p>
          </p:txBody>
        </p:sp>
        <p:pic>
          <p:nvPicPr>
            <p:cNvPr id="7" name="Picture 2"/>
            <p:cNvPicPr>
              <a:picLocks noChangeAspect="1" noChangeArrowheads="1"/>
            </p:cNvPicPr>
            <p:nvPr/>
          </p:nvPicPr>
          <p:blipFill>
            <a:blip r:embed="rId2" cstate="email"/>
            <a:srcRect/>
            <a:stretch>
              <a:fillRect/>
            </a:stretch>
          </p:blipFill>
          <p:spPr bwMode="auto">
            <a:xfrm>
              <a:off x="5075986" y="1700808"/>
              <a:ext cx="2520000" cy="1908248"/>
            </a:xfrm>
            <a:prstGeom prst="rect">
              <a:avLst/>
            </a:prstGeom>
            <a:noFill/>
            <a:ln w="9525">
              <a:noFill/>
              <a:miter lim="800000"/>
              <a:headEnd/>
              <a:tailEnd/>
            </a:ln>
            <a:effectLst>
              <a:softEdge rad="127000"/>
            </a:effectLst>
          </p:spPr>
        </p:pic>
      </p:grpSp>
      <p:grpSp>
        <p:nvGrpSpPr>
          <p:cNvPr id="9" name="Группа 16"/>
          <p:cNvGrpSpPr/>
          <p:nvPr/>
        </p:nvGrpSpPr>
        <p:grpSpPr>
          <a:xfrm>
            <a:off x="2843808" y="4005064"/>
            <a:ext cx="2736304" cy="2462786"/>
            <a:chOff x="251520" y="3933056"/>
            <a:chExt cx="2736304" cy="2462786"/>
          </a:xfrm>
        </p:grpSpPr>
        <p:sp>
          <p:nvSpPr>
            <p:cNvPr id="3" name="Прямоугольник 2"/>
            <p:cNvSpPr/>
            <p:nvPr/>
          </p:nvSpPr>
          <p:spPr>
            <a:xfrm>
              <a:off x="251520" y="3933056"/>
              <a:ext cx="2736304" cy="646331"/>
            </a:xfrm>
            <a:prstGeom prst="rect">
              <a:avLst/>
            </a:prstGeom>
          </p:spPr>
          <p:txBody>
            <a:bodyPr wrap="square">
              <a:spAutoFit/>
            </a:bodyPr>
            <a:lstStyle/>
            <a:p>
              <a:pPr algn="ctr"/>
              <a:r>
                <a:rPr lang="ru-RU" dirty="0" smtClean="0"/>
                <a:t>Виртуальный </a:t>
              </a:r>
              <a:endParaRPr lang="en-US" dirty="0" smtClean="0"/>
            </a:p>
            <a:p>
              <a:pPr algn="ctr"/>
              <a:r>
                <a:rPr lang="ru-RU" dirty="0" smtClean="0"/>
                <a:t>планетарий</a:t>
              </a:r>
              <a:r>
                <a:rPr lang="en-US" dirty="0" smtClean="0"/>
                <a:t> </a:t>
              </a:r>
              <a:r>
                <a:rPr lang="ru-RU" dirty="0" smtClean="0"/>
                <a:t>«</a:t>
              </a:r>
              <a:r>
                <a:rPr lang="en-US" dirty="0" err="1" smtClean="0"/>
                <a:t>Stellarium</a:t>
              </a:r>
              <a:r>
                <a:rPr lang="ru-RU" dirty="0" smtClean="0"/>
                <a:t>»</a:t>
              </a:r>
            </a:p>
          </p:txBody>
        </p:sp>
        <p:pic>
          <p:nvPicPr>
            <p:cNvPr id="48134" name="Picture 6" descr="https://softikbox.com/uploads/images/fb/65/2a/fb652a30-6582-4a4b-b508-0af50fb5ea83_620x0_fit.jpg"/>
            <p:cNvPicPr>
              <a:picLocks noChangeAspect="1" noChangeArrowheads="1"/>
            </p:cNvPicPr>
            <p:nvPr/>
          </p:nvPicPr>
          <p:blipFill>
            <a:blip r:embed="rId3" cstate="email"/>
            <a:srcRect/>
            <a:stretch>
              <a:fillRect/>
            </a:stretch>
          </p:blipFill>
          <p:spPr bwMode="auto">
            <a:xfrm>
              <a:off x="719572" y="4595642"/>
              <a:ext cx="1800200" cy="1800200"/>
            </a:xfrm>
            <a:prstGeom prst="rect">
              <a:avLst/>
            </a:prstGeom>
            <a:noFill/>
          </p:spPr>
        </p:pic>
      </p:grpSp>
      <p:grpSp>
        <p:nvGrpSpPr>
          <p:cNvPr id="10" name="Группа 14"/>
          <p:cNvGrpSpPr/>
          <p:nvPr/>
        </p:nvGrpSpPr>
        <p:grpSpPr>
          <a:xfrm>
            <a:off x="5796136" y="4143380"/>
            <a:ext cx="3168352" cy="2260714"/>
            <a:chOff x="4805772" y="3184510"/>
            <a:chExt cx="3168352" cy="2260714"/>
          </a:xfrm>
        </p:grpSpPr>
        <p:sp>
          <p:nvSpPr>
            <p:cNvPr id="4" name="Прямоугольник 3"/>
            <p:cNvSpPr/>
            <p:nvPr/>
          </p:nvSpPr>
          <p:spPr>
            <a:xfrm>
              <a:off x="4805772" y="3184510"/>
              <a:ext cx="3168352" cy="715089"/>
            </a:xfrm>
            <a:prstGeom prst="roundRect">
              <a:avLst/>
            </a:prstGeom>
          </p:spPr>
          <p:txBody>
            <a:bodyPr wrap="square">
              <a:spAutoFit/>
            </a:bodyPr>
            <a:lstStyle/>
            <a:p>
              <a:pPr algn="ctr"/>
              <a:r>
                <a:rPr lang="ru-RU" dirty="0" smtClean="0"/>
                <a:t>Картографический сервис </a:t>
              </a:r>
            </a:p>
            <a:p>
              <a:pPr algn="ctr"/>
              <a:r>
                <a:rPr lang="en-US" dirty="0" smtClean="0"/>
                <a:t>Google Earth</a:t>
              </a:r>
              <a:endParaRPr lang="ru-RU" dirty="0" smtClean="0"/>
            </a:p>
          </p:txBody>
        </p:sp>
        <p:pic>
          <p:nvPicPr>
            <p:cNvPr id="48136" name="Picture 8" descr="https://asset.kompas.com/data/photo/2012/04/16/1349388620X310.jpg"/>
            <p:cNvPicPr>
              <a:picLocks noChangeAspect="1" noChangeArrowheads="1"/>
            </p:cNvPicPr>
            <p:nvPr/>
          </p:nvPicPr>
          <p:blipFill>
            <a:blip r:embed="rId4" cstate="email"/>
            <a:srcRect/>
            <a:stretch>
              <a:fillRect/>
            </a:stretch>
          </p:blipFill>
          <p:spPr bwMode="auto">
            <a:xfrm>
              <a:off x="4805773" y="3861048"/>
              <a:ext cx="3168351" cy="1584176"/>
            </a:xfrm>
            <a:prstGeom prst="roundRect">
              <a:avLst/>
            </a:prstGeom>
            <a:noFill/>
          </p:spPr>
        </p:pic>
      </p:grpSp>
      <p:sp>
        <p:nvSpPr>
          <p:cNvPr id="16" name="Прямоугольник 15"/>
          <p:cNvSpPr/>
          <p:nvPr/>
        </p:nvSpPr>
        <p:spPr>
          <a:xfrm>
            <a:off x="149302" y="118373"/>
            <a:ext cx="8208912" cy="64633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solidFill>
                  <a:srgbClr val="0070C0"/>
                </a:solidFill>
                <a:effectLst>
                  <a:outerShdw blurRad="76200" dist="50800" dir="5400000" algn="tl" rotWithShape="0">
                    <a:srgbClr val="000000">
                      <a:alpha val="65000"/>
                    </a:srgbClr>
                  </a:outerShdw>
                </a:effectLst>
              </a:rPr>
              <a:t>Аудиторные учебные занятия и самостоятельная работа обучающегося при изучении дисциплины «Астрономия» предполагает к использованию</a:t>
            </a:r>
            <a:endParaRPr lang="ru-RU" b="1" cap="none" spc="50" dirty="0" smtClean="0">
              <a:ln w="11430"/>
              <a:solidFill>
                <a:srgbClr val="0070C0"/>
              </a:solidFill>
              <a:effectLst>
                <a:outerShdw blurRad="76200" dist="50800" dir="5400000" algn="tl" rotWithShape="0">
                  <a:srgbClr val="000000">
                    <a:alpha val="65000"/>
                  </a:srgbClr>
                </a:outerShdw>
              </a:effectLst>
            </a:endParaRPr>
          </a:p>
        </p:txBody>
      </p:sp>
      <p:pic>
        <p:nvPicPr>
          <p:cNvPr id="48138" name="Picture 10" descr="http://timeofnewz.ru/wp-content/uploads/2013/04/wikimedia-rus-logo.jpg"/>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a:off x="323528" y="4376598"/>
            <a:ext cx="2345058" cy="2292762"/>
          </a:xfrm>
          <a:prstGeom prst="roundRect">
            <a:avLst/>
          </a:prstGeom>
          <a:noFill/>
        </p:spPr>
      </p:pic>
      <p:grpSp>
        <p:nvGrpSpPr>
          <p:cNvPr id="11" name="Группа 25"/>
          <p:cNvGrpSpPr/>
          <p:nvPr/>
        </p:nvGrpSpPr>
        <p:grpSpPr>
          <a:xfrm>
            <a:off x="196973" y="836712"/>
            <a:ext cx="5959203" cy="3096304"/>
            <a:chOff x="196973" y="836712"/>
            <a:chExt cx="5959203" cy="3096304"/>
          </a:xfrm>
        </p:grpSpPr>
        <p:pic>
          <p:nvPicPr>
            <p:cNvPr id="5" name="Picture 2" descr="https://cdn.drofa-ventana.ru/v2/DRF000000000428161/COVER/cover1__w600.jpg"/>
            <p:cNvPicPr>
              <a:picLocks noChangeAspect="1" noChangeArrowheads="1"/>
            </p:cNvPicPr>
            <p:nvPr/>
          </p:nvPicPr>
          <p:blipFill>
            <a:blip r:embed="rId6" cstate="email"/>
            <a:srcRect/>
            <a:stretch>
              <a:fillRect/>
            </a:stretch>
          </p:blipFill>
          <p:spPr bwMode="auto">
            <a:xfrm>
              <a:off x="196973" y="1628800"/>
              <a:ext cx="1461104" cy="2160000"/>
            </a:xfrm>
            <a:prstGeom prst="roundRect">
              <a:avLst/>
            </a:prstGeom>
            <a:noFill/>
          </p:spPr>
        </p:pic>
        <p:sp>
          <p:nvSpPr>
            <p:cNvPr id="6" name="Прямоугольник 5"/>
            <p:cNvSpPr/>
            <p:nvPr/>
          </p:nvSpPr>
          <p:spPr>
            <a:xfrm>
              <a:off x="268981" y="836712"/>
              <a:ext cx="5887195" cy="715089"/>
            </a:xfrm>
            <a:prstGeom prst="roundRect">
              <a:avLst/>
            </a:prstGeom>
          </p:spPr>
          <p:txBody>
            <a:bodyPr wrap="square">
              <a:spAutoFit/>
            </a:bodyPr>
            <a:lstStyle/>
            <a:p>
              <a:pPr algn="ctr"/>
              <a:r>
                <a:rPr lang="ru-RU" dirty="0" smtClean="0"/>
                <a:t>Печатные учебные пособия, рекомендуемые к приобретению в библиотеку учебного заведения</a:t>
              </a:r>
            </a:p>
          </p:txBody>
        </p:sp>
        <p:pic>
          <p:nvPicPr>
            <p:cNvPr id="48130" name="Picture 2" descr="Астрономия. Проверочные и контрольные работы. 11 класс. Базовый уровень."/>
            <p:cNvPicPr>
              <a:picLocks noChangeAspect="1" noChangeArrowheads="1"/>
            </p:cNvPicPr>
            <p:nvPr/>
          </p:nvPicPr>
          <p:blipFill>
            <a:blip r:embed="rId7" cstate="email"/>
            <a:srcRect/>
            <a:stretch>
              <a:fillRect/>
            </a:stretch>
          </p:blipFill>
          <p:spPr bwMode="auto">
            <a:xfrm>
              <a:off x="3202406" y="1628800"/>
              <a:ext cx="1441602" cy="2160000"/>
            </a:xfrm>
            <a:prstGeom prst="roundRect">
              <a:avLst/>
            </a:prstGeom>
            <a:noFill/>
          </p:spPr>
        </p:pic>
        <p:pic>
          <p:nvPicPr>
            <p:cNvPr id="48132" name="Picture 4" descr="https://3xe.ru/wp-content/uploads/2018/07/kniga-astronomija.-11-klass.-metodicheskoe-posobie.jpg"/>
            <p:cNvPicPr>
              <a:picLocks noChangeAspect="1" noChangeArrowheads="1"/>
            </p:cNvPicPr>
            <p:nvPr/>
          </p:nvPicPr>
          <p:blipFill>
            <a:blip r:embed="rId8" cstate="email"/>
            <a:srcRect/>
            <a:stretch>
              <a:fillRect/>
            </a:stretch>
          </p:blipFill>
          <p:spPr bwMode="auto">
            <a:xfrm>
              <a:off x="1762790" y="1773016"/>
              <a:ext cx="1350000" cy="2160000"/>
            </a:xfrm>
            <a:prstGeom prst="roundRect">
              <a:avLst/>
            </a:prstGeom>
            <a:noFill/>
          </p:spPr>
        </p:pic>
        <p:pic>
          <p:nvPicPr>
            <p:cNvPr id="48140" name="Picture 12" descr="Астрономия. 10-11 классы. Атлас"/>
            <p:cNvPicPr>
              <a:picLocks noChangeAspect="1" noChangeArrowheads="1"/>
            </p:cNvPicPr>
            <p:nvPr/>
          </p:nvPicPr>
          <p:blipFill>
            <a:blip r:embed="rId9" cstate="email"/>
            <a:srcRect/>
            <a:stretch>
              <a:fillRect/>
            </a:stretch>
          </p:blipFill>
          <p:spPr bwMode="auto">
            <a:xfrm>
              <a:off x="4788024" y="1701008"/>
              <a:ext cx="1358490" cy="1800000"/>
            </a:xfrm>
            <a:prstGeom prst="rect">
              <a:avLst/>
            </a:prstGeom>
            <a:noFill/>
          </p:spPr>
        </p:pic>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053259"/>
            <a:ext cx="8424936" cy="2339102"/>
          </a:xfrm>
          <a:prstGeom prst="rect">
            <a:avLst/>
          </a:prstGeom>
        </p:spPr>
        <p:txBody>
          <a:bodyPr wrap="square">
            <a:spAutoFit/>
          </a:bodyPr>
          <a:lstStyle/>
          <a:p>
            <a:pPr>
              <a:spcAft>
                <a:spcPts val="600"/>
              </a:spcAft>
              <a:buClr>
                <a:schemeClr val="tx2"/>
              </a:buClr>
              <a:buSzPct val="200000"/>
              <a:buFont typeface="Wingdings" pitchFamily="2" charset="2"/>
              <a:buChar char="ü"/>
            </a:pPr>
            <a:r>
              <a:rPr lang="ru-RU" dirty="0" smtClean="0"/>
              <a:t>Учебник </a:t>
            </a:r>
          </a:p>
          <a:p>
            <a:pPr>
              <a:spcAft>
                <a:spcPts val="600"/>
              </a:spcAft>
              <a:buClr>
                <a:schemeClr val="tx2"/>
              </a:buClr>
              <a:buSzPct val="200000"/>
              <a:buFont typeface="Wingdings" pitchFamily="2" charset="2"/>
              <a:buChar char="ü"/>
            </a:pPr>
            <a:r>
              <a:rPr lang="ru-RU" dirty="0" smtClean="0"/>
              <a:t>Атлас</a:t>
            </a:r>
          </a:p>
          <a:p>
            <a:pPr>
              <a:spcAft>
                <a:spcPts val="600"/>
              </a:spcAft>
              <a:buClr>
                <a:schemeClr val="tx2"/>
              </a:buClr>
              <a:buSzPct val="200000"/>
              <a:buFont typeface="Wingdings" pitchFamily="2" charset="2"/>
              <a:buChar char="ü"/>
            </a:pPr>
            <a:r>
              <a:rPr lang="ru-RU" dirty="0" smtClean="0"/>
              <a:t>Методическое пособие к учебнику</a:t>
            </a:r>
          </a:p>
          <a:p>
            <a:pPr>
              <a:spcAft>
                <a:spcPts val="600"/>
              </a:spcAft>
              <a:buClr>
                <a:schemeClr val="tx2"/>
              </a:buClr>
              <a:buSzPct val="200000"/>
              <a:buFont typeface="Wingdings" pitchFamily="2" charset="2"/>
              <a:buChar char="ü"/>
            </a:pPr>
            <a:r>
              <a:rPr lang="ru-RU" dirty="0" smtClean="0"/>
              <a:t>Проверочные и контрольные работы</a:t>
            </a:r>
          </a:p>
          <a:p>
            <a:endParaRPr lang="ru-RU" dirty="0" smtClean="0"/>
          </a:p>
          <a:p>
            <a:r>
              <a:rPr lang="ru-RU" dirty="0" smtClean="0"/>
              <a:t>Более подробно с учебными пособиями можно ознакомиться на сайте </a:t>
            </a:r>
            <a:br>
              <a:rPr lang="ru-RU" dirty="0" smtClean="0"/>
            </a:br>
            <a:r>
              <a:rPr lang="ru-RU" dirty="0" smtClean="0"/>
              <a:t> </a:t>
            </a:r>
            <a:r>
              <a:rPr lang="en-US" dirty="0" smtClean="0">
                <a:hlinkClick r:id="rId2"/>
              </a:rPr>
              <a:t>https://rosuchebnik.ru/material/metodicheskaya-pomosch-po-astronomii/</a:t>
            </a:r>
            <a:r>
              <a:rPr lang="en-US" dirty="0" smtClean="0"/>
              <a:t> </a:t>
            </a:r>
            <a:endParaRPr lang="ru-RU" dirty="0"/>
          </a:p>
        </p:txBody>
      </p:sp>
      <p:sp>
        <p:nvSpPr>
          <p:cNvPr id="4" name="Прямоугольник 3"/>
          <p:cNvSpPr/>
          <p:nvPr/>
        </p:nvSpPr>
        <p:spPr>
          <a:xfrm>
            <a:off x="35496" y="118373"/>
            <a:ext cx="8208912" cy="64633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solidFill>
                  <a:srgbClr val="0070C0"/>
                </a:solidFill>
                <a:effectLst>
                  <a:outerShdw blurRad="76200" dist="50800" dir="5400000" algn="tl" rotWithShape="0">
                    <a:srgbClr val="000000">
                      <a:alpha val="65000"/>
                    </a:srgbClr>
                  </a:outerShdw>
                </a:effectLst>
              </a:rPr>
              <a:t>Аудиторные учебные занятия и самостоятельная работа обучающегося при изучении дисциплины «Астрономия» предполагает к использованию</a:t>
            </a:r>
            <a:endParaRPr lang="ru-RU" b="1" cap="none" spc="50" dirty="0" smtClean="0">
              <a:ln w="11430"/>
              <a:solidFill>
                <a:srgbClr val="0070C0"/>
              </a:solidFill>
              <a:effectLst>
                <a:outerShdw blurRad="76200" dist="50800" dir="5400000" algn="tl" rotWithShape="0">
                  <a:srgbClr val="000000">
                    <a:alpha val="65000"/>
                  </a:srgbClr>
                </a:outerShdw>
              </a:effectLst>
            </a:endParaRPr>
          </a:p>
        </p:txBody>
      </p:sp>
      <p:grpSp>
        <p:nvGrpSpPr>
          <p:cNvPr id="3" name="Группа 9"/>
          <p:cNvGrpSpPr/>
          <p:nvPr/>
        </p:nvGrpSpPr>
        <p:grpSpPr>
          <a:xfrm>
            <a:off x="196973" y="836752"/>
            <a:ext cx="5959203" cy="3096304"/>
            <a:chOff x="196973" y="836712"/>
            <a:chExt cx="5959203" cy="3096304"/>
          </a:xfrm>
        </p:grpSpPr>
        <p:pic>
          <p:nvPicPr>
            <p:cNvPr id="11" name="Picture 2" descr="https://cdn.drofa-ventana.ru/v2/DRF000000000428161/COVER/cover1__w600.jpg"/>
            <p:cNvPicPr>
              <a:picLocks noChangeAspect="1" noChangeArrowheads="1"/>
            </p:cNvPicPr>
            <p:nvPr/>
          </p:nvPicPr>
          <p:blipFill>
            <a:blip r:embed="rId3" cstate="email"/>
            <a:srcRect/>
            <a:stretch>
              <a:fillRect/>
            </a:stretch>
          </p:blipFill>
          <p:spPr bwMode="auto">
            <a:xfrm>
              <a:off x="196973" y="1628800"/>
              <a:ext cx="1461104" cy="2160000"/>
            </a:xfrm>
            <a:prstGeom prst="roundRect">
              <a:avLst/>
            </a:prstGeom>
            <a:noFill/>
          </p:spPr>
        </p:pic>
        <p:sp>
          <p:nvSpPr>
            <p:cNvPr id="12" name="Прямоугольник 5"/>
            <p:cNvSpPr/>
            <p:nvPr/>
          </p:nvSpPr>
          <p:spPr>
            <a:xfrm>
              <a:off x="268981" y="836712"/>
              <a:ext cx="5887195" cy="715089"/>
            </a:xfrm>
            <a:prstGeom prst="roundRect">
              <a:avLst/>
            </a:prstGeom>
          </p:spPr>
          <p:txBody>
            <a:bodyPr wrap="square">
              <a:spAutoFit/>
            </a:bodyPr>
            <a:lstStyle/>
            <a:p>
              <a:pPr algn="ctr"/>
              <a:r>
                <a:rPr lang="ru-RU" b="1" dirty="0" smtClean="0">
                  <a:solidFill>
                    <a:srgbClr val="FF0000"/>
                  </a:solidFill>
                </a:rPr>
                <a:t>Печатные учебные пособия, рекомендуемые к приобретению в библиотеку учебного заведения</a:t>
              </a:r>
            </a:p>
          </p:txBody>
        </p:sp>
        <p:pic>
          <p:nvPicPr>
            <p:cNvPr id="13" name="Picture 2" descr="Астрономия. Проверочные и контрольные работы. 11 класс. Базовый уровень."/>
            <p:cNvPicPr>
              <a:picLocks noChangeAspect="1" noChangeArrowheads="1"/>
            </p:cNvPicPr>
            <p:nvPr/>
          </p:nvPicPr>
          <p:blipFill>
            <a:blip r:embed="rId4" cstate="email"/>
            <a:srcRect/>
            <a:stretch>
              <a:fillRect/>
            </a:stretch>
          </p:blipFill>
          <p:spPr bwMode="auto">
            <a:xfrm>
              <a:off x="3202406" y="1628800"/>
              <a:ext cx="1441602" cy="2160000"/>
            </a:xfrm>
            <a:prstGeom prst="roundRect">
              <a:avLst/>
            </a:prstGeom>
            <a:noFill/>
          </p:spPr>
        </p:pic>
        <p:pic>
          <p:nvPicPr>
            <p:cNvPr id="14" name="Picture 4" descr="https://3xe.ru/wp-content/uploads/2018/07/kniga-astronomija.-11-klass.-metodicheskoe-posobie.jpg"/>
            <p:cNvPicPr>
              <a:picLocks noChangeAspect="1" noChangeArrowheads="1"/>
            </p:cNvPicPr>
            <p:nvPr/>
          </p:nvPicPr>
          <p:blipFill>
            <a:blip r:embed="rId5" cstate="email"/>
            <a:srcRect/>
            <a:stretch>
              <a:fillRect/>
            </a:stretch>
          </p:blipFill>
          <p:spPr bwMode="auto">
            <a:xfrm>
              <a:off x="1762790" y="1773016"/>
              <a:ext cx="1350000" cy="2160000"/>
            </a:xfrm>
            <a:prstGeom prst="roundRect">
              <a:avLst/>
            </a:prstGeom>
            <a:noFill/>
          </p:spPr>
        </p:pic>
        <p:pic>
          <p:nvPicPr>
            <p:cNvPr id="15" name="Picture 12" descr="Астрономия. 10-11 классы. Атлас"/>
            <p:cNvPicPr>
              <a:picLocks noChangeAspect="1" noChangeArrowheads="1"/>
            </p:cNvPicPr>
            <p:nvPr/>
          </p:nvPicPr>
          <p:blipFill>
            <a:blip r:embed="rId6" cstate="email"/>
            <a:srcRect/>
            <a:stretch>
              <a:fillRect/>
            </a:stretch>
          </p:blipFill>
          <p:spPr bwMode="auto">
            <a:xfrm>
              <a:off x="4788024" y="1701008"/>
              <a:ext cx="1358490" cy="1800000"/>
            </a:xfrm>
            <a:prstGeom prst="rect">
              <a:avLst/>
            </a:prstGeom>
            <a:noFill/>
          </p:spPr>
        </p:pic>
      </p:grpSp>
      <p:pic>
        <p:nvPicPr>
          <p:cNvPr id="46084" name="Picture 4" descr="http://www.bookind.ru/upload/images/b5c30df7/08b595c82dc3dd79396491277bc30608.jpg"/>
          <p:cNvPicPr>
            <a:picLocks noChangeAspect="1" noChangeArrowheads="1"/>
          </p:cNvPicPr>
          <p:nvPr/>
        </p:nvPicPr>
        <p:blipFill>
          <a:blip r:embed="rId7" cstate="email"/>
          <a:srcRect/>
          <a:stretch>
            <a:fillRect/>
          </a:stretch>
        </p:blipFill>
        <p:spPr bwMode="auto">
          <a:xfrm>
            <a:off x="5839916" y="3717032"/>
            <a:ext cx="2476500" cy="204787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496" y="118373"/>
            <a:ext cx="8208912" cy="64633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solidFill>
                  <a:srgbClr val="0070C0"/>
                </a:solidFill>
                <a:effectLst>
                  <a:outerShdw blurRad="76200" dist="50800" dir="5400000" algn="tl" rotWithShape="0">
                    <a:srgbClr val="000000">
                      <a:alpha val="65000"/>
                    </a:srgbClr>
                  </a:outerShdw>
                </a:effectLst>
              </a:rPr>
              <a:t>Аудиторные учебные занятия и самостоятельная работа обучающегося при изучении дисциплины «Астрономия» предполагает к использованию</a:t>
            </a:r>
            <a:endParaRPr lang="ru-RU" b="1" cap="none" spc="50" dirty="0" smtClean="0">
              <a:ln w="11430"/>
              <a:solidFill>
                <a:srgbClr val="0070C0"/>
              </a:solidFill>
              <a:effectLst>
                <a:outerShdw blurRad="76200" dist="50800" dir="5400000" algn="tl" rotWithShape="0">
                  <a:srgbClr val="000000">
                    <a:alpha val="65000"/>
                  </a:srgbClr>
                </a:outerShdw>
              </a:effectLst>
            </a:endParaRPr>
          </a:p>
        </p:txBody>
      </p:sp>
      <p:sp>
        <p:nvSpPr>
          <p:cNvPr id="6" name="Прямоугольник 5"/>
          <p:cNvSpPr/>
          <p:nvPr/>
        </p:nvSpPr>
        <p:spPr>
          <a:xfrm>
            <a:off x="2627784" y="971436"/>
            <a:ext cx="4608652" cy="369332"/>
          </a:xfrm>
          <a:prstGeom prst="rect">
            <a:avLst/>
          </a:prstGeom>
        </p:spPr>
        <p:txBody>
          <a:bodyPr wrap="square">
            <a:spAutoFit/>
          </a:bodyPr>
          <a:lstStyle/>
          <a:p>
            <a:pPr algn="ctr"/>
            <a:r>
              <a:rPr lang="ru-RU" b="1" dirty="0" smtClean="0">
                <a:solidFill>
                  <a:srgbClr val="FF0000"/>
                </a:solidFill>
              </a:rPr>
              <a:t>Интерактивное учебное пособие </a:t>
            </a:r>
            <a:r>
              <a:rPr lang="en-US" b="1" dirty="0" smtClean="0">
                <a:solidFill>
                  <a:srgbClr val="FF0000"/>
                </a:solidFill>
              </a:rPr>
              <a:t>on-line</a:t>
            </a:r>
            <a:endParaRPr lang="ru-RU" b="1" dirty="0" smtClean="0">
              <a:solidFill>
                <a:srgbClr val="FF0000"/>
              </a:solidFill>
            </a:endParaRPr>
          </a:p>
        </p:txBody>
      </p:sp>
      <p:grpSp>
        <p:nvGrpSpPr>
          <p:cNvPr id="2" name="Группа 11"/>
          <p:cNvGrpSpPr/>
          <p:nvPr/>
        </p:nvGrpSpPr>
        <p:grpSpPr>
          <a:xfrm>
            <a:off x="107504" y="1160712"/>
            <a:ext cx="8640960" cy="1908248"/>
            <a:chOff x="107504" y="1160712"/>
            <a:chExt cx="8640960" cy="1908248"/>
          </a:xfrm>
        </p:grpSpPr>
        <p:pic>
          <p:nvPicPr>
            <p:cNvPr id="7" name="Picture 2"/>
            <p:cNvPicPr>
              <a:picLocks noChangeAspect="1" noChangeArrowheads="1"/>
            </p:cNvPicPr>
            <p:nvPr/>
          </p:nvPicPr>
          <p:blipFill>
            <a:blip r:embed="rId2" cstate="email"/>
            <a:srcRect/>
            <a:stretch>
              <a:fillRect/>
            </a:stretch>
          </p:blipFill>
          <p:spPr bwMode="auto">
            <a:xfrm>
              <a:off x="107504" y="1160712"/>
              <a:ext cx="2520000" cy="1908248"/>
            </a:xfrm>
            <a:prstGeom prst="rect">
              <a:avLst/>
            </a:prstGeom>
            <a:noFill/>
            <a:ln w="9525">
              <a:noFill/>
              <a:miter lim="800000"/>
              <a:headEnd/>
              <a:tailEnd/>
            </a:ln>
            <a:effectLst>
              <a:softEdge rad="127000"/>
            </a:effectLst>
          </p:spPr>
        </p:pic>
        <p:sp>
          <p:nvSpPr>
            <p:cNvPr id="9" name="Прямоугольник 8"/>
            <p:cNvSpPr/>
            <p:nvPr/>
          </p:nvSpPr>
          <p:spPr>
            <a:xfrm>
              <a:off x="2771800" y="1376172"/>
              <a:ext cx="5976664" cy="1477328"/>
            </a:xfrm>
            <a:prstGeom prst="rect">
              <a:avLst/>
            </a:prstGeom>
          </p:spPr>
          <p:txBody>
            <a:bodyPr wrap="square">
              <a:spAutoFit/>
            </a:bodyPr>
            <a:lstStyle/>
            <a:p>
              <a:r>
                <a:rPr lang="ru-RU" dirty="0" smtClean="0"/>
                <a:t>Курс «Открытая Астрономия» предназначен для обучающихся и преподавателей общеобразовательных учреждений. Он может быть использован для самостоятельного изучения астрономии, а также как справочное пособие. Разработчик – компания «</a:t>
              </a:r>
              <a:r>
                <a:rPr lang="ru-RU" dirty="0" err="1" smtClean="0"/>
                <a:t>Физикон</a:t>
              </a:r>
              <a:r>
                <a:rPr lang="ru-RU" dirty="0" smtClean="0"/>
                <a:t>»</a:t>
              </a:r>
              <a:endParaRPr lang="ru-RU" dirty="0"/>
            </a:p>
          </p:txBody>
        </p:sp>
      </p:grpSp>
      <p:sp>
        <p:nvSpPr>
          <p:cNvPr id="10" name="Прямоугольник 9"/>
          <p:cNvSpPr/>
          <p:nvPr/>
        </p:nvSpPr>
        <p:spPr>
          <a:xfrm>
            <a:off x="323528" y="5746030"/>
            <a:ext cx="8820472" cy="646331"/>
          </a:xfrm>
          <a:prstGeom prst="rect">
            <a:avLst/>
          </a:prstGeom>
        </p:spPr>
        <p:txBody>
          <a:bodyPr wrap="square">
            <a:spAutoFit/>
          </a:bodyPr>
          <a:lstStyle/>
          <a:p>
            <a:r>
              <a:rPr lang="ru-RU" dirty="0" smtClean="0"/>
              <a:t>Для работы с </a:t>
            </a:r>
            <a:r>
              <a:rPr lang="ru-RU" dirty="0" err="1" smtClean="0"/>
              <a:t>онлайн-учебником</a:t>
            </a:r>
            <a:r>
              <a:rPr lang="ru-RU" dirty="0" smtClean="0"/>
              <a:t> «Открытая астрономия»</a:t>
            </a:r>
          </a:p>
          <a:p>
            <a:r>
              <a:rPr lang="ru-RU" dirty="0" smtClean="0"/>
              <a:t>необходимо зайти на сайт </a:t>
            </a:r>
            <a:r>
              <a:rPr lang="en-US" dirty="0" smtClean="0">
                <a:hlinkClick r:id="rId3"/>
              </a:rPr>
              <a:t>https</a:t>
            </a:r>
            <a:r>
              <a:rPr lang="en-US" dirty="0" smtClean="0">
                <a:hlinkClick r:id="rId3"/>
              </a:rPr>
              <a:t>://college.ru/astronomy/course/content/content.html</a:t>
            </a:r>
            <a:endParaRPr lang="ru-RU" dirty="0" smtClean="0"/>
          </a:p>
        </p:txBody>
      </p:sp>
      <p:pic>
        <p:nvPicPr>
          <p:cNvPr id="11" name="Picture 2"/>
          <p:cNvPicPr>
            <a:picLocks noChangeAspect="1" noChangeArrowheads="1"/>
          </p:cNvPicPr>
          <p:nvPr/>
        </p:nvPicPr>
        <p:blipFill>
          <a:blip r:embed="rId4" cstate="email"/>
          <a:srcRect b="16735"/>
          <a:stretch>
            <a:fillRect/>
          </a:stretch>
        </p:blipFill>
        <p:spPr bwMode="auto">
          <a:xfrm>
            <a:off x="251520" y="3068959"/>
            <a:ext cx="7560840" cy="2592289"/>
          </a:xfrm>
          <a:prstGeom prst="rect">
            <a:avLst/>
          </a:prstGeom>
          <a:noFill/>
          <a:ln w="9525">
            <a:noFill/>
            <a:miter lim="800000"/>
            <a:headEnd/>
            <a:tailEnd/>
          </a:ln>
          <a:effectLst>
            <a:softEdge rad="1270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5496" y="118373"/>
            <a:ext cx="8208912" cy="64633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solidFill>
                  <a:srgbClr val="0070C0"/>
                </a:solidFill>
                <a:effectLst>
                  <a:outerShdw blurRad="76200" dist="50800" dir="5400000" algn="tl" rotWithShape="0">
                    <a:srgbClr val="000000">
                      <a:alpha val="65000"/>
                    </a:srgbClr>
                  </a:outerShdw>
                </a:effectLst>
              </a:rPr>
              <a:t>Аудиторные учебные занятия и самостоятельная работа обучающегося при изучении дисциплины «Астрономия» предполагает к использованию</a:t>
            </a:r>
            <a:endParaRPr lang="ru-RU" b="1" cap="none" spc="50" dirty="0" smtClean="0">
              <a:ln w="11430"/>
              <a:solidFill>
                <a:srgbClr val="0070C0"/>
              </a:solidFill>
              <a:effectLst>
                <a:outerShdw blurRad="76200" dist="50800" dir="5400000" algn="tl" rotWithShape="0">
                  <a:srgbClr val="000000">
                    <a:alpha val="65000"/>
                  </a:srgbClr>
                </a:outerShdw>
              </a:effectLst>
            </a:endParaRPr>
          </a:p>
        </p:txBody>
      </p:sp>
      <p:sp>
        <p:nvSpPr>
          <p:cNvPr id="12" name="Прямоугольник 11"/>
          <p:cNvSpPr/>
          <p:nvPr/>
        </p:nvSpPr>
        <p:spPr>
          <a:xfrm>
            <a:off x="539552" y="2996952"/>
            <a:ext cx="8424936" cy="646331"/>
          </a:xfrm>
          <a:prstGeom prst="rect">
            <a:avLst/>
          </a:prstGeom>
        </p:spPr>
        <p:txBody>
          <a:bodyPr wrap="square">
            <a:spAutoFit/>
          </a:bodyPr>
          <a:lstStyle/>
          <a:p>
            <a:r>
              <a:rPr lang="ru-RU" dirty="0" smtClean="0"/>
              <a:t>Для работы с программой «</a:t>
            </a:r>
            <a:r>
              <a:rPr lang="en-US" dirty="0" err="1" smtClean="0"/>
              <a:t>Stellarium</a:t>
            </a:r>
            <a:r>
              <a:rPr lang="ru-RU" dirty="0" smtClean="0"/>
              <a:t>» необходимо зайти на сайт </a:t>
            </a:r>
          </a:p>
          <a:p>
            <a:r>
              <a:rPr lang="en-US" dirty="0" smtClean="0">
                <a:hlinkClick r:id="rId2"/>
              </a:rPr>
              <a:t>http://stellarium.org/ru/</a:t>
            </a:r>
            <a:r>
              <a:rPr lang="ru-RU" dirty="0" smtClean="0"/>
              <a:t> </a:t>
            </a:r>
          </a:p>
        </p:txBody>
      </p:sp>
      <p:grpSp>
        <p:nvGrpSpPr>
          <p:cNvPr id="2" name="Группа 13"/>
          <p:cNvGrpSpPr/>
          <p:nvPr/>
        </p:nvGrpSpPr>
        <p:grpSpPr>
          <a:xfrm>
            <a:off x="539552" y="836712"/>
            <a:ext cx="8100900" cy="2088232"/>
            <a:chOff x="647564" y="1283274"/>
            <a:chExt cx="8100900" cy="2088232"/>
          </a:xfrm>
        </p:grpSpPr>
        <p:sp>
          <p:nvSpPr>
            <p:cNvPr id="9" name="Прямоугольник 8"/>
            <p:cNvSpPr/>
            <p:nvPr/>
          </p:nvSpPr>
          <p:spPr>
            <a:xfrm>
              <a:off x="2339752" y="1283274"/>
              <a:ext cx="5544616" cy="369332"/>
            </a:xfrm>
            <a:prstGeom prst="rect">
              <a:avLst/>
            </a:prstGeom>
          </p:spPr>
          <p:txBody>
            <a:bodyPr wrap="square">
              <a:spAutoFit/>
            </a:bodyPr>
            <a:lstStyle/>
            <a:p>
              <a:pPr algn="ctr"/>
              <a:r>
                <a:rPr lang="ru-RU" b="1" dirty="0" smtClean="0">
                  <a:solidFill>
                    <a:srgbClr val="FF0000"/>
                  </a:solidFill>
                </a:rPr>
                <a:t>Виртуальный планетарий</a:t>
              </a:r>
              <a:r>
                <a:rPr lang="en-US" b="1" dirty="0" smtClean="0">
                  <a:solidFill>
                    <a:srgbClr val="FF0000"/>
                  </a:solidFill>
                </a:rPr>
                <a:t> </a:t>
              </a:r>
              <a:r>
                <a:rPr lang="ru-RU" b="1" dirty="0" smtClean="0">
                  <a:solidFill>
                    <a:srgbClr val="FF0000"/>
                  </a:solidFill>
                </a:rPr>
                <a:t>«</a:t>
              </a:r>
              <a:r>
                <a:rPr lang="en-US" b="1" dirty="0" err="1" smtClean="0">
                  <a:solidFill>
                    <a:srgbClr val="FF0000"/>
                  </a:solidFill>
                </a:rPr>
                <a:t>Stellarium</a:t>
              </a:r>
              <a:r>
                <a:rPr lang="ru-RU" b="1" dirty="0" smtClean="0">
                  <a:solidFill>
                    <a:srgbClr val="FF0000"/>
                  </a:solidFill>
                </a:rPr>
                <a:t>»</a:t>
              </a:r>
            </a:p>
          </p:txBody>
        </p:sp>
        <p:pic>
          <p:nvPicPr>
            <p:cNvPr id="10" name="Picture 6" descr="https://softikbox.com/uploads/images/fb/65/2a/fb652a30-6582-4a4b-b508-0af50fb5ea83_620x0_fit.jpg"/>
            <p:cNvPicPr>
              <a:picLocks noChangeAspect="1" noChangeArrowheads="1"/>
            </p:cNvPicPr>
            <p:nvPr/>
          </p:nvPicPr>
          <p:blipFill>
            <a:blip r:embed="rId3" cstate="email"/>
            <a:srcRect/>
            <a:stretch>
              <a:fillRect/>
            </a:stretch>
          </p:blipFill>
          <p:spPr bwMode="auto">
            <a:xfrm>
              <a:off x="647564" y="1571306"/>
              <a:ext cx="1800200" cy="1800200"/>
            </a:xfrm>
            <a:prstGeom prst="rect">
              <a:avLst/>
            </a:prstGeom>
            <a:noFill/>
          </p:spPr>
        </p:pic>
        <p:sp>
          <p:nvSpPr>
            <p:cNvPr id="13" name="Прямоугольник 12"/>
            <p:cNvSpPr/>
            <p:nvPr/>
          </p:nvSpPr>
          <p:spPr>
            <a:xfrm>
              <a:off x="2627784" y="1871242"/>
              <a:ext cx="6120680" cy="1200329"/>
            </a:xfrm>
            <a:prstGeom prst="rect">
              <a:avLst/>
            </a:prstGeom>
          </p:spPr>
          <p:txBody>
            <a:bodyPr wrap="square">
              <a:spAutoFit/>
            </a:bodyPr>
            <a:lstStyle/>
            <a:p>
              <a:r>
                <a:rPr lang="ru-RU" dirty="0" err="1" smtClean="0"/>
                <a:t>Stellarium</a:t>
              </a:r>
              <a:r>
                <a:rPr lang="ru-RU" dirty="0" smtClean="0"/>
                <a:t> – лучший путеводитель любителя-астронома. Данная программа является неким интерактивным атласом небесных тел и предоставляет множество возможностей для пользователя.</a:t>
              </a:r>
              <a:endParaRPr lang="ru-RU" dirty="0"/>
            </a:p>
          </p:txBody>
        </p:sp>
      </p:grpSp>
      <p:pic>
        <p:nvPicPr>
          <p:cNvPr id="15" name="Picture 2"/>
          <p:cNvPicPr>
            <a:picLocks noChangeAspect="1" noChangeArrowheads="1"/>
          </p:cNvPicPr>
          <p:nvPr/>
        </p:nvPicPr>
        <p:blipFill>
          <a:blip r:embed="rId4" cstate="email"/>
          <a:srcRect/>
          <a:stretch>
            <a:fillRect/>
          </a:stretch>
        </p:blipFill>
        <p:spPr bwMode="auto">
          <a:xfrm>
            <a:off x="611560" y="4509120"/>
            <a:ext cx="3792796" cy="2132407"/>
          </a:xfrm>
          <a:prstGeom prst="rect">
            <a:avLst/>
          </a:prstGeom>
          <a:noFill/>
          <a:ln w="9525">
            <a:noFill/>
            <a:miter lim="800000"/>
            <a:headEnd/>
            <a:tailEnd/>
          </a:ln>
          <a:effectLst/>
        </p:spPr>
      </p:pic>
      <p:sp>
        <p:nvSpPr>
          <p:cNvPr id="16" name="Прямоугольник 15"/>
          <p:cNvSpPr/>
          <p:nvPr/>
        </p:nvSpPr>
        <p:spPr>
          <a:xfrm>
            <a:off x="611560" y="3717032"/>
            <a:ext cx="7992888" cy="646331"/>
          </a:xfrm>
          <a:prstGeom prst="rect">
            <a:avLst/>
          </a:prstGeom>
        </p:spPr>
        <p:txBody>
          <a:bodyPr wrap="square">
            <a:spAutoFit/>
          </a:bodyPr>
          <a:lstStyle/>
          <a:p>
            <a:r>
              <a:rPr lang="ru-RU" dirty="0" smtClean="0"/>
              <a:t>Краткое описание программы «</a:t>
            </a:r>
            <a:r>
              <a:rPr lang="en-US" dirty="0" err="1" smtClean="0"/>
              <a:t>Stellarium</a:t>
            </a:r>
            <a:r>
              <a:rPr lang="ru-RU" dirty="0" smtClean="0"/>
              <a:t>» (см. сайт </a:t>
            </a:r>
            <a:r>
              <a:rPr lang="en-US" dirty="0" smtClean="0">
                <a:hlinkClick r:id="rId5"/>
              </a:rPr>
              <a:t>http://spacegid.com/</a:t>
            </a:r>
            <a:r>
              <a:rPr lang="ru-RU" dirty="0" smtClean="0"/>
              <a:t> ) </a:t>
            </a:r>
          </a:p>
          <a:p>
            <a:r>
              <a:rPr lang="en-US" dirty="0" smtClean="0">
                <a:hlinkClick r:id="rId6"/>
              </a:rPr>
              <a:t>http://spacegid.com/programma-stellarium.html</a:t>
            </a:r>
            <a:r>
              <a:rPr lang="ru-RU" dirty="0" smtClean="0"/>
              <a:t> </a:t>
            </a:r>
          </a:p>
        </p:txBody>
      </p:sp>
      <p:sp>
        <p:nvSpPr>
          <p:cNvPr id="17" name="Прямоугольник 16"/>
          <p:cNvSpPr/>
          <p:nvPr/>
        </p:nvSpPr>
        <p:spPr>
          <a:xfrm>
            <a:off x="4499992" y="4698160"/>
            <a:ext cx="4392488" cy="1754326"/>
          </a:xfrm>
          <a:prstGeom prst="rect">
            <a:avLst/>
          </a:prstGeom>
          <a:effectLst/>
        </p:spPr>
        <p:txBody>
          <a:bodyPr wrap="square">
            <a:spAutoFit/>
          </a:bodyPr>
          <a:lstStyle/>
          <a:p>
            <a:r>
              <a:rPr lang="ru-RU" dirty="0" smtClean="0"/>
              <a:t>В качестве примера приведен </a:t>
            </a:r>
            <a:r>
              <a:rPr lang="ru-RU" dirty="0" err="1" smtClean="0"/>
              <a:t>скриншот</a:t>
            </a:r>
            <a:r>
              <a:rPr lang="ru-RU" dirty="0" smtClean="0"/>
              <a:t> экрана при работе в «</a:t>
            </a:r>
            <a:r>
              <a:rPr lang="en-US" dirty="0" err="1" smtClean="0"/>
              <a:t>Stellarium</a:t>
            </a:r>
            <a:r>
              <a:rPr lang="ru-RU" dirty="0" smtClean="0"/>
              <a:t>».</a:t>
            </a:r>
          </a:p>
          <a:p>
            <a:endParaRPr lang="ru-RU" dirty="0" smtClean="0"/>
          </a:p>
          <a:p>
            <a:r>
              <a:rPr lang="ru-RU" dirty="0" smtClean="0"/>
              <a:t>Программа настроена на географические координаты г. Курска и показывает вид звёздного неба по состоянию на 30.10.18</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35496" y="118373"/>
            <a:ext cx="8208912" cy="64633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solidFill>
                  <a:srgbClr val="0070C0"/>
                </a:solidFill>
                <a:effectLst>
                  <a:outerShdw blurRad="76200" dist="50800" dir="5400000" algn="tl" rotWithShape="0">
                    <a:srgbClr val="000000">
                      <a:alpha val="65000"/>
                    </a:srgbClr>
                  </a:outerShdw>
                </a:effectLst>
              </a:rPr>
              <a:t>Аудиторные учебные занятия и самостоятельная работа обучающегося при изучении дисциплины «Астрономия» предполагает к использованию</a:t>
            </a:r>
            <a:endParaRPr lang="ru-RU" b="1" cap="none" spc="50" dirty="0" smtClean="0">
              <a:ln w="11430"/>
              <a:solidFill>
                <a:srgbClr val="0070C0"/>
              </a:solidFill>
              <a:effectLst>
                <a:outerShdw blurRad="76200" dist="50800" dir="5400000" algn="tl" rotWithShape="0">
                  <a:srgbClr val="000000">
                    <a:alpha val="65000"/>
                  </a:srgbClr>
                </a:outerShdw>
              </a:effectLst>
            </a:endParaRPr>
          </a:p>
        </p:txBody>
      </p:sp>
      <p:grpSp>
        <p:nvGrpSpPr>
          <p:cNvPr id="2" name="Группа 8"/>
          <p:cNvGrpSpPr/>
          <p:nvPr/>
        </p:nvGrpSpPr>
        <p:grpSpPr>
          <a:xfrm>
            <a:off x="107504" y="736238"/>
            <a:ext cx="3168352" cy="2260714"/>
            <a:chOff x="4805772" y="3184510"/>
            <a:chExt cx="3168352" cy="2260714"/>
          </a:xfrm>
        </p:grpSpPr>
        <p:sp>
          <p:nvSpPr>
            <p:cNvPr id="10" name="Прямоугольник 3"/>
            <p:cNvSpPr/>
            <p:nvPr/>
          </p:nvSpPr>
          <p:spPr>
            <a:xfrm>
              <a:off x="4805772" y="3184510"/>
              <a:ext cx="3168352" cy="715089"/>
            </a:xfrm>
            <a:prstGeom prst="roundRect">
              <a:avLst/>
            </a:prstGeom>
          </p:spPr>
          <p:txBody>
            <a:bodyPr wrap="square">
              <a:spAutoFit/>
            </a:bodyPr>
            <a:lstStyle/>
            <a:p>
              <a:pPr algn="ctr"/>
              <a:r>
                <a:rPr lang="ru-RU" b="1" dirty="0" smtClean="0">
                  <a:solidFill>
                    <a:srgbClr val="FF0000"/>
                  </a:solidFill>
                </a:rPr>
                <a:t>Картографический сервис </a:t>
              </a:r>
            </a:p>
            <a:p>
              <a:pPr algn="ctr"/>
              <a:r>
                <a:rPr lang="en-US" b="1" dirty="0" smtClean="0">
                  <a:solidFill>
                    <a:srgbClr val="FF0000"/>
                  </a:solidFill>
                </a:rPr>
                <a:t>Google Earth</a:t>
              </a:r>
              <a:endParaRPr lang="ru-RU" b="1" dirty="0" smtClean="0">
                <a:solidFill>
                  <a:srgbClr val="FF0000"/>
                </a:solidFill>
              </a:endParaRPr>
            </a:p>
          </p:txBody>
        </p:sp>
        <p:pic>
          <p:nvPicPr>
            <p:cNvPr id="11" name="Picture 8" descr="https://asset.kompas.com/data/photo/2012/04/16/1349388620X310.jpg"/>
            <p:cNvPicPr>
              <a:picLocks noChangeAspect="1" noChangeArrowheads="1"/>
            </p:cNvPicPr>
            <p:nvPr/>
          </p:nvPicPr>
          <p:blipFill>
            <a:blip r:embed="rId2" cstate="email"/>
            <a:srcRect/>
            <a:stretch>
              <a:fillRect/>
            </a:stretch>
          </p:blipFill>
          <p:spPr bwMode="auto">
            <a:xfrm>
              <a:off x="4805773" y="3861048"/>
              <a:ext cx="3168351" cy="1584176"/>
            </a:xfrm>
            <a:prstGeom prst="roundRect">
              <a:avLst/>
            </a:prstGeom>
            <a:noFill/>
          </p:spPr>
        </p:pic>
      </p:grpSp>
      <p:sp>
        <p:nvSpPr>
          <p:cNvPr id="12" name="Прямоугольник 11"/>
          <p:cNvSpPr/>
          <p:nvPr/>
        </p:nvSpPr>
        <p:spPr>
          <a:xfrm>
            <a:off x="3419872" y="980728"/>
            <a:ext cx="5328592" cy="2031325"/>
          </a:xfrm>
          <a:prstGeom prst="rect">
            <a:avLst/>
          </a:prstGeom>
        </p:spPr>
        <p:txBody>
          <a:bodyPr wrap="square">
            <a:spAutoFit/>
          </a:bodyPr>
          <a:lstStyle/>
          <a:p>
            <a:r>
              <a:rPr lang="ru-RU" b="1" dirty="0" err="1" smtClean="0"/>
              <a:t>Google</a:t>
            </a:r>
            <a:r>
              <a:rPr lang="ru-RU" b="1" dirty="0" smtClean="0"/>
              <a:t> Планета Земля</a:t>
            </a:r>
            <a:r>
              <a:rPr lang="ru-RU" dirty="0" smtClean="0"/>
              <a:t> (</a:t>
            </a:r>
            <a:r>
              <a:rPr lang="ru-RU" dirty="0" smtClean="0">
                <a:hlinkClick r:id="rId3" tooltip="Английский язык"/>
              </a:rPr>
              <a:t>англ.</a:t>
            </a:r>
            <a:r>
              <a:rPr lang="ru-RU" dirty="0" smtClean="0"/>
              <a:t> </a:t>
            </a:r>
            <a:r>
              <a:rPr lang="ru-RU" dirty="0" err="1" smtClean="0"/>
              <a:t>Google</a:t>
            </a:r>
            <a:r>
              <a:rPr lang="ru-RU" dirty="0" smtClean="0"/>
              <a:t> </a:t>
            </a:r>
            <a:r>
              <a:rPr lang="ru-RU" dirty="0" err="1" smtClean="0"/>
              <a:t>Earth</a:t>
            </a:r>
            <a:r>
              <a:rPr lang="ru-RU" dirty="0" smtClean="0"/>
              <a:t>) — проект компании </a:t>
            </a:r>
            <a:r>
              <a:rPr lang="ru-RU" dirty="0" err="1" smtClean="0">
                <a:hlinkClick r:id="rId4" tooltip="Google (компания)"/>
              </a:rPr>
              <a:t>Google</a:t>
            </a:r>
            <a:r>
              <a:rPr lang="ru-RU" dirty="0" smtClean="0"/>
              <a:t>, в рамках которого в сети </a:t>
            </a:r>
            <a:r>
              <a:rPr lang="ru-RU" dirty="0" smtClean="0">
                <a:hlinkClick r:id="rId5" tooltip="Интернет"/>
              </a:rPr>
              <a:t>Интернет</a:t>
            </a:r>
            <a:r>
              <a:rPr lang="ru-RU" dirty="0" smtClean="0"/>
              <a:t> были размещены </a:t>
            </a:r>
            <a:r>
              <a:rPr lang="ru-RU" dirty="0" smtClean="0">
                <a:hlinkClick r:id="rId6" tooltip="Спутниковая фотосъёмка"/>
              </a:rPr>
              <a:t>спутниковые</a:t>
            </a:r>
            <a:r>
              <a:rPr lang="ru-RU" dirty="0" smtClean="0"/>
              <a:t> (или в некоторых точках </a:t>
            </a:r>
            <a:r>
              <a:rPr lang="ru-RU" dirty="0" err="1" smtClean="0">
                <a:hlinkClick r:id="rId7" tooltip="Аэрофотосъёмка"/>
              </a:rPr>
              <a:t>аэрофото</a:t>
            </a:r>
            <a:r>
              <a:rPr lang="ru-RU" dirty="0" smtClean="0">
                <a:hlinkClick r:id="rId7" tooltip="Аэрофотосъёмка"/>
              </a:rPr>
              <a:t>-</a:t>
            </a:r>
            <a:r>
              <a:rPr lang="ru-RU" dirty="0" smtClean="0"/>
              <a:t>) </a:t>
            </a:r>
            <a:r>
              <a:rPr lang="ru-RU" dirty="0" smtClean="0">
                <a:hlinkClick r:id="rId8" tooltip="Фотография"/>
              </a:rPr>
              <a:t>изображения</a:t>
            </a:r>
            <a:r>
              <a:rPr lang="ru-RU" dirty="0" smtClean="0"/>
              <a:t> всей земной поверхности. Фотографии некоторых регионов имеют беспрецедентно высокое </a:t>
            </a:r>
            <a:r>
              <a:rPr lang="ru-RU" dirty="0" smtClean="0">
                <a:hlinkClick r:id="rId9" tooltip="Разрешение (компьютерная графика)"/>
              </a:rPr>
              <a:t>разрешение</a:t>
            </a:r>
            <a:r>
              <a:rPr lang="ru-RU" dirty="0" smtClean="0"/>
              <a:t>. </a:t>
            </a:r>
            <a:endParaRPr lang="ru-RU" dirty="0"/>
          </a:p>
        </p:txBody>
      </p:sp>
      <p:pic>
        <p:nvPicPr>
          <p:cNvPr id="7" name="Picture 2"/>
          <p:cNvPicPr>
            <a:picLocks noChangeAspect="1" noChangeArrowheads="1"/>
          </p:cNvPicPr>
          <p:nvPr/>
        </p:nvPicPr>
        <p:blipFill>
          <a:blip r:embed="rId10" cstate="email"/>
          <a:srcRect/>
          <a:stretch>
            <a:fillRect/>
          </a:stretch>
        </p:blipFill>
        <p:spPr bwMode="auto">
          <a:xfrm>
            <a:off x="107504" y="4149080"/>
            <a:ext cx="7643721" cy="2664296"/>
          </a:xfrm>
          <a:prstGeom prst="rect">
            <a:avLst/>
          </a:prstGeom>
          <a:noFill/>
          <a:ln w="9525">
            <a:noFill/>
            <a:miter lim="800000"/>
            <a:headEnd/>
            <a:tailEnd/>
          </a:ln>
          <a:effectLst>
            <a:softEdge rad="63500"/>
          </a:effectLst>
        </p:spPr>
      </p:pic>
      <p:sp>
        <p:nvSpPr>
          <p:cNvPr id="14" name="Прямоугольник 13"/>
          <p:cNvSpPr/>
          <p:nvPr/>
        </p:nvSpPr>
        <p:spPr>
          <a:xfrm>
            <a:off x="3275856" y="3330858"/>
            <a:ext cx="5868144" cy="1754326"/>
          </a:xfrm>
          <a:prstGeom prst="rect">
            <a:avLst/>
          </a:prstGeom>
          <a:solidFill>
            <a:schemeClr val="bg1"/>
          </a:solidFill>
        </p:spPr>
        <p:txBody>
          <a:bodyPr wrap="square">
            <a:spAutoFit/>
          </a:bodyPr>
          <a:lstStyle/>
          <a:p>
            <a:r>
              <a:rPr lang="ru-RU" dirty="0" smtClean="0"/>
              <a:t>Для работы с программой «</a:t>
            </a:r>
            <a:r>
              <a:rPr lang="en-US" dirty="0" smtClean="0"/>
              <a:t>Google Earth</a:t>
            </a:r>
            <a:r>
              <a:rPr lang="ru-RU" dirty="0" smtClean="0"/>
              <a:t>» </a:t>
            </a:r>
            <a:endParaRPr lang="en-US" dirty="0" smtClean="0"/>
          </a:p>
          <a:p>
            <a:r>
              <a:rPr lang="ru-RU" dirty="0" smtClean="0"/>
              <a:t>необходимо зайти на сайт  </a:t>
            </a:r>
            <a:r>
              <a:rPr lang="en-US" dirty="0" smtClean="0">
                <a:hlinkClick r:id="rId11"/>
              </a:rPr>
              <a:t>http://www.google.com/earth/</a:t>
            </a:r>
            <a:r>
              <a:rPr lang="en-US" dirty="0" smtClean="0"/>
              <a:t> </a:t>
            </a:r>
            <a:endParaRPr lang="ru-RU" dirty="0" smtClean="0"/>
          </a:p>
          <a:p>
            <a:endParaRPr lang="ru-RU" dirty="0" smtClean="0"/>
          </a:p>
          <a:p>
            <a:r>
              <a:rPr lang="ru-RU" dirty="0" smtClean="0"/>
              <a:t>Для работы с </a:t>
            </a:r>
            <a:r>
              <a:rPr lang="en-US" dirty="0" smtClean="0"/>
              <a:t>on-line </a:t>
            </a:r>
            <a:r>
              <a:rPr lang="ru-RU" dirty="0" smtClean="0"/>
              <a:t>версией </a:t>
            </a:r>
            <a:r>
              <a:rPr lang="en-US" dirty="0" smtClean="0">
                <a:hlinkClick r:id="rId12"/>
              </a:rPr>
              <a:t>https://www.google.com/maps/@27.683528,52.382813,21670276m/data=!3m1!1e3?hl=ru-RU</a:t>
            </a:r>
            <a:r>
              <a:rPr lang="ru-RU" dirty="0" smtClean="0"/>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14"/>
          <p:cNvSpPr/>
          <p:nvPr/>
        </p:nvSpPr>
        <p:spPr>
          <a:xfrm>
            <a:off x="179512" y="1158999"/>
            <a:ext cx="8678768" cy="5355312"/>
          </a:xfrm>
          <a:prstGeom prst="rect">
            <a:avLst/>
          </a:prstGeom>
        </p:spPr>
        <p:txBody>
          <a:bodyPr wrap="square">
            <a:spAutoFit/>
          </a:bodyPr>
          <a:lstStyle/>
          <a:p>
            <a:r>
              <a:rPr lang="ru-RU" dirty="0" smtClean="0"/>
              <a:t>Самой простой, доступной и практичной формой взаимодействия и обратной связи считаю традиционное общение и взаимодействие преподавателя и обучающихся в аудитории во время учебного занятия. В данном случае  следует активно и целенаправленно использовать  ноутбуки и презентационное оборудование в совокупности с используемыми в процессе очных занятий презентациями, демонстрациями преподавателем приемов работы с  программными комплексами, выполнением непосредственно под руководством преподавателя типовых практических заданий , упражнений и «виртуальных» наблюдений.</a:t>
            </a:r>
          </a:p>
          <a:p>
            <a:endParaRPr lang="ru-RU" dirty="0" smtClean="0"/>
          </a:p>
          <a:p>
            <a:r>
              <a:rPr lang="ru-RU" dirty="0" smtClean="0"/>
              <a:t>Также в случае необходимости при данной форме взаимодействия  обучающиеся могут получить с помощью преподавателя: </a:t>
            </a:r>
          </a:p>
          <a:p>
            <a:endParaRPr lang="ru-RU" dirty="0" smtClean="0"/>
          </a:p>
          <a:p>
            <a:pPr>
              <a:buFont typeface="Wingdings" pitchFamily="2" charset="2"/>
              <a:buChar char="ü"/>
            </a:pPr>
            <a:r>
              <a:rPr lang="ru-RU" dirty="0" smtClean="0"/>
              <a:t>   необходимое им программное обеспечение (скачав его с официальных сайтов </a:t>
            </a:r>
            <a:r>
              <a:rPr lang="en-US" dirty="0" err="1" smtClean="0"/>
              <a:t>Stellarium</a:t>
            </a:r>
            <a:r>
              <a:rPr lang="ru-RU" dirty="0" smtClean="0"/>
              <a:t>, </a:t>
            </a:r>
            <a:r>
              <a:rPr lang="en-US" dirty="0" smtClean="0"/>
              <a:t>Google Earth</a:t>
            </a:r>
            <a:r>
              <a:rPr lang="ru-RU" dirty="0" smtClean="0"/>
              <a:t>, а также в случае необходимости и установив его на личные персональные  компьютеры или электронные </a:t>
            </a:r>
            <a:r>
              <a:rPr lang="ru-RU" dirty="0" err="1" smtClean="0"/>
              <a:t>гаджеты</a:t>
            </a:r>
            <a:r>
              <a:rPr lang="ru-RU" dirty="0" smtClean="0"/>
              <a:t>);</a:t>
            </a:r>
          </a:p>
          <a:p>
            <a:endParaRPr lang="ru-RU" dirty="0" smtClean="0"/>
          </a:p>
          <a:p>
            <a:pPr>
              <a:buFont typeface="Wingdings" pitchFamily="2" charset="2"/>
              <a:buChar char="ü"/>
            </a:pPr>
            <a:r>
              <a:rPr lang="ru-RU" dirty="0" smtClean="0"/>
              <a:t>   учебные пособия и методические материалы -  можно получить также в электронном виде, либо, в случае необходимости, провести распечатку необходимых печатных материалов;</a:t>
            </a:r>
          </a:p>
        </p:txBody>
      </p:sp>
      <p:sp>
        <p:nvSpPr>
          <p:cNvPr id="16" name="Прямоугольник 15"/>
          <p:cNvSpPr/>
          <p:nvPr/>
        </p:nvSpPr>
        <p:spPr>
          <a:xfrm>
            <a:off x="179512" y="188640"/>
            <a:ext cx="7128792"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solidFill>
                  <a:srgbClr val="FF0000"/>
                </a:solidFill>
                <a:effectLst>
                  <a:outerShdw blurRad="76200" dist="50800" dir="5400000" algn="tl" rotWithShape="0">
                    <a:srgbClr val="000000">
                      <a:alpha val="65000"/>
                    </a:srgbClr>
                  </a:outerShdw>
                </a:effectLst>
              </a:rPr>
              <a:t>Взаимодействие и обратная связь между преподавателем и обучающимися на очной форме обучения с использованием смешанной формы дистанционного обучения </a:t>
            </a:r>
            <a:endParaRPr lang="ru-RU" dirty="0" smtClean="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11"/>
          <p:cNvSpPr/>
          <p:nvPr/>
        </p:nvSpPr>
        <p:spPr>
          <a:xfrm>
            <a:off x="179512" y="188640"/>
            <a:ext cx="7128792"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solidFill>
                  <a:srgbClr val="FF0000"/>
                </a:solidFill>
                <a:effectLst>
                  <a:outerShdw blurRad="76200" dist="50800" dir="5400000" algn="tl" rotWithShape="0">
                    <a:srgbClr val="000000">
                      <a:alpha val="65000"/>
                    </a:srgbClr>
                  </a:outerShdw>
                </a:effectLst>
              </a:rPr>
              <a:t>Взаимодействие и обратная связь между преподавателем и обучающимися при очной форме обучения с использованием смешанной формы дистанционного обучения </a:t>
            </a:r>
            <a:endParaRPr lang="ru-RU" dirty="0" smtClean="0">
              <a:solidFill>
                <a:srgbClr val="FF0000"/>
              </a:solidFill>
            </a:endParaRPr>
          </a:p>
        </p:txBody>
      </p:sp>
      <p:sp>
        <p:nvSpPr>
          <p:cNvPr id="15" name="Прямоугольник 14"/>
          <p:cNvSpPr/>
          <p:nvPr/>
        </p:nvSpPr>
        <p:spPr>
          <a:xfrm>
            <a:off x="179512" y="1160395"/>
            <a:ext cx="8750206" cy="4524315"/>
          </a:xfrm>
          <a:prstGeom prst="rect">
            <a:avLst/>
          </a:prstGeom>
        </p:spPr>
        <p:txBody>
          <a:bodyPr wrap="square">
            <a:spAutoFit/>
          </a:bodyPr>
          <a:lstStyle/>
          <a:p>
            <a:r>
              <a:rPr lang="ru-RU" dirty="0" smtClean="0"/>
              <a:t>Взаимодействие и обратная связь между преподавателям и обучающимися при смешанной форме дистанционного обучения возможно организовать следующими средствами и способами, благодаря использованию возможностей смартфонов, планшетов, персональных компьютеров и ноутбуков в совокупности с технологиями и возможностями Интернет:</a:t>
            </a:r>
          </a:p>
          <a:p>
            <a:pPr>
              <a:buFont typeface="Wingdings" pitchFamily="2" charset="2"/>
              <a:buChar char="ü"/>
            </a:pPr>
            <a:r>
              <a:rPr lang="ru-RU" dirty="0" smtClean="0"/>
              <a:t>   Голосовая и видеосвязь;</a:t>
            </a:r>
          </a:p>
          <a:p>
            <a:pPr>
              <a:buFont typeface="Wingdings" pitchFamily="2" charset="2"/>
              <a:buChar char="ü"/>
            </a:pPr>
            <a:r>
              <a:rPr lang="ru-RU" dirty="0" smtClean="0"/>
              <a:t>   Обмен мгновенным сообщениями;</a:t>
            </a:r>
          </a:p>
          <a:p>
            <a:pPr>
              <a:buFont typeface="Wingdings" pitchFamily="2" charset="2"/>
              <a:buChar char="ü"/>
            </a:pPr>
            <a:r>
              <a:rPr lang="ru-RU" dirty="0" smtClean="0"/>
              <a:t>   Видео и голосовая почта;</a:t>
            </a:r>
          </a:p>
          <a:p>
            <a:pPr>
              <a:buFont typeface="Wingdings" pitchFamily="2" charset="2"/>
              <a:buChar char="ü"/>
            </a:pPr>
            <a:r>
              <a:rPr lang="ru-RU" dirty="0" smtClean="0"/>
              <a:t>   Групповая и индивидуальная демонстрация экрана;</a:t>
            </a:r>
          </a:p>
          <a:p>
            <a:pPr>
              <a:buFont typeface="Wingdings" pitchFamily="2" charset="2"/>
              <a:buChar char="ü"/>
            </a:pPr>
            <a:r>
              <a:rPr lang="ru-RU" dirty="0" smtClean="0"/>
              <a:t>   Отправка и обмен файлами;</a:t>
            </a:r>
          </a:p>
          <a:p>
            <a:endParaRPr lang="ru-RU" dirty="0" smtClean="0"/>
          </a:p>
          <a:p>
            <a:r>
              <a:rPr lang="ru-RU" dirty="0" smtClean="0"/>
              <a:t>Самым простым и достаточно эффективным решением для этого может стать использование:</a:t>
            </a:r>
          </a:p>
          <a:p>
            <a:pPr>
              <a:buFont typeface="Wingdings" pitchFamily="2" charset="2"/>
              <a:buChar char="ü"/>
            </a:pPr>
            <a:r>
              <a:rPr lang="ru-RU" dirty="0" smtClean="0"/>
              <a:t>    электронной почты;</a:t>
            </a:r>
          </a:p>
          <a:p>
            <a:pPr>
              <a:buFont typeface="Wingdings" pitchFamily="2" charset="2"/>
              <a:buChar char="ü"/>
            </a:pPr>
            <a:r>
              <a:rPr lang="ru-RU" dirty="0" smtClean="0"/>
              <a:t>   </a:t>
            </a:r>
            <a:r>
              <a:rPr lang="en-US" dirty="0" smtClean="0"/>
              <a:t>Skype</a:t>
            </a:r>
            <a:r>
              <a:rPr lang="ru-RU" dirty="0" smtClean="0"/>
              <a:t>;</a:t>
            </a:r>
          </a:p>
          <a:p>
            <a:pPr>
              <a:buFont typeface="Wingdings" pitchFamily="2" charset="2"/>
              <a:buChar char="ü"/>
            </a:pPr>
            <a:r>
              <a:rPr lang="ru-RU" dirty="0" smtClean="0"/>
              <a:t>   социальных сетей;</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188640"/>
            <a:ext cx="8678768" cy="64633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solidFill>
                  <a:srgbClr val="FF0000"/>
                </a:solidFill>
                <a:effectLst>
                  <a:outerShdw blurRad="76200" dist="50800" dir="5400000" algn="tl" rotWithShape="0">
                    <a:srgbClr val="000000">
                      <a:alpha val="65000"/>
                    </a:srgbClr>
                  </a:outerShdw>
                </a:effectLst>
              </a:rPr>
              <a:t>Использования для организации наблюдений и выполнения практических работ информационно-коммуникационных технологий в ЭУМК Астрономия  </a:t>
            </a:r>
            <a:endParaRPr lang="ru-RU" dirty="0" smtClean="0">
              <a:solidFill>
                <a:srgbClr val="FF0000"/>
              </a:solidFill>
            </a:endParaRPr>
          </a:p>
        </p:txBody>
      </p:sp>
      <p:sp>
        <p:nvSpPr>
          <p:cNvPr id="15" name="Прямоугольник 14"/>
          <p:cNvSpPr/>
          <p:nvPr/>
        </p:nvSpPr>
        <p:spPr>
          <a:xfrm>
            <a:off x="214282" y="785794"/>
            <a:ext cx="8352928" cy="1569660"/>
          </a:xfrm>
          <a:prstGeom prst="rect">
            <a:avLst/>
          </a:prstGeom>
        </p:spPr>
        <p:txBody>
          <a:bodyPr wrap="square">
            <a:spAutoFit/>
          </a:bodyPr>
          <a:lstStyle/>
          <a:p>
            <a:r>
              <a:rPr lang="ru-RU" sz="1600" dirty="0" smtClean="0"/>
              <a:t>В рамках данной работы </a:t>
            </a:r>
            <a:r>
              <a:rPr lang="ru-RU" sz="1600" b="1" dirty="0" smtClean="0">
                <a:solidFill>
                  <a:srgbClr val="FF0000"/>
                </a:solidFill>
              </a:rPr>
              <a:t>рассмотрим возможности реализации </a:t>
            </a:r>
            <a:r>
              <a:rPr lang="ru-RU" sz="1600" dirty="0" smtClean="0"/>
              <a:t>элементов дистанционного обучения по учебной дисциплине «Астрономия» для студентов, обучающихся по специальностям технического и </a:t>
            </a:r>
            <a:r>
              <a:rPr lang="ru-RU" sz="1600" dirty="0" err="1" smtClean="0"/>
              <a:t>естественно-научного</a:t>
            </a:r>
            <a:r>
              <a:rPr lang="ru-RU" sz="1600" dirty="0" smtClean="0"/>
              <a:t> профиля на очной форме обучения в ОБПОУ «Курский монтажный техникум», в частности использование для организации наблюдений, выполнения практических работ и упражнений с помощью информационно-коммуникационных технологий.</a:t>
            </a:r>
            <a:endParaRPr lang="ru-RU" sz="1600" dirty="0"/>
          </a:p>
        </p:txBody>
      </p:sp>
      <p:grpSp>
        <p:nvGrpSpPr>
          <p:cNvPr id="16" name="Группа 15"/>
          <p:cNvGrpSpPr/>
          <p:nvPr/>
        </p:nvGrpSpPr>
        <p:grpSpPr>
          <a:xfrm>
            <a:off x="179512" y="2276872"/>
            <a:ext cx="8712968" cy="1207282"/>
            <a:chOff x="298274" y="887138"/>
            <a:chExt cx="7264432" cy="1207282"/>
          </a:xfrm>
        </p:grpSpPr>
        <p:sp>
          <p:nvSpPr>
            <p:cNvPr id="17" name="Прямоугольник 16"/>
            <p:cNvSpPr/>
            <p:nvPr/>
          </p:nvSpPr>
          <p:spPr>
            <a:xfrm>
              <a:off x="1153994" y="1017202"/>
              <a:ext cx="6408712" cy="1077218"/>
            </a:xfrm>
            <a:prstGeom prst="rect">
              <a:avLst/>
            </a:prstGeom>
          </p:spPr>
          <p:txBody>
            <a:bodyPr wrap="square">
              <a:spAutoFit/>
            </a:bodyPr>
            <a:lstStyle/>
            <a:p>
              <a:r>
                <a:rPr lang="ru-RU" sz="1600" dirty="0" smtClean="0"/>
                <a:t>Практические задания и упражнения, выполняемые в тестовой форме с помощью сервисов </a:t>
              </a:r>
              <a:r>
                <a:rPr lang="en-US" sz="1600" dirty="0" smtClean="0"/>
                <a:t>Google</a:t>
              </a:r>
              <a:r>
                <a:rPr lang="ru-RU" sz="1600" dirty="0" smtClean="0"/>
                <a:t> (</a:t>
              </a:r>
              <a:r>
                <a:rPr lang="en-US" sz="1600" dirty="0" smtClean="0"/>
                <a:t>on-line </a:t>
              </a:r>
              <a:r>
                <a:rPr lang="ru-RU" sz="1600" dirty="0" smtClean="0"/>
                <a:t>тестирование, организуется посредством размещения ссылок на разработанные преподавателем тесты в социальной сети, например группа в </a:t>
              </a:r>
              <a:r>
                <a:rPr lang="en-US" sz="1600" dirty="0" smtClean="0"/>
                <a:t>VK</a:t>
              </a:r>
              <a:r>
                <a:rPr lang="ru-RU" sz="1600" dirty="0" smtClean="0"/>
                <a:t>, либо отдельном сайте, например персональном сайте преподавателя)</a:t>
              </a:r>
            </a:p>
          </p:txBody>
        </p:sp>
        <p:pic>
          <p:nvPicPr>
            <p:cNvPr id="18" name="Picture 2" descr="http://www.corevist.com/wp-content/uploads/2015/09/017834-blue-jelly-icon-symbols-shapes-check-mark8-sc44.png"/>
            <p:cNvPicPr>
              <a:picLocks noChangeAspect="1" noChangeArrowheads="1"/>
            </p:cNvPicPr>
            <p:nvPr/>
          </p:nvPicPr>
          <p:blipFill>
            <a:blip r:embed="rId2" cstate="email"/>
            <a:srcRect/>
            <a:stretch>
              <a:fillRect/>
            </a:stretch>
          </p:blipFill>
          <p:spPr bwMode="auto">
            <a:xfrm rot="19732595">
              <a:off x="298274" y="887138"/>
              <a:ext cx="832149" cy="832149"/>
            </a:xfrm>
            <a:prstGeom prst="rect">
              <a:avLst/>
            </a:prstGeom>
            <a:noFill/>
          </p:spPr>
        </p:pic>
      </p:grpSp>
      <p:grpSp>
        <p:nvGrpSpPr>
          <p:cNvPr id="19" name="Группа 18"/>
          <p:cNvGrpSpPr/>
          <p:nvPr/>
        </p:nvGrpSpPr>
        <p:grpSpPr>
          <a:xfrm>
            <a:off x="236526" y="3455203"/>
            <a:ext cx="8655954" cy="1207282"/>
            <a:chOff x="298274" y="887138"/>
            <a:chExt cx="7264432" cy="1207282"/>
          </a:xfrm>
        </p:grpSpPr>
        <p:sp>
          <p:nvSpPr>
            <p:cNvPr id="23" name="Прямоугольник 22"/>
            <p:cNvSpPr/>
            <p:nvPr/>
          </p:nvSpPr>
          <p:spPr>
            <a:xfrm>
              <a:off x="1153994" y="1017202"/>
              <a:ext cx="6408712" cy="1077218"/>
            </a:xfrm>
            <a:prstGeom prst="rect">
              <a:avLst/>
            </a:prstGeom>
          </p:spPr>
          <p:txBody>
            <a:bodyPr wrap="square">
              <a:spAutoFit/>
            </a:bodyPr>
            <a:lstStyle/>
            <a:p>
              <a:r>
                <a:rPr lang="ru-RU" sz="1600" dirty="0" smtClean="0"/>
                <a:t>Практические задания и упражнения, выполняемые с помощью «виртуального планетария» </a:t>
              </a:r>
              <a:r>
                <a:rPr lang="en-US" sz="1600" dirty="0" err="1" smtClean="0"/>
                <a:t>Stellarium</a:t>
              </a:r>
              <a:r>
                <a:rPr lang="ru-RU" sz="1600" dirty="0" smtClean="0"/>
                <a:t> и картографических сервисов </a:t>
              </a:r>
              <a:r>
                <a:rPr lang="en-US" sz="1600" dirty="0" smtClean="0"/>
                <a:t>Google </a:t>
              </a:r>
              <a:r>
                <a:rPr lang="ru-RU" sz="1600" dirty="0" smtClean="0"/>
                <a:t> (виртуальные «наблюдения»  с помощью электронных цифровых устройств, в ряде случаев возможно использование оптических приборов, - биноклей, телескопа)</a:t>
              </a:r>
            </a:p>
          </p:txBody>
        </p:sp>
        <p:pic>
          <p:nvPicPr>
            <p:cNvPr id="24" name="Picture 2" descr="http://www.corevist.com/wp-content/uploads/2015/09/017834-blue-jelly-icon-symbols-shapes-check-mark8-sc44.png"/>
            <p:cNvPicPr>
              <a:picLocks noChangeAspect="1" noChangeArrowheads="1"/>
            </p:cNvPicPr>
            <p:nvPr/>
          </p:nvPicPr>
          <p:blipFill>
            <a:blip r:embed="rId2" cstate="email"/>
            <a:srcRect/>
            <a:stretch>
              <a:fillRect/>
            </a:stretch>
          </p:blipFill>
          <p:spPr bwMode="auto">
            <a:xfrm rot="19732595">
              <a:off x="298274" y="887138"/>
              <a:ext cx="832149" cy="832149"/>
            </a:xfrm>
            <a:prstGeom prst="rect">
              <a:avLst/>
            </a:prstGeom>
            <a:noFill/>
          </p:spPr>
        </p:pic>
      </p:grpSp>
      <p:grpSp>
        <p:nvGrpSpPr>
          <p:cNvPr id="25" name="Группа 24"/>
          <p:cNvGrpSpPr/>
          <p:nvPr/>
        </p:nvGrpSpPr>
        <p:grpSpPr>
          <a:xfrm>
            <a:off x="298532" y="4653136"/>
            <a:ext cx="8593948" cy="911035"/>
            <a:chOff x="382524" y="1017202"/>
            <a:chExt cx="7180182" cy="911035"/>
          </a:xfrm>
        </p:grpSpPr>
        <p:sp>
          <p:nvSpPr>
            <p:cNvPr id="26" name="Прямоугольник 25"/>
            <p:cNvSpPr/>
            <p:nvPr/>
          </p:nvSpPr>
          <p:spPr>
            <a:xfrm>
              <a:off x="1153994" y="1017202"/>
              <a:ext cx="6408712" cy="830997"/>
            </a:xfrm>
            <a:prstGeom prst="rect">
              <a:avLst/>
            </a:prstGeom>
          </p:spPr>
          <p:txBody>
            <a:bodyPr wrap="square">
              <a:spAutoFit/>
            </a:bodyPr>
            <a:lstStyle/>
            <a:p>
              <a:r>
                <a:rPr lang="ru-RU" sz="1600" dirty="0" smtClean="0"/>
                <a:t>Практические задания и упражнения, выполняемые с помощью печатных учебных пособий, рекомендуемых к приобретению в библиотеку учебного заведения и обучающимся для личного пользования (тетрадь-практикум, атлас)</a:t>
              </a:r>
            </a:p>
          </p:txBody>
        </p:sp>
        <p:pic>
          <p:nvPicPr>
            <p:cNvPr id="27" name="Picture 2" descr="http://www.corevist.com/wp-content/uploads/2015/09/017834-blue-jelly-icon-symbols-shapes-check-mark8-sc44.png"/>
            <p:cNvPicPr>
              <a:picLocks noChangeAspect="1" noChangeArrowheads="1"/>
            </p:cNvPicPr>
            <p:nvPr/>
          </p:nvPicPr>
          <p:blipFill>
            <a:blip r:embed="rId2" cstate="email"/>
            <a:srcRect/>
            <a:stretch>
              <a:fillRect/>
            </a:stretch>
          </p:blipFill>
          <p:spPr bwMode="auto">
            <a:xfrm rot="19732595">
              <a:off x="382524" y="1096088"/>
              <a:ext cx="832149" cy="832149"/>
            </a:xfrm>
            <a:prstGeom prst="rect">
              <a:avLst/>
            </a:prstGeom>
            <a:noFill/>
          </p:spPr>
        </p:pic>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Астрономия. 11 класс. Практические работы и тематические задания, рабочая тетрадь - Галузо И.В., Голубев В.А., Шимбалев А.А."/>
          <p:cNvPicPr>
            <a:picLocks noChangeAspect="1" noChangeArrowheads="1"/>
          </p:cNvPicPr>
          <p:nvPr/>
        </p:nvPicPr>
        <p:blipFill>
          <a:blip r:embed="rId2" cstate="email"/>
          <a:srcRect/>
          <a:stretch>
            <a:fillRect/>
          </a:stretch>
        </p:blipFill>
        <p:spPr bwMode="auto">
          <a:xfrm>
            <a:off x="237006" y="3414486"/>
            <a:ext cx="1503797" cy="2160000"/>
          </a:xfrm>
          <a:prstGeom prst="rect">
            <a:avLst/>
          </a:prstGeom>
          <a:noFill/>
        </p:spPr>
      </p:pic>
      <p:sp>
        <p:nvSpPr>
          <p:cNvPr id="3" name="Прямоугольник 2"/>
          <p:cNvSpPr/>
          <p:nvPr/>
        </p:nvSpPr>
        <p:spPr>
          <a:xfrm>
            <a:off x="2051720" y="3429000"/>
            <a:ext cx="6624736" cy="923330"/>
          </a:xfrm>
          <a:prstGeom prst="rect">
            <a:avLst/>
          </a:prstGeom>
        </p:spPr>
        <p:txBody>
          <a:bodyPr wrap="square">
            <a:spAutoFit/>
          </a:bodyPr>
          <a:lstStyle/>
          <a:p>
            <a:r>
              <a:rPr lang="ru-RU" dirty="0" smtClean="0"/>
              <a:t>Астрономия. 11 класс. </a:t>
            </a:r>
          </a:p>
          <a:p>
            <a:r>
              <a:rPr lang="ru-RU" dirty="0" smtClean="0"/>
              <a:t>Практические работы и тематические задания, рабочая тетрадь - </a:t>
            </a:r>
            <a:r>
              <a:rPr lang="ru-RU" dirty="0" err="1" smtClean="0"/>
              <a:t>Галузо</a:t>
            </a:r>
            <a:r>
              <a:rPr lang="ru-RU" dirty="0" smtClean="0"/>
              <a:t> И.В., Голубев В.А., </a:t>
            </a:r>
            <a:r>
              <a:rPr lang="ru-RU" dirty="0" err="1" smtClean="0"/>
              <a:t>Шимбалев</a:t>
            </a:r>
            <a:r>
              <a:rPr lang="ru-RU" dirty="0" smtClean="0"/>
              <a:t> А.А.</a:t>
            </a:r>
            <a:endParaRPr lang="ru-RU" dirty="0"/>
          </a:p>
        </p:txBody>
      </p:sp>
      <p:grpSp>
        <p:nvGrpSpPr>
          <p:cNvPr id="5" name="Группа 4"/>
          <p:cNvGrpSpPr/>
          <p:nvPr/>
        </p:nvGrpSpPr>
        <p:grpSpPr>
          <a:xfrm>
            <a:off x="107504" y="116632"/>
            <a:ext cx="8784976" cy="1200329"/>
            <a:chOff x="382524" y="1017202"/>
            <a:chExt cx="7180182" cy="1200329"/>
          </a:xfrm>
        </p:grpSpPr>
        <p:sp>
          <p:nvSpPr>
            <p:cNvPr id="6" name="Прямоугольник 5"/>
            <p:cNvSpPr/>
            <p:nvPr/>
          </p:nvSpPr>
          <p:spPr>
            <a:xfrm>
              <a:off x="1153994" y="1017202"/>
              <a:ext cx="6408712" cy="1200329"/>
            </a:xfrm>
            <a:prstGeom prst="rect">
              <a:avLst/>
            </a:prstGeom>
          </p:spPr>
          <p:txBody>
            <a:bodyPr wrap="square">
              <a:spAutoFit/>
            </a:bodyPr>
            <a:lstStyle/>
            <a:p>
              <a:r>
                <a:rPr lang="ru-RU" dirty="0" smtClean="0"/>
                <a:t>Практические задания и упражнения, выполняемые с помощью печатных учебных пособий, рекомендуемых к приобретению в библиотеку учебного заведения и обучающимся для личного пользования (тетрадь-практикум)</a:t>
              </a:r>
            </a:p>
          </p:txBody>
        </p:sp>
        <p:pic>
          <p:nvPicPr>
            <p:cNvPr id="7" name="Picture 2" descr="http://www.corevist.com/wp-content/uploads/2015/09/017834-blue-jelly-icon-symbols-shapes-check-mark8-sc44.png"/>
            <p:cNvPicPr>
              <a:picLocks noChangeAspect="1" noChangeArrowheads="1"/>
            </p:cNvPicPr>
            <p:nvPr/>
          </p:nvPicPr>
          <p:blipFill>
            <a:blip r:embed="rId3" cstate="email"/>
            <a:srcRect/>
            <a:stretch>
              <a:fillRect/>
            </a:stretch>
          </p:blipFill>
          <p:spPr bwMode="auto">
            <a:xfrm rot="19732595">
              <a:off x="382524" y="1096088"/>
              <a:ext cx="832149" cy="832149"/>
            </a:xfrm>
            <a:prstGeom prst="rect">
              <a:avLst/>
            </a:prstGeom>
            <a:noFill/>
          </p:spPr>
        </p:pic>
      </p:grpSp>
      <p:pic>
        <p:nvPicPr>
          <p:cNvPr id="8" name="Picture 2" descr="Астрономия. Проверочные и контрольные работы. 11 класс. Базовый уровень."/>
          <p:cNvPicPr>
            <a:picLocks noChangeAspect="1" noChangeArrowheads="1"/>
          </p:cNvPicPr>
          <p:nvPr/>
        </p:nvPicPr>
        <p:blipFill>
          <a:blip r:embed="rId4" cstate="email"/>
          <a:srcRect/>
          <a:stretch>
            <a:fillRect/>
          </a:stretch>
        </p:blipFill>
        <p:spPr bwMode="auto">
          <a:xfrm>
            <a:off x="251520" y="1124744"/>
            <a:ext cx="1441602" cy="2160000"/>
          </a:xfrm>
          <a:prstGeom prst="rect">
            <a:avLst/>
          </a:prstGeom>
          <a:noFill/>
        </p:spPr>
      </p:pic>
      <p:sp>
        <p:nvSpPr>
          <p:cNvPr id="9" name="Прямоугольник 8"/>
          <p:cNvSpPr/>
          <p:nvPr/>
        </p:nvSpPr>
        <p:spPr>
          <a:xfrm>
            <a:off x="1979712" y="980728"/>
            <a:ext cx="6840760" cy="2062103"/>
          </a:xfrm>
          <a:prstGeom prst="rect">
            <a:avLst/>
          </a:prstGeom>
        </p:spPr>
        <p:txBody>
          <a:bodyPr wrap="square">
            <a:spAutoFit/>
          </a:bodyPr>
          <a:lstStyle/>
          <a:p>
            <a:r>
              <a:rPr lang="ru-RU" sz="1600" dirty="0" smtClean="0"/>
              <a:t>Автор </a:t>
            </a:r>
            <a:r>
              <a:rPr lang="ru-RU" sz="1600" dirty="0" err="1" smtClean="0"/>
              <a:t>Гомулина</a:t>
            </a:r>
            <a:r>
              <a:rPr lang="ru-RU" sz="1600" dirty="0" smtClean="0"/>
              <a:t> Н.Н. </a:t>
            </a:r>
          </a:p>
          <a:p>
            <a:r>
              <a:rPr lang="ru-RU" sz="1600" dirty="0" smtClean="0"/>
              <a:t>Серия Линия УМК Б. А. Воронцова-Вельяминова. Астрономия (11) </a:t>
            </a:r>
          </a:p>
          <a:p>
            <a:r>
              <a:rPr lang="ru-RU" sz="1600" dirty="0" smtClean="0"/>
              <a:t>Класс 10 класс, 11 класс , предмет Астрономия </a:t>
            </a:r>
          </a:p>
          <a:p>
            <a:r>
              <a:rPr lang="ru-RU" sz="1600" dirty="0" smtClean="0"/>
              <a:t>Издательство ДРОФА </a:t>
            </a:r>
          </a:p>
          <a:p>
            <a:r>
              <a:rPr lang="ru-RU" sz="1600" dirty="0" smtClean="0"/>
              <a:t>Вид продукции Учебное пособие</a:t>
            </a:r>
          </a:p>
          <a:p>
            <a:r>
              <a:rPr lang="ru-RU" sz="1600" dirty="0" smtClean="0"/>
              <a:t/>
            </a:r>
            <a:br>
              <a:rPr lang="ru-RU" sz="1600" dirty="0" smtClean="0"/>
            </a:br>
            <a:r>
              <a:rPr lang="ru-RU" sz="1600" dirty="0" smtClean="0"/>
              <a:t>Источник: </a:t>
            </a:r>
            <a:r>
              <a:rPr lang="ru-RU" sz="1600" dirty="0" smtClean="0">
                <a:hlinkClick r:id="rId5"/>
              </a:rPr>
              <a:t>https://rosuchebnik.ru/product/astronomiya-10-11-klassy-didakticheskie-materialy/</a:t>
            </a:r>
            <a:endParaRPr lang="ru-RU" sz="1600" dirty="0"/>
          </a:p>
        </p:txBody>
      </p:sp>
      <p:sp>
        <p:nvSpPr>
          <p:cNvPr id="10" name="Прямоугольник 9"/>
          <p:cNvSpPr/>
          <p:nvPr/>
        </p:nvSpPr>
        <p:spPr>
          <a:xfrm>
            <a:off x="935502" y="5718139"/>
            <a:ext cx="7884970" cy="830997"/>
          </a:xfrm>
          <a:prstGeom prst="rect">
            <a:avLst/>
          </a:prstGeom>
        </p:spPr>
        <p:txBody>
          <a:bodyPr wrap="square">
            <a:spAutoFit/>
          </a:bodyPr>
          <a:lstStyle/>
          <a:p>
            <a:r>
              <a:rPr lang="ru-RU" sz="1600" dirty="0" smtClean="0"/>
              <a:t>Курс «Открытая Астрономия» (интерактивное учебное пособие </a:t>
            </a:r>
            <a:r>
              <a:rPr lang="en-US" sz="1600" dirty="0" smtClean="0"/>
              <a:t>on-line) </a:t>
            </a:r>
            <a:r>
              <a:rPr lang="ru-RU" sz="1600" dirty="0" smtClean="0"/>
              <a:t>и материалы свободной энциклопедии </a:t>
            </a:r>
            <a:r>
              <a:rPr lang="ru-RU" sz="1600" dirty="0" err="1" smtClean="0"/>
              <a:t>Википедии</a:t>
            </a:r>
            <a:r>
              <a:rPr lang="ru-RU" sz="1600" dirty="0" smtClean="0"/>
              <a:t> рекомендуется использовать в качестве дополнения к сведениям, изложенным в печатных учебных пособиях</a:t>
            </a:r>
            <a:endParaRPr lang="ru-RU" sz="1600" i="1" dirty="0" smtClean="0"/>
          </a:p>
        </p:txBody>
      </p:sp>
      <p:pic>
        <p:nvPicPr>
          <p:cNvPr id="11" name="Picture 2" descr="http://img1.wikia.nocookie.net/__cb20120904222318/playtolearn/images/7/7b/Bigstock_d_red_exclamation_mark_on_whi_18984152.jpg"/>
          <p:cNvPicPr>
            <a:picLocks noChangeAspect="1" noChangeArrowheads="1"/>
          </p:cNvPicPr>
          <p:nvPr/>
        </p:nvPicPr>
        <p:blipFill>
          <a:blip r:embed="rId6" cstate="email">
            <a:clrChange>
              <a:clrFrom>
                <a:srgbClr val="FFFFFF"/>
              </a:clrFrom>
              <a:clrTo>
                <a:srgbClr val="FFFFFF">
                  <a:alpha val="0"/>
                </a:srgbClr>
              </a:clrTo>
            </a:clrChange>
          </a:blip>
          <a:srcRect/>
          <a:stretch>
            <a:fillRect/>
          </a:stretch>
        </p:blipFill>
        <p:spPr bwMode="auto">
          <a:xfrm>
            <a:off x="71406" y="5661248"/>
            <a:ext cx="835399" cy="1143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Рабочая документация\ДАС Личные документы\аватарка.JPG"/>
          <p:cNvPicPr>
            <a:picLocks noChangeAspect="1" noChangeArrowheads="1"/>
          </p:cNvPicPr>
          <p:nvPr/>
        </p:nvPicPr>
        <p:blipFill>
          <a:blip r:embed="rId2" cstate="print"/>
          <a:srcRect/>
          <a:stretch>
            <a:fillRect/>
          </a:stretch>
        </p:blipFill>
        <p:spPr bwMode="auto">
          <a:xfrm>
            <a:off x="5710834" y="813908"/>
            <a:ext cx="3433166" cy="3198908"/>
          </a:xfrm>
          <a:prstGeom prst="rect">
            <a:avLst/>
          </a:prstGeom>
          <a:noFill/>
          <a:effectLst>
            <a:softEdge rad="127000"/>
          </a:effectLst>
        </p:spPr>
      </p:pic>
      <p:sp>
        <p:nvSpPr>
          <p:cNvPr id="13" name="Прямоугольник 12"/>
          <p:cNvSpPr/>
          <p:nvPr/>
        </p:nvSpPr>
        <p:spPr>
          <a:xfrm>
            <a:off x="285752" y="714356"/>
            <a:ext cx="5857884" cy="1261884"/>
          </a:xfrm>
          <a:prstGeom prst="rect">
            <a:avLst/>
          </a:prstGeom>
          <a:noFill/>
          <a:ln w="9525">
            <a:noFill/>
            <a:prstDash val="sysDash"/>
          </a:ln>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36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Дубик</a:t>
            </a:r>
            <a:r>
              <a:rPr lang="ru-RU"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Андрей Сергеевич</a:t>
            </a:r>
          </a:p>
          <a:p>
            <a:r>
              <a:rPr lang="ru-RU" sz="2000" b="1" spc="50" dirty="0" smtClean="0">
                <a:ln w="11430"/>
                <a:solidFill>
                  <a:schemeClr val="tx2"/>
                </a:solidFill>
              </a:rPr>
              <a:t>преподаватель информатики </a:t>
            </a:r>
          </a:p>
          <a:p>
            <a:r>
              <a:rPr lang="ru-RU" sz="2000" b="1" spc="50" dirty="0" smtClean="0">
                <a:ln w="11430"/>
                <a:solidFill>
                  <a:schemeClr val="tx2"/>
                </a:solidFill>
              </a:rPr>
              <a:t>и информационных технологий</a:t>
            </a:r>
          </a:p>
        </p:txBody>
      </p:sp>
      <p:sp>
        <p:nvSpPr>
          <p:cNvPr id="2055" name="AutoShape 7" descr="https://t2.ftcdn.net/jpg/00/53/87/95/500_F_53879517_LJ92RMnyTPE0Wq0LnmRtZ1PgntjqjJ5u.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 name="Прямоугольник 19"/>
          <p:cNvSpPr/>
          <p:nvPr/>
        </p:nvSpPr>
        <p:spPr>
          <a:xfrm>
            <a:off x="214282" y="2000240"/>
            <a:ext cx="8820472" cy="4809009"/>
          </a:xfrm>
          <a:prstGeom prst="rect">
            <a:avLst/>
          </a:prstGeom>
        </p:spPr>
        <p:txBody>
          <a:bodyPr wrap="square">
            <a:spAutoFit/>
          </a:bodyPr>
          <a:lstStyle/>
          <a:p>
            <a:r>
              <a:rPr lang="ru-RU" sz="2000" b="1" spc="50" dirty="0" smtClean="0">
                <a:ln w="11430"/>
                <a:solidFill>
                  <a:srgbClr val="FF0000"/>
                </a:solidFill>
              </a:rPr>
              <a:t>Место работы: </a:t>
            </a:r>
          </a:p>
          <a:p>
            <a:r>
              <a:rPr lang="ru-RU" sz="2000" b="1" spc="50" dirty="0" smtClean="0">
                <a:ln w="11430"/>
                <a:solidFill>
                  <a:schemeClr val="tx2"/>
                </a:solidFill>
              </a:rPr>
              <a:t>ОБПОУ «Курский монтажный техникум» 	</a:t>
            </a:r>
          </a:p>
          <a:p>
            <a:r>
              <a:rPr lang="ru-RU" sz="2000" b="1" spc="50" dirty="0" smtClean="0">
                <a:ln w="11430"/>
                <a:solidFill>
                  <a:schemeClr val="tx2"/>
                </a:solidFill>
              </a:rPr>
              <a:t>305016, г.Курск, ул. Советская, 14</a:t>
            </a:r>
          </a:p>
          <a:p>
            <a:r>
              <a:rPr lang="ru-RU" sz="2000" b="1" spc="50" dirty="0" smtClean="0">
                <a:ln w="11430"/>
                <a:solidFill>
                  <a:schemeClr val="tx2"/>
                </a:solidFill>
              </a:rPr>
              <a:t>Сайт техникума </a:t>
            </a:r>
            <a:r>
              <a:rPr lang="en-US" sz="2000" b="1" spc="50" dirty="0" smtClean="0">
                <a:ln w="11430"/>
                <a:solidFill>
                  <a:schemeClr val="tx2"/>
                </a:solidFill>
                <a:hlinkClick r:id="rId3"/>
              </a:rPr>
              <a:t>https://www.kmt46.ru/</a:t>
            </a:r>
            <a:r>
              <a:rPr lang="ru-RU" sz="2000" b="1" spc="50" dirty="0" smtClean="0">
                <a:ln w="11430"/>
                <a:solidFill>
                  <a:schemeClr val="tx2"/>
                </a:solidFill>
              </a:rPr>
              <a:t> </a:t>
            </a:r>
            <a:endParaRPr lang="en-US" sz="2000" b="1" spc="50" dirty="0" smtClean="0">
              <a:ln w="11430"/>
              <a:solidFill>
                <a:schemeClr val="tx2"/>
              </a:solidFill>
            </a:endParaRPr>
          </a:p>
          <a:p>
            <a:r>
              <a:rPr lang="ru-RU" sz="2000" b="1" spc="50" dirty="0" smtClean="0">
                <a:ln w="11430"/>
                <a:solidFill>
                  <a:schemeClr val="tx2"/>
                </a:solidFill>
              </a:rPr>
              <a:t>Учебная аудитория 5а </a:t>
            </a:r>
          </a:p>
          <a:p>
            <a:r>
              <a:rPr lang="ru-RU" sz="2000" b="1" spc="50" dirty="0" smtClean="0">
                <a:ln w="11430"/>
                <a:solidFill>
                  <a:schemeClr val="tx2"/>
                </a:solidFill>
              </a:rPr>
              <a:t>«Лаборатория информационных технологий»</a:t>
            </a:r>
          </a:p>
          <a:p>
            <a:endParaRPr lang="ru-RU" sz="1050" b="1" spc="50" dirty="0" smtClean="0">
              <a:ln w="11430"/>
              <a:solidFill>
                <a:srgbClr val="FF0000"/>
              </a:solidFill>
            </a:endParaRPr>
          </a:p>
          <a:p>
            <a:r>
              <a:rPr lang="ru-RU" sz="2000" b="1" spc="50" dirty="0" smtClean="0">
                <a:ln w="11430"/>
                <a:solidFill>
                  <a:srgbClr val="FF0000"/>
                </a:solidFill>
              </a:rPr>
              <a:t>Рабочие контакты:</a:t>
            </a:r>
          </a:p>
          <a:p>
            <a:r>
              <a:rPr lang="ru-RU" sz="2000" b="1" spc="50" dirty="0" smtClean="0">
                <a:ln w="11430"/>
                <a:solidFill>
                  <a:schemeClr val="tx2"/>
                </a:solidFill>
              </a:rPr>
              <a:t>приёмная директора - (4712) 54-69-08;</a:t>
            </a:r>
          </a:p>
          <a:p>
            <a:r>
              <a:rPr lang="ru-RU" sz="2000" b="1" spc="50" dirty="0" smtClean="0">
                <a:ln w="11430"/>
                <a:solidFill>
                  <a:schemeClr val="tx2"/>
                </a:solidFill>
              </a:rPr>
              <a:t>учебная часть - (4712) 54-69-04;</a:t>
            </a:r>
          </a:p>
          <a:p>
            <a:r>
              <a:rPr lang="ru-RU" sz="2000" b="1" spc="50" dirty="0" err="1" smtClean="0">
                <a:ln w="11430"/>
                <a:solidFill>
                  <a:schemeClr val="tx2"/>
                </a:solidFill>
              </a:rPr>
              <a:t>e-mail</a:t>
            </a:r>
            <a:r>
              <a:rPr lang="ru-RU" sz="2000" b="1" spc="50" dirty="0" smtClean="0">
                <a:ln w="11430"/>
                <a:solidFill>
                  <a:schemeClr val="tx2"/>
                </a:solidFill>
              </a:rPr>
              <a:t>: учебная часть - </a:t>
            </a:r>
            <a:r>
              <a:rPr lang="ru-RU" sz="2000" b="1" spc="50" dirty="0" smtClean="0">
                <a:ln w="11430"/>
                <a:solidFill>
                  <a:schemeClr val="tx2"/>
                </a:solidFill>
                <a:hlinkClick r:id="rId4"/>
              </a:rPr>
              <a:t>edu@kmt46.ru</a:t>
            </a:r>
            <a:r>
              <a:rPr lang="ru-RU" sz="2000" b="1" spc="50" dirty="0" smtClean="0">
                <a:ln w="11430"/>
                <a:solidFill>
                  <a:schemeClr val="tx2"/>
                </a:solidFill>
              </a:rPr>
              <a:t> , администрация - </a:t>
            </a:r>
            <a:r>
              <a:rPr lang="ru-RU" sz="2000" b="1" spc="50" dirty="0" smtClean="0">
                <a:ln w="11430"/>
                <a:solidFill>
                  <a:schemeClr val="tx2"/>
                </a:solidFill>
                <a:hlinkClick r:id="rId5"/>
              </a:rPr>
              <a:t>kmt@kmt46.ru</a:t>
            </a:r>
            <a:endParaRPr lang="ru-RU" sz="2000" b="1" spc="50" dirty="0" smtClean="0">
              <a:ln w="11430"/>
              <a:solidFill>
                <a:schemeClr val="tx2"/>
              </a:solidFill>
            </a:endParaRPr>
          </a:p>
          <a:p>
            <a:endParaRPr lang="ru-RU" sz="1000" b="1" spc="50" dirty="0" smtClean="0">
              <a:ln w="11430"/>
              <a:solidFill>
                <a:srgbClr val="FF0000"/>
              </a:solidFill>
            </a:endParaRPr>
          </a:p>
          <a:p>
            <a:r>
              <a:rPr lang="ru-RU" sz="2000" b="1" spc="50" dirty="0" smtClean="0">
                <a:ln w="11430"/>
                <a:solidFill>
                  <a:srgbClr val="FF0000"/>
                </a:solidFill>
              </a:rPr>
              <a:t>Личные контакты:</a:t>
            </a:r>
            <a:endParaRPr lang="ru-RU" sz="2000" b="1" spc="50" dirty="0" smtClean="0">
              <a:ln w="11430"/>
              <a:solidFill>
                <a:schemeClr val="tx2"/>
              </a:solidFill>
            </a:endParaRPr>
          </a:p>
          <a:p>
            <a:r>
              <a:rPr lang="ru-RU" sz="2000" b="1" spc="50" dirty="0" smtClean="0">
                <a:ln w="11430"/>
                <a:solidFill>
                  <a:schemeClr val="tx2"/>
                </a:solidFill>
              </a:rPr>
              <a:t>		Телефон 		8 909 237 88 14</a:t>
            </a:r>
          </a:p>
          <a:p>
            <a:r>
              <a:rPr lang="ru-RU" sz="2000" b="1" spc="50" dirty="0" smtClean="0">
                <a:ln w="11430"/>
                <a:solidFill>
                  <a:schemeClr val="tx2"/>
                </a:solidFill>
              </a:rPr>
              <a:t>		Электронная почта 	</a:t>
            </a:r>
            <a:r>
              <a:rPr lang="en-US" sz="2000" b="1" spc="50" dirty="0" smtClean="0">
                <a:ln w="11430"/>
                <a:solidFill>
                  <a:schemeClr val="tx2"/>
                </a:solidFill>
                <a:hlinkClick r:id="rId6"/>
              </a:rPr>
              <a:t>du_an80@mail.ru</a:t>
            </a:r>
            <a:endParaRPr lang="ru-RU" sz="2000" b="1" spc="50" dirty="0" smtClean="0">
              <a:ln w="11430"/>
              <a:solidFill>
                <a:schemeClr val="tx2"/>
              </a:solidFill>
            </a:endParaRPr>
          </a:p>
          <a:p>
            <a:r>
              <a:rPr lang="ru-RU" sz="2000" b="1" spc="50" dirty="0" smtClean="0">
                <a:ln w="11430"/>
                <a:solidFill>
                  <a:schemeClr val="tx2"/>
                </a:solidFill>
              </a:rPr>
              <a:t>		Социальные сети 	</a:t>
            </a:r>
            <a:r>
              <a:rPr lang="en-US" sz="2000" b="1" spc="50" dirty="0" smtClean="0">
                <a:ln w="11430"/>
                <a:solidFill>
                  <a:schemeClr val="tx2"/>
                </a:solidFill>
              </a:rPr>
              <a:t>vk.com/id457084158</a:t>
            </a:r>
            <a:endParaRPr lang="ru-RU" sz="2000" b="1" spc="50" dirty="0" smtClean="0">
              <a:ln w="11430"/>
              <a:solidFill>
                <a:schemeClr val="tx2"/>
              </a:solidFill>
            </a:endParaRPr>
          </a:p>
        </p:txBody>
      </p:sp>
      <p:sp>
        <p:nvSpPr>
          <p:cNvPr id="7" name="Прямоугольник 6"/>
          <p:cNvSpPr/>
          <p:nvPr/>
        </p:nvSpPr>
        <p:spPr>
          <a:xfrm>
            <a:off x="285720" y="142852"/>
            <a:ext cx="5616624" cy="461665"/>
          </a:xfrm>
          <a:prstGeom prst="rect">
            <a:avLst/>
          </a:prstGeom>
        </p:spPr>
        <p:txBody>
          <a:bodyPr wrap="square">
            <a:spAutoFit/>
          </a:bodyPr>
          <a:lstStyle/>
          <a:p>
            <a:r>
              <a:rPr lang="ru-RU" sz="2400" dirty="0" smtClean="0">
                <a:solidFill>
                  <a:srgbClr val="0070C0"/>
                </a:solidFill>
              </a:rPr>
              <a:t>Позвольте представиться…..</a:t>
            </a:r>
            <a:endParaRPr lang="ru-RU" sz="2400" dirty="0">
              <a:solidFill>
                <a:srgbClr val="0070C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Прямоугольник 17"/>
          <p:cNvSpPr/>
          <p:nvPr/>
        </p:nvSpPr>
        <p:spPr>
          <a:xfrm>
            <a:off x="323528" y="239737"/>
            <a:ext cx="8568952" cy="923330"/>
          </a:xfrm>
          <a:prstGeom prst="rect">
            <a:avLst/>
          </a:prstGeom>
        </p:spPr>
        <p:txBody>
          <a:bodyPr wrap="square">
            <a:spAutoFit/>
          </a:bodyPr>
          <a:lstStyle/>
          <a:p>
            <a:r>
              <a:rPr lang="ru-RU" b="1" dirty="0" smtClean="0">
                <a:solidFill>
                  <a:srgbClr val="FF0000"/>
                </a:solidFill>
              </a:rPr>
              <a:t>Для проверки </a:t>
            </a:r>
            <a:r>
              <a:rPr lang="ru-RU" dirty="0" smtClean="0"/>
              <a:t>выполненной обучающимися работы необходимо </a:t>
            </a:r>
            <a:r>
              <a:rPr lang="ru-RU" b="1" dirty="0" smtClean="0">
                <a:solidFill>
                  <a:srgbClr val="FF0000"/>
                </a:solidFill>
              </a:rPr>
              <a:t>отправить</a:t>
            </a:r>
            <a:r>
              <a:rPr lang="ru-RU" b="1" dirty="0" smtClean="0"/>
              <a:t> </a:t>
            </a:r>
            <a:r>
              <a:rPr lang="ru-RU" b="1" dirty="0" smtClean="0">
                <a:solidFill>
                  <a:srgbClr val="FF0000"/>
                </a:solidFill>
              </a:rPr>
              <a:t>преподавателю</a:t>
            </a:r>
            <a:r>
              <a:rPr lang="ru-RU" dirty="0" smtClean="0"/>
              <a:t> все полученные в результате выполнения практических заданий и упражнений файлы. </a:t>
            </a:r>
          </a:p>
        </p:txBody>
      </p:sp>
      <p:pic>
        <p:nvPicPr>
          <p:cNvPr id="1026" name="Picture 2"/>
          <p:cNvPicPr>
            <a:picLocks noChangeAspect="1" noChangeArrowheads="1"/>
          </p:cNvPicPr>
          <p:nvPr/>
        </p:nvPicPr>
        <p:blipFill>
          <a:blip r:embed="rId2" cstate="email"/>
          <a:srcRect/>
          <a:stretch>
            <a:fillRect/>
          </a:stretch>
        </p:blipFill>
        <p:spPr bwMode="auto">
          <a:xfrm>
            <a:off x="5347828" y="1480227"/>
            <a:ext cx="3400636" cy="2668853"/>
          </a:xfrm>
          <a:prstGeom prst="rect">
            <a:avLst/>
          </a:prstGeom>
          <a:noFill/>
          <a:ln w="9525">
            <a:noFill/>
            <a:miter lim="800000"/>
            <a:headEnd/>
            <a:tailEnd/>
          </a:ln>
          <a:effectLst>
            <a:softEdge rad="63500"/>
          </a:effectLst>
        </p:spPr>
      </p:pic>
      <p:sp>
        <p:nvSpPr>
          <p:cNvPr id="15" name="Прямоугольник 14"/>
          <p:cNvSpPr/>
          <p:nvPr/>
        </p:nvSpPr>
        <p:spPr>
          <a:xfrm>
            <a:off x="1043608" y="4854059"/>
            <a:ext cx="7848872" cy="1754326"/>
          </a:xfrm>
          <a:prstGeom prst="rect">
            <a:avLst/>
          </a:prstGeom>
        </p:spPr>
        <p:txBody>
          <a:bodyPr wrap="square">
            <a:spAutoFit/>
          </a:bodyPr>
          <a:lstStyle/>
          <a:p>
            <a:r>
              <a:rPr lang="ru-RU" dirty="0" smtClean="0"/>
              <a:t>В случае, если для проверки выполненной работы</a:t>
            </a:r>
            <a:r>
              <a:rPr lang="ru-RU" dirty="0" smtClean="0">
                <a:solidFill>
                  <a:srgbClr val="FF0000"/>
                </a:solidFill>
              </a:rPr>
              <a:t> </a:t>
            </a:r>
            <a:r>
              <a:rPr lang="ru-RU" b="1" dirty="0" smtClean="0">
                <a:solidFill>
                  <a:srgbClr val="FF0000"/>
                </a:solidFill>
              </a:rPr>
              <a:t>не имеется возможности отправить</a:t>
            </a:r>
            <a:r>
              <a:rPr lang="ru-RU" dirty="0" smtClean="0">
                <a:solidFill>
                  <a:srgbClr val="FF0000"/>
                </a:solidFill>
              </a:rPr>
              <a:t> </a:t>
            </a:r>
            <a:r>
              <a:rPr lang="ru-RU" dirty="0" smtClean="0"/>
              <a:t>преподавателю файлы, их можно принести на </a:t>
            </a:r>
            <a:r>
              <a:rPr lang="en-US" dirty="0" smtClean="0"/>
              <a:t>USB-</a:t>
            </a:r>
            <a:r>
              <a:rPr lang="ru-RU" dirty="0" smtClean="0"/>
              <a:t>носителе лично преподавателю в ОБПОУ «Курский монтажный техникум» </a:t>
            </a:r>
          </a:p>
          <a:p>
            <a:r>
              <a:rPr lang="ru-RU" dirty="0" smtClean="0"/>
              <a:t>г.Курск, ул. Советская, 14 </a:t>
            </a:r>
          </a:p>
          <a:p>
            <a:r>
              <a:rPr lang="ru-RU" dirty="0" smtClean="0"/>
              <a:t>Учебная аудитория 5а «Лаборатория информационных технологий»</a:t>
            </a:r>
          </a:p>
          <a:p>
            <a:endParaRPr lang="ru-RU" dirty="0" smtClean="0"/>
          </a:p>
        </p:txBody>
      </p:sp>
      <p:pic>
        <p:nvPicPr>
          <p:cNvPr id="16" name="Picture 3" descr="D:\Documents and Settings\mainteacher5a\Мои документы\Загрузки\J0qkEYG7gls.jpg"/>
          <p:cNvPicPr>
            <a:picLocks noChangeAspect="1" noChangeArrowheads="1"/>
          </p:cNvPicPr>
          <p:nvPr/>
        </p:nvPicPr>
        <p:blipFill>
          <a:blip r:embed="rId3" cstate="email"/>
          <a:srcRect/>
          <a:stretch>
            <a:fillRect/>
          </a:stretch>
        </p:blipFill>
        <p:spPr bwMode="auto">
          <a:xfrm>
            <a:off x="179512" y="5013176"/>
            <a:ext cx="914982" cy="1264644"/>
          </a:xfrm>
          <a:prstGeom prst="rect">
            <a:avLst/>
          </a:prstGeom>
          <a:noFill/>
        </p:spPr>
      </p:pic>
      <p:sp>
        <p:nvSpPr>
          <p:cNvPr id="14" name="Прямоугольник 13"/>
          <p:cNvSpPr/>
          <p:nvPr/>
        </p:nvSpPr>
        <p:spPr>
          <a:xfrm>
            <a:off x="1799184" y="1502782"/>
            <a:ext cx="3420888" cy="2862322"/>
          </a:xfrm>
          <a:prstGeom prst="rect">
            <a:avLst/>
          </a:prstGeom>
        </p:spPr>
        <p:txBody>
          <a:bodyPr wrap="square">
            <a:spAutoFit/>
          </a:bodyPr>
          <a:lstStyle/>
          <a:p>
            <a:r>
              <a:rPr lang="ru-RU" dirty="0" smtClean="0"/>
              <a:t>Наиболее просто и эффективно</a:t>
            </a:r>
          </a:p>
          <a:p>
            <a:r>
              <a:rPr lang="ru-RU" dirty="0" smtClean="0"/>
              <a:t>сделать это можно с помощью:</a:t>
            </a:r>
          </a:p>
          <a:p>
            <a:endParaRPr lang="ru-RU" dirty="0" smtClean="0"/>
          </a:p>
          <a:p>
            <a:pPr>
              <a:buFont typeface="Wingdings" pitchFamily="2" charset="2"/>
              <a:buChar char="ü"/>
            </a:pPr>
            <a:r>
              <a:rPr lang="ru-RU" dirty="0" smtClean="0"/>
              <a:t>электронной почты </a:t>
            </a:r>
            <a:r>
              <a:rPr lang="en-US" dirty="0" smtClean="0"/>
              <a:t>e-mail </a:t>
            </a:r>
            <a:endParaRPr lang="ru-RU" dirty="0" smtClean="0"/>
          </a:p>
          <a:p>
            <a:r>
              <a:rPr lang="ru-RU" dirty="0" smtClean="0"/>
              <a:t> </a:t>
            </a:r>
            <a:r>
              <a:rPr lang="en-US" sz="2400" b="1" dirty="0" smtClean="0">
                <a:solidFill>
                  <a:srgbClr val="FF0000"/>
                </a:solidFill>
              </a:rPr>
              <a:t>du_an80@mail.ru</a:t>
            </a:r>
            <a:endParaRPr lang="ru-RU" sz="2400" b="1" dirty="0" smtClean="0">
              <a:solidFill>
                <a:srgbClr val="FF0000"/>
              </a:solidFill>
            </a:endParaRPr>
          </a:p>
          <a:p>
            <a:pPr>
              <a:buFont typeface="Wingdings" pitchFamily="2" charset="2"/>
              <a:buChar char="ü"/>
            </a:pPr>
            <a:endParaRPr lang="ru-RU" dirty="0" smtClean="0"/>
          </a:p>
          <a:p>
            <a:pPr>
              <a:buFont typeface="Wingdings" pitchFamily="2" charset="2"/>
              <a:buChar char="ü"/>
            </a:pPr>
            <a:r>
              <a:rPr lang="ru-RU" dirty="0" smtClean="0"/>
              <a:t>социальных сетей</a:t>
            </a:r>
            <a:r>
              <a:rPr lang="ru-RU" sz="2400" dirty="0" smtClean="0"/>
              <a:t> </a:t>
            </a:r>
          </a:p>
          <a:p>
            <a:r>
              <a:rPr lang="en-US" sz="2400" b="1" spc="50" dirty="0" smtClean="0">
                <a:ln w="11430"/>
                <a:solidFill>
                  <a:srgbClr val="FF0000"/>
                </a:solidFill>
              </a:rPr>
              <a:t>vk.com/id457084158</a:t>
            </a:r>
            <a:endParaRPr lang="ru-RU" sz="2400" dirty="0" smtClean="0">
              <a:solidFill>
                <a:srgbClr val="FF0000"/>
              </a:solidFill>
            </a:endParaRPr>
          </a:p>
          <a:p>
            <a:endParaRPr lang="ru-RU"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1259632" y="1124744"/>
            <a:ext cx="7416824" cy="2031325"/>
          </a:xfrm>
          <a:prstGeom prst="rect">
            <a:avLst/>
          </a:prstGeom>
        </p:spPr>
        <p:txBody>
          <a:bodyPr wrap="square">
            <a:spAutoFit/>
          </a:bodyPr>
          <a:lstStyle/>
          <a:p>
            <a:r>
              <a:rPr lang="ru-RU" dirty="0" smtClean="0"/>
              <a:t>Программа общеобразовательной учебной дисциплины «Астрономия» </a:t>
            </a:r>
            <a:r>
              <a:rPr lang="ru-RU" b="1" dirty="0" smtClean="0"/>
              <a:t>предназначена</a:t>
            </a:r>
            <a:r>
              <a:rPr lang="ru-RU" dirty="0" smtClean="0"/>
              <a:t> </a:t>
            </a:r>
            <a:r>
              <a:rPr lang="ru-RU" b="1" dirty="0" smtClean="0"/>
              <a:t>для изучения основных вопросов астрономии в профессиональных образовательных организациях</a:t>
            </a:r>
            <a:r>
              <a:rPr lang="ru-RU" dirty="0" smtClean="0"/>
              <a:t>, реализующих образовательную программу среднего общего образования в пределах освоения основной профессиональной образовательной программы (ОПОП) СПО на базе основного общего образования при подготовке квалифицированных рабочих и служащих, специалистов среднего звена.</a:t>
            </a:r>
            <a:endParaRPr lang="ru-RU" dirty="0"/>
          </a:p>
        </p:txBody>
      </p:sp>
      <p:pic>
        <p:nvPicPr>
          <p:cNvPr id="8" name="Picture 6" descr="http://www.landrover-yug.ru/wp-content/uploads/2015/08/kak-rabotaet-land-rover-jaguar.png"/>
          <p:cNvPicPr>
            <a:picLocks noChangeAspect="1" noChangeArrowheads="1"/>
          </p:cNvPicPr>
          <p:nvPr/>
        </p:nvPicPr>
        <p:blipFill>
          <a:blip r:embed="rId2" cstate="email"/>
          <a:srcRect/>
          <a:stretch>
            <a:fillRect/>
          </a:stretch>
        </p:blipFill>
        <p:spPr bwMode="auto">
          <a:xfrm>
            <a:off x="17748" y="92695"/>
            <a:ext cx="1248073" cy="1248073"/>
          </a:xfrm>
          <a:prstGeom prst="rect">
            <a:avLst/>
          </a:prstGeom>
          <a:noFill/>
        </p:spPr>
      </p:pic>
      <p:sp>
        <p:nvSpPr>
          <p:cNvPr id="9" name="Прямоугольник 8"/>
          <p:cNvSpPr/>
          <p:nvPr/>
        </p:nvSpPr>
        <p:spPr>
          <a:xfrm>
            <a:off x="1259632" y="485899"/>
            <a:ext cx="4176464" cy="461665"/>
          </a:xfrm>
          <a:prstGeom prst="rect">
            <a:avLst/>
          </a:prstGeom>
        </p:spPr>
        <p:txBody>
          <a:bodyPr wrap="square">
            <a:spAutoFit/>
          </a:bodyPr>
          <a:lstStyle/>
          <a:p>
            <a:r>
              <a:rPr lang="ru-RU" sz="2400" dirty="0" smtClean="0">
                <a:solidFill>
                  <a:srgbClr val="0070C0"/>
                </a:solidFill>
              </a:rPr>
              <a:t>Зачем изучать</a:t>
            </a:r>
            <a:r>
              <a:rPr lang="en-US" sz="2400" dirty="0" smtClean="0">
                <a:solidFill>
                  <a:srgbClr val="0070C0"/>
                </a:solidFill>
              </a:rPr>
              <a:t> </a:t>
            </a:r>
            <a:r>
              <a:rPr lang="ru-RU" sz="2400" dirty="0" smtClean="0">
                <a:solidFill>
                  <a:srgbClr val="0070C0"/>
                </a:solidFill>
              </a:rPr>
              <a:t>астрономию</a:t>
            </a:r>
            <a:endParaRPr lang="ru-RU" sz="2400" dirty="0">
              <a:solidFill>
                <a:srgbClr val="0070C0"/>
              </a:solidFill>
            </a:endParaRPr>
          </a:p>
        </p:txBody>
      </p:sp>
      <p:pic>
        <p:nvPicPr>
          <p:cNvPr id="11" name="Picture 6" descr="http://www.landrover-yug.ru/wp-content/uploads/2015/08/kak-rabotaet-land-rover-jaguar.png"/>
          <p:cNvPicPr>
            <a:picLocks noChangeAspect="1" noChangeArrowheads="1"/>
          </p:cNvPicPr>
          <p:nvPr/>
        </p:nvPicPr>
        <p:blipFill>
          <a:blip r:embed="rId2" cstate="email"/>
          <a:srcRect/>
          <a:stretch>
            <a:fillRect/>
          </a:stretch>
        </p:blipFill>
        <p:spPr bwMode="auto">
          <a:xfrm>
            <a:off x="17748" y="3356992"/>
            <a:ext cx="1248073" cy="1248073"/>
          </a:xfrm>
          <a:prstGeom prst="rect">
            <a:avLst/>
          </a:prstGeom>
          <a:noFill/>
        </p:spPr>
      </p:pic>
      <p:sp>
        <p:nvSpPr>
          <p:cNvPr id="12" name="Прямоугольник 11"/>
          <p:cNvSpPr/>
          <p:nvPr/>
        </p:nvSpPr>
        <p:spPr>
          <a:xfrm>
            <a:off x="1259632" y="3750196"/>
            <a:ext cx="5616624" cy="461665"/>
          </a:xfrm>
          <a:prstGeom prst="rect">
            <a:avLst/>
          </a:prstGeom>
        </p:spPr>
        <p:txBody>
          <a:bodyPr wrap="square">
            <a:spAutoFit/>
          </a:bodyPr>
          <a:lstStyle/>
          <a:p>
            <a:r>
              <a:rPr lang="ru-RU" sz="2400" dirty="0" smtClean="0">
                <a:solidFill>
                  <a:srgbClr val="0070C0"/>
                </a:solidFill>
              </a:rPr>
              <a:t>Цели и задачи изучения астрономии</a:t>
            </a:r>
            <a:endParaRPr lang="ru-RU" sz="2400" dirty="0">
              <a:solidFill>
                <a:srgbClr val="0070C0"/>
              </a:solidFill>
            </a:endParaRPr>
          </a:p>
        </p:txBody>
      </p:sp>
      <p:sp>
        <p:nvSpPr>
          <p:cNvPr id="13" name="Прямоугольник 12"/>
          <p:cNvSpPr/>
          <p:nvPr/>
        </p:nvSpPr>
        <p:spPr>
          <a:xfrm>
            <a:off x="1115616" y="4471952"/>
            <a:ext cx="7920880" cy="1477328"/>
          </a:xfrm>
          <a:prstGeom prst="rect">
            <a:avLst/>
          </a:prstGeom>
        </p:spPr>
        <p:txBody>
          <a:bodyPr wrap="square">
            <a:spAutoFit/>
          </a:bodyPr>
          <a:lstStyle/>
          <a:p>
            <a:r>
              <a:rPr lang="ru-RU" dirty="0" smtClean="0"/>
              <a:t>В настоящее время </a:t>
            </a:r>
            <a:r>
              <a:rPr lang="ru-RU" b="1" dirty="0" smtClean="0"/>
              <a:t>важнейшие цели и задачи астрономии </a:t>
            </a:r>
            <a:r>
              <a:rPr lang="ru-RU" dirty="0" smtClean="0"/>
              <a:t>заключаются в формировании представлений о современной естественнонаучной картине мира, о единстве физических законов, действующих на Земле и в безграничной Вселенной, о непрерывно происходящей эволюции нашей планеты, всех космических тел и их систем, а также самой Вселенной.</a:t>
            </a:r>
            <a:endParaRPr lang="ru-RU" dirty="0"/>
          </a:p>
        </p:txBody>
      </p:sp>
      <p:sp>
        <p:nvSpPr>
          <p:cNvPr id="10" name="Прямоугольник 9"/>
          <p:cNvSpPr/>
          <p:nvPr/>
        </p:nvSpPr>
        <p:spPr>
          <a:xfrm>
            <a:off x="500034" y="6068817"/>
            <a:ext cx="8424936" cy="646331"/>
          </a:xfrm>
          <a:prstGeom prst="rect">
            <a:avLst/>
          </a:prstGeom>
        </p:spPr>
        <p:txBody>
          <a:bodyPr wrap="square">
            <a:spAutoFit/>
          </a:bodyPr>
          <a:lstStyle/>
          <a:p>
            <a:r>
              <a:rPr lang="ru-RU" dirty="0" smtClean="0"/>
              <a:t>Более подробно </a:t>
            </a:r>
            <a:r>
              <a:rPr lang="en-US" dirty="0" smtClean="0"/>
              <a:t>c </a:t>
            </a:r>
            <a:r>
              <a:rPr lang="ru-RU" dirty="0" smtClean="0"/>
              <a:t>примерной программой можно ознакомиться на сайте ФИРО</a:t>
            </a:r>
            <a:br>
              <a:rPr lang="ru-RU" dirty="0" smtClean="0"/>
            </a:br>
            <a:r>
              <a:rPr lang="ru-RU" dirty="0" smtClean="0"/>
              <a:t>Источник: </a:t>
            </a:r>
            <a:r>
              <a:rPr lang="en-US" dirty="0" smtClean="0">
                <a:hlinkClick r:id="rId3"/>
              </a:rPr>
              <a:t>www.firo.ru/wp-content/uploads/2018/09/2</a:t>
            </a:r>
            <a:r>
              <a:rPr lang="ru-RU" dirty="0" err="1" smtClean="0">
                <a:hlinkClick r:id="rId3"/>
              </a:rPr>
              <a:t>Программа_Астрономия</a:t>
            </a:r>
            <a:r>
              <a:rPr lang="ru-RU" dirty="0" smtClean="0">
                <a:hlinkClick r:id="rId3"/>
              </a:rPr>
              <a:t>.</a:t>
            </a:r>
            <a:r>
              <a:rPr lang="en-US" dirty="0" err="1" smtClean="0">
                <a:hlinkClick r:id="rId3"/>
              </a:rPr>
              <a:t>pdf</a:t>
            </a:r>
            <a:r>
              <a:rPr lang="en-US" dirty="0" smtClean="0"/>
              <a:t> </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www.landrover-yug.ru/wp-content/uploads/2015/08/kak-rabotaet-land-rover-jaguar.png"/>
          <p:cNvPicPr>
            <a:picLocks noChangeAspect="1" noChangeArrowheads="1"/>
          </p:cNvPicPr>
          <p:nvPr/>
        </p:nvPicPr>
        <p:blipFill>
          <a:blip r:embed="rId2" cstate="email"/>
          <a:srcRect/>
          <a:stretch>
            <a:fillRect/>
          </a:stretch>
        </p:blipFill>
        <p:spPr bwMode="auto">
          <a:xfrm>
            <a:off x="107504" y="116632"/>
            <a:ext cx="1248073" cy="1248073"/>
          </a:xfrm>
          <a:prstGeom prst="rect">
            <a:avLst/>
          </a:prstGeom>
          <a:noFill/>
        </p:spPr>
      </p:pic>
      <p:sp>
        <p:nvSpPr>
          <p:cNvPr id="5" name="Прямоугольник 4"/>
          <p:cNvSpPr/>
          <p:nvPr/>
        </p:nvSpPr>
        <p:spPr>
          <a:xfrm>
            <a:off x="1331640" y="509836"/>
            <a:ext cx="5616624" cy="461665"/>
          </a:xfrm>
          <a:prstGeom prst="rect">
            <a:avLst/>
          </a:prstGeom>
        </p:spPr>
        <p:txBody>
          <a:bodyPr wrap="square">
            <a:spAutoFit/>
          </a:bodyPr>
          <a:lstStyle/>
          <a:p>
            <a:r>
              <a:rPr lang="ru-RU" sz="2400" dirty="0" smtClean="0">
                <a:solidFill>
                  <a:srgbClr val="0070C0"/>
                </a:solidFill>
              </a:rPr>
              <a:t>Как предполагается изучать астрономию</a:t>
            </a:r>
            <a:endParaRPr lang="ru-RU" sz="2400" dirty="0">
              <a:solidFill>
                <a:srgbClr val="0070C0"/>
              </a:solidFill>
            </a:endParaRPr>
          </a:p>
        </p:txBody>
      </p:sp>
      <p:sp>
        <p:nvSpPr>
          <p:cNvPr id="6" name="Прямоугольник 5"/>
          <p:cNvSpPr/>
          <p:nvPr/>
        </p:nvSpPr>
        <p:spPr>
          <a:xfrm>
            <a:off x="1187624" y="1052736"/>
            <a:ext cx="7776864" cy="2031325"/>
          </a:xfrm>
          <a:prstGeom prst="rect">
            <a:avLst/>
          </a:prstGeom>
        </p:spPr>
        <p:txBody>
          <a:bodyPr wrap="square">
            <a:spAutoFit/>
          </a:bodyPr>
          <a:lstStyle/>
          <a:p>
            <a:r>
              <a:rPr lang="ru-RU" dirty="0" smtClean="0"/>
              <a:t>В целом учебная дисциплина «Астрономия», в содержании которой ведущим компонентом являются научные знания и научные методы познания, не только позволяет сформировать у обучающихся целостную картину мира, но и пробуждает у них эмоционально-ценностное отношение к изучаемому материалу, готовность к выбору действий определенной направленности, умение использовать методологию научного познания для изучения окружающего мира.</a:t>
            </a:r>
            <a:endParaRPr lang="ru-RU" dirty="0"/>
          </a:p>
        </p:txBody>
      </p:sp>
      <p:sp>
        <p:nvSpPr>
          <p:cNvPr id="7" name="Прямоугольник 6"/>
          <p:cNvSpPr/>
          <p:nvPr/>
        </p:nvSpPr>
        <p:spPr>
          <a:xfrm>
            <a:off x="1187624" y="3429000"/>
            <a:ext cx="7704856" cy="1754326"/>
          </a:xfrm>
          <a:prstGeom prst="rect">
            <a:avLst/>
          </a:prstGeom>
        </p:spPr>
        <p:txBody>
          <a:bodyPr wrap="square">
            <a:spAutoFit/>
          </a:bodyPr>
          <a:lstStyle/>
          <a:p>
            <a:r>
              <a:rPr lang="ru-RU" dirty="0" smtClean="0"/>
              <a:t>В профессиональных образовательных организациях, реализующих образовательную программу среднего общего образования в пределах освоения ОПОП СПО на базе основного общего образования, учебная дисциплина «Астрономия» изучается на базовом уровне ФГОС среднего общего образования, основывается на знаниях обучающихся, полученных при изучении физики, химии, географии, математики в основной школе.</a:t>
            </a:r>
            <a:endParaRPr lang="ru-RU" dirty="0"/>
          </a:p>
        </p:txBody>
      </p:sp>
      <p:sp>
        <p:nvSpPr>
          <p:cNvPr id="8" name="Прямоугольник 7"/>
          <p:cNvSpPr/>
          <p:nvPr/>
        </p:nvSpPr>
        <p:spPr>
          <a:xfrm>
            <a:off x="500034" y="6068817"/>
            <a:ext cx="8424936" cy="646331"/>
          </a:xfrm>
          <a:prstGeom prst="rect">
            <a:avLst/>
          </a:prstGeom>
        </p:spPr>
        <p:txBody>
          <a:bodyPr wrap="square">
            <a:spAutoFit/>
          </a:bodyPr>
          <a:lstStyle/>
          <a:p>
            <a:r>
              <a:rPr lang="ru-RU" dirty="0" smtClean="0"/>
              <a:t>Более подробно </a:t>
            </a:r>
            <a:r>
              <a:rPr lang="en-US" dirty="0" smtClean="0"/>
              <a:t>c </a:t>
            </a:r>
            <a:r>
              <a:rPr lang="ru-RU" dirty="0" smtClean="0"/>
              <a:t>примерной программой можно ознакомиться на сайте ФИРО</a:t>
            </a:r>
            <a:br>
              <a:rPr lang="ru-RU" dirty="0" smtClean="0"/>
            </a:br>
            <a:r>
              <a:rPr lang="ru-RU" dirty="0" smtClean="0"/>
              <a:t>Источник: </a:t>
            </a:r>
            <a:r>
              <a:rPr lang="en-US" dirty="0" smtClean="0">
                <a:hlinkClick r:id="rId3"/>
              </a:rPr>
              <a:t>www.firo.ru/wp-content/uploads/2018/09/2</a:t>
            </a:r>
            <a:r>
              <a:rPr lang="ru-RU" dirty="0" err="1" smtClean="0">
                <a:hlinkClick r:id="rId3"/>
              </a:rPr>
              <a:t>Программа_Астрономия</a:t>
            </a:r>
            <a:r>
              <a:rPr lang="ru-RU" dirty="0" smtClean="0">
                <a:hlinkClick r:id="rId3"/>
              </a:rPr>
              <a:t>.</a:t>
            </a:r>
            <a:r>
              <a:rPr lang="en-US" dirty="0" err="1" smtClean="0">
                <a:hlinkClick r:id="rId3"/>
              </a:rPr>
              <a:t>pdf</a:t>
            </a:r>
            <a:r>
              <a:rPr lang="en-US" dirty="0" smtClean="0"/>
              <a:t> </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1367136" y="71414"/>
            <a:ext cx="7381328" cy="2308324"/>
          </a:xfrm>
          <a:prstGeom prst="rect">
            <a:avLst/>
          </a:prstGeom>
        </p:spPr>
        <p:txBody>
          <a:bodyPr wrap="square">
            <a:spAutoFit/>
          </a:bodyPr>
          <a:lstStyle/>
          <a:p>
            <a:r>
              <a:rPr lang="ru-RU" dirty="0" smtClean="0"/>
              <a:t>Важную роль в освоении содержания программы играют </a:t>
            </a:r>
            <a:r>
              <a:rPr lang="ru-RU" b="1" dirty="0" smtClean="0">
                <a:solidFill>
                  <a:srgbClr val="FF0000"/>
                </a:solidFill>
              </a:rPr>
              <a:t>собственные наблюдения обучающихся</a:t>
            </a:r>
            <a:r>
              <a:rPr lang="ru-RU" dirty="0" smtClean="0"/>
              <a:t>. Специфика планирования и организации этих наблюдений определяется двумя обстоятельствами. Во-первых, они (за исключением наблюдений Солнца) должны проводиться в вечернее или ночное время. Во-вторых, объекты, природа которых изучается на том или ином занятии, могут быть в это время недоступны для наблюдений. При планировании наблюдений этих объектов, в особенности планет, необходимо учитывать условия их видимости.</a:t>
            </a:r>
            <a:endParaRPr lang="ru-RU" dirty="0"/>
          </a:p>
        </p:txBody>
      </p:sp>
      <p:sp>
        <p:nvSpPr>
          <p:cNvPr id="12" name="Прямоугольник 11"/>
          <p:cNvSpPr/>
          <p:nvPr/>
        </p:nvSpPr>
        <p:spPr>
          <a:xfrm>
            <a:off x="395536" y="2492896"/>
            <a:ext cx="4536504" cy="2308324"/>
          </a:xfrm>
          <a:prstGeom prst="rect">
            <a:avLst/>
          </a:prstGeom>
        </p:spPr>
        <p:txBody>
          <a:bodyPr wrap="square">
            <a:spAutoFit/>
          </a:bodyPr>
          <a:lstStyle/>
          <a:p>
            <a:r>
              <a:rPr lang="ru-RU" b="1" dirty="0" smtClean="0">
                <a:solidFill>
                  <a:srgbClr val="FF0000"/>
                </a:solidFill>
              </a:rPr>
              <a:t>При невозможности проведения собственных наблюдений </a:t>
            </a:r>
            <a:r>
              <a:rPr lang="ru-RU" dirty="0" smtClean="0"/>
              <a:t>за небесными телами их можно заменить на практические задания с использованием современных информационно-коммуникационных технологий, в частности, использованием соответствующих профильных ресурсов в сети </a:t>
            </a:r>
            <a:r>
              <a:rPr lang="en-US" dirty="0" smtClean="0"/>
              <a:t>Internet</a:t>
            </a:r>
            <a:r>
              <a:rPr lang="ru-RU" dirty="0" smtClean="0"/>
              <a:t> и программного обеспечения.</a:t>
            </a:r>
            <a:endParaRPr lang="ru-RU" dirty="0"/>
          </a:p>
        </p:txBody>
      </p:sp>
      <p:sp>
        <p:nvSpPr>
          <p:cNvPr id="13" name="Прямоугольник 12"/>
          <p:cNvSpPr/>
          <p:nvPr/>
        </p:nvSpPr>
        <p:spPr>
          <a:xfrm>
            <a:off x="395536" y="5517232"/>
            <a:ext cx="8352928" cy="1200329"/>
          </a:xfrm>
          <a:prstGeom prst="rect">
            <a:avLst/>
          </a:prstGeom>
        </p:spPr>
        <p:txBody>
          <a:bodyPr wrap="square">
            <a:spAutoFit/>
          </a:bodyPr>
          <a:lstStyle/>
          <a:p>
            <a:r>
              <a:rPr lang="ru-RU" dirty="0" smtClean="0"/>
              <a:t>В рамках данной работы </a:t>
            </a:r>
            <a:r>
              <a:rPr lang="ru-RU" b="1" dirty="0" smtClean="0">
                <a:solidFill>
                  <a:srgbClr val="FF0000"/>
                </a:solidFill>
              </a:rPr>
              <a:t>рассмотрим возможности реализации </a:t>
            </a:r>
            <a:r>
              <a:rPr lang="ru-RU" dirty="0" smtClean="0"/>
              <a:t>элементов дистанционного обучения по учебной дисциплине «Астрономия» для студентов, обучающихся по специальностям технического и </a:t>
            </a:r>
            <a:r>
              <a:rPr lang="ru-RU" dirty="0" err="1" smtClean="0"/>
              <a:t>естественно-научного</a:t>
            </a:r>
            <a:r>
              <a:rPr lang="ru-RU" dirty="0" smtClean="0"/>
              <a:t> профиля на очной форме обучения в ОБПОУ «Курский монтажный техникум».</a:t>
            </a:r>
            <a:endParaRPr lang="ru-RU" dirty="0"/>
          </a:p>
        </p:txBody>
      </p:sp>
      <p:pic>
        <p:nvPicPr>
          <p:cNvPr id="14" name="Picture 3" descr="D:\Documents and Settings\mainteacher5a\Мои документы\Загрузки\J0qkEYG7gls.jpg"/>
          <p:cNvPicPr>
            <a:picLocks noChangeAspect="1" noChangeArrowheads="1"/>
          </p:cNvPicPr>
          <p:nvPr/>
        </p:nvPicPr>
        <p:blipFill>
          <a:blip r:embed="rId2" cstate="email"/>
          <a:srcRect/>
          <a:stretch>
            <a:fillRect/>
          </a:stretch>
        </p:blipFill>
        <p:spPr bwMode="auto">
          <a:xfrm>
            <a:off x="200634" y="260648"/>
            <a:ext cx="1214446" cy="1678548"/>
          </a:xfrm>
          <a:prstGeom prst="rect">
            <a:avLst/>
          </a:prstGeom>
          <a:noFill/>
        </p:spPr>
      </p:pic>
      <p:pic>
        <p:nvPicPr>
          <p:cNvPr id="49154" name="Picture 2" descr="https://ru3.anyfad.com/items/t1@08a93e3d-21e3-4ef1-baaa-4ee6f5d5367f/Astronomicheskie-nablyudeniya--eto-chto-takoe.jpg"/>
          <p:cNvPicPr>
            <a:picLocks noChangeAspect="1" noChangeArrowheads="1"/>
          </p:cNvPicPr>
          <p:nvPr/>
        </p:nvPicPr>
        <p:blipFill>
          <a:blip r:embed="rId3" cstate="email"/>
          <a:srcRect/>
          <a:stretch>
            <a:fillRect/>
          </a:stretch>
        </p:blipFill>
        <p:spPr bwMode="auto">
          <a:xfrm>
            <a:off x="4932040" y="2204864"/>
            <a:ext cx="4270998" cy="2952328"/>
          </a:xfrm>
          <a:prstGeom prst="roundRect">
            <a:avLst/>
          </a:prstGeom>
          <a:noFill/>
          <a:effectLst>
            <a:softEdge rad="317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11"/>
          <p:cNvSpPr/>
          <p:nvPr/>
        </p:nvSpPr>
        <p:spPr>
          <a:xfrm>
            <a:off x="285720" y="142852"/>
            <a:ext cx="8572560" cy="646331"/>
          </a:xfrm>
          <a:prstGeom prst="rect">
            <a:avLst/>
          </a:prstGeom>
        </p:spPr>
        <p:txBody>
          <a:bodyPr wrap="square">
            <a:spAutoFit/>
          </a:bodyPr>
          <a:lstStyle/>
          <a:p>
            <a:r>
              <a:rPr lang="ru-RU" dirty="0" smtClean="0"/>
              <a:t>В зависимости от способа коммуникации преподавателя и обучающегося можно выделить следующие типы организации дистанционного обучения:</a:t>
            </a:r>
          </a:p>
        </p:txBody>
      </p:sp>
      <p:sp>
        <p:nvSpPr>
          <p:cNvPr id="13" name="Прямоугольник 12"/>
          <p:cNvSpPr/>
          <p:nvPr/>
        </p:nvSpPr>
        <p:spPr>
          <a:xfrm>
            <a:off x="285720" y="4000504"/>
            <a:ext cx="8643998" cy="1754326"/>
          </a:xfrm>
          <a:prstGeom prst="rect">
            <a:avLst/>
          </a:prstGeom>
        </p:spPr>
        <p:txBody>
          <a:bodyPr wrap="square">
            <a:spAutoFit/>
          </a:bodyPr>
          <a:lstStyle/>
          <a:p>
            <a:r>
              <a:rPr lang="ru-RU" dirty="0" smtClean="0"/>
              <a:t>Каждый из указанных типов организации дистанционного обучения характеризуется спектром педагогических методов и приёмов обучения, которые могут быть применены в рамках реализации элементов дистанционного обучения на очном отделении, в частности </a:t>
            </a:r>
            <a:r>
              <a:rPr lang="ru-RU" b="1" dirty="0" smtClean="0">
                <a:solidFill>
                  <a:srgbClr val="FF0000"/>
                </a:solidFill>
              </a:rPr>
              <a:t>для организации «виртуальных» наблюдений и выполнения практических работ</a:t>
            </a:r>
            <a:r>
              <a:rPr lang="ru-RU" dirty="0" smtClean="0"/>
              <a:t> по учебной дисциплине «Астрономия» с использованием информационно-коммуникационных технологий.</a:t>
            </a:r>
          </a:p>
        </p:txBody>
      </p:sp>
      <p:grpSp>
        <p:nvGrpSpPr>
          <p:cNvPr id="24" name="Группа 23"/>
          <p:cNvGrpSpPr/>
          <p:nvPr/>
        </p:nvGrpSpPr>
        <p:grpSpPr>
          <a:xfrm>
            <a:off x="298274" y="744262"/>
            <a:ext cx="7264432" cy="1200329"/>
            <a:chOff x="298274" y="1017202"/>
            <a:chExt cx="7264432" cy="1200329"/>
          </a:xfrm>
        </p:grpSpPr>
        <p:sp>
          <p:nvSpPr>
            <p:cNvPr id="16" name="Прямоугольник 15"/>
            <p:cNvSpPr/>
            <p:nvPr/>
          </p:nvSpPr>
          <p:spPr>
            <a:xfrm>
              <a:off x="1153994" y="1017202"/>
              <a:ext cx="6408712" cy="1200329"/>
            </a:xfrm>
            <a:prstGeom prst="rect">
              <a:avLst/>
            </a:prstGeom>
          </p:spPr>
          <p:txBody>
            <a:bodyPr wrap="square">
              <a:spAutoFit/>
            </a:bodyPr>
            <a:lstStyle/>
            <a:p>
              <a:r>
                <a:rPr lang="ru-RU" b="1" dirty="0" smtClean="0">
                  <a:solidFill>
                    <a:srgbClr val="FF0000"/>
                  </a:solidFill>
                </a:rPr>
                <a:t>самообучение, </a:t>
              </a:r>
              <a:r>
                <a:rPr lang="ru-RU" dirty="0" smtClean="0"/>
                <a:t>организуемое посредством взаимодействия обучающегося с образовательными ресурсами, при этом контакты с другими участниками образовательного процесса минимизированы;</a:t>
              </a:r>
            </a:p>
          </p:txBody>
        </p:sp>
        <p:pic>
          <p:nvPicPr>
            <p:cNvPr id="17" name="Picture 2" descr="http://www.corevist.com/wp-content/uploads/2015/09/017834-blue-jelly-icon-symbols-shapes-check-mark8-sc44.png"/>
            <p:cNvPicPr>
              <a:picLocks noChangeAspect="1" noChangeArrowheads="1"/>
            </p:cNvPicPr>
            <p:nvPr/>
          </p:nvPicPr>
          <p:blipFill>
            <a:blip r:embed="rId2" cstate="email"/>
            <a:srcRect/>
            <a:stretch>
              <a:fillRect/>
            </a:stretch>
          </p:blipFill>
          <p:spPr bwMode="auto">
            <a:xfrm rot="19732595">
              <a:off x="298274" y="1083841"/>
              <a:ext cx="832149" cy="832149"/>
            </a:xfrm>
            <a:prstGeom prst="rect">
              <a:avLst/>
            </a:prstGeom>
            <a:noFill/>
          </p:spPr>
        </p:pic>
      </p:grpSp>
      <p:grpSp>
        <p:nvGrpSpPr>
          <p:cNvPr id="25" name="Группа 24"/>
          <p:cNvGrpSpPr/>
          <p:nvPr/>
        </p:nvGrpSpPr>
        <p:grpSpPr>
          <a:xfrm>
            <a:off x="298274" y="1942919"/>
            <a:ext cx="7131246" cy="1200329"/>
            <a:chOff x="298274" y="2632953"/>
            <a:chExt cx="7131246" cy="1200329"/>
          </a:xfrm>
        </p:grpSpPr>
        <p:sp>
          <p:nvSpPr>
            <p:cNvPr id="19" name="Прямоугольник 18"/>
            <p:cNvSpPr/>
            <p:nvPr/>
          </p:nvSpPr>
          <p:spPr>
            <a:xfrm>
              <a:off x="1153994" y="2632953"/>
              <a:ext cx="6275526" cy="1200329"/>
            </a:xfrm>
            <a:prstGeom prst="rect">
              <a:avLst/>
            </a:prstGeom>
          </p:spPr>
          <p:txBody>
            <a:bodyPr wrap="square">
              <a:spAutoFit/>
            </a:bodyPr>
            <a:lstStyle/>
            <a:p>
              <a:r>
                <a:rPr lang="ru-RU" b="1" dirty="0" smtClean="0">
                  <a:solidFill>
                    <a:srgbClr val="FF0000"/>
                  </a:solidFill>
                </a:rPr>
                <a:t>индивидуализированное обучение</a:t>
              </a:r>
              <a:r>
                <a:rPr lang="ru-RU" dirty="0" smtClean="0"/>
                <a:t>, основанное на взаимодействии обучающегося с образовательными ресурсами, а также с преподавателем в индивидуальном обучении;</a:t>
              </a:r>
              <a:endParaRPr lang="ru-RU" dirty="0"/>
            </a:p>
          </p:txBody>
        </p:sp>
        <p:pic>
          <p:nvPicPr>
            <p:cNvPr id="20" name="Picture 2" descr="http://www.corevist.com/wp-content/uploads/2015/09/017834-blue-jelly-icon-symbols-shapes-check-mark8-sc44.png"/>
            <p:cNvPicPr>
              <a:picLocks noChangeAspect="1" noChangeArrowheads="1"/>
            </p:cNvPicPr>
            <p:nvPr/>
          </p:nvPicPr>
          <p:blipFill>
            <a:blip r:embed="rId2" cstate="email"/>
            <a:srcRect/>
            <a:stretch>
              <a:fillRect/>
            </a:stretch>
          </p:blipFill>
          <p:spPr bwMode="auto">
            <a:xfrm rot="19732595">
              <a:off x="298274" y="2727432"/>
              <a:ext cx="832149" cy="832149"/>
            </a:xfrm>
            <a:prstGeom prst="rect">
              <a:avLst/>
            </a:prstGeom>
            <a:noFill/>
          </p:spPr>
        </p:pic>
      </p:grpSp>
      <p:grpSp>
        <p:nvGrpSpPr>
          <p:cNvPr id="26" name="Группа 25"/>
          <p:cNvGrpSpPr/>
          <p:nvPr/>
        </p:nvGrpSpPr>
        <p:grpSpPr>
          <a:xfrm>
            <a:off x="298274" y="2941746"/>
            <a:ext cx="7131246" cy="844444"/>
            <a:chOff x="298274" y="4013316"/>
            <a:chExt cx="7131246" cy="844444"/>
          </a:xfrm>
        </p:grpSpPr>
        <p:sp>
          <p:nvSpPr>
            <p:cNvPr id="22" name="Прямоугольник 21"/>
            <p:cNvSpPr/>
            <p:nvPr/>
          </p:nvSpPr>
          <p:spPr>
            <a:xfrm>
              <a:off x="1153994" y="4211429"/>
              <a:ext cx="6275526" cy="646331"/>
            </a:xfrm>
            <a:prstGeom prst="rect">
              <a:avLst/>
            </a:prstGeom>
          </p:spPr>
          <p:txBody>
            <a:bodyPr wrap="square">
              <a:spAutoFit/>
            </a:bodyPr>
            <a:lstStyle/>
            <a:p>
              <a:r>
                <a:rPr lang="ru-RU" b="1" dirty="0" smtClean="0">
                  <a:solidFill>
                    <a:srgbClr val="FF0000"/>
                  </a:solidFill>
                </a:rPr>
                <a:t>обучение в группе, </a:t>
              </a:r>
              <a:r>
                <a:rPr lang="ru-RU" dirty="0" smtClean="0"/>
                <a:t>предполагающее активное взаимодействие всех участников учебного процесса;</a:t>
              </a:r>
              <a:endParaRPr lang="ru-RU" dirty="0"/>
            </a:p>
          </p:txBody>
        </p:sp>
        <p:pic>
          <p:nvPicPr>
            <p:cNvPr id="23" name="Picture 2" descr="http://www.corevist.com/wp-content/uploads/2015/09/017834-blue-jelly-icon-symbols-shapes-check-mark8-sc44.png"/>
            <p:cNvPicPr>
              <a:picLocks noChangeAspect="1" noChangeArrowheads="1"/>
            </p:cNvPicPr>
            <p:nvPr/>
          </p:nvPicPr>
          <p:blipFill>
            <a:blip r:embed="rId2" cstate="email"/>
            <a:srcRect/>
            <a:stretch>
              <a:fillRect/>
            </a:stretch>
          </p:blipFill>
          <p:spPr bwMode="auto">
            <a:xfrm rot="19732595">
              <a:off x="298274" y="4013316"/>
              <a:ext cx="832149" cy="832149"/>
            </a:xfrm>
            <a:prstGeom prst="rect">
              <a:avLst/>
            </a:prstGeom>
            <a:noFill/>
          </p:spPr>
        </p:pic>
      </p:grpSp>
      <p:sp>
        <p:nvSpPr>
          <p:cNvPr id="14" name="Прямоугольник 13"/>
          <p:cNvSpPr/>
          <p:nvPr/>
        </p:nvSpPr>
        <p:spPr>
          <a:xfrm>
            <a:off x="357158" y="6068817"/>
            <a:ext cx="8424936" cy="646331"/>
          </a:xfrm>
          <a:prstGeom prst="rect">
            <a:avLst/>
          </a:prstGeom>
        </p:spPr>
        <p:txBody>
          <a:bodyPr wrap="square">
            <a:spAutoFit/>
          </a:bodyPr>
          <a:lstStyle/>
          <a:p>
            <a:r>
              <a:rPr lang="ru-RU" dirty="0" smtClean="0"/>
              <a:t>Более подробно можно ознакомиться по приведенной ниже ссылке</a:t>
            </a:r>
            <a:br>
              <a:rPr lang="ru-RU" dirty="0" smtClean="0"/>
            </a:br>
            <a:r>
              <a:rPr lang="ru-RU" dirty="0" smtClean="0"/>
              <a:t>Источник: </a:t>
            </a:r>
            <a:r>
              <a:rPr lang="en-US" dirty="0" smtClean="0">
                <a:hlinkClick r:id="rId3"/>
              </a:rPr>
              <a:t>http://studentsnews.ru/vidy-distancionnogo-obucheniya-i-obrazovaniya.html</a:t>
            </a:r>
            <a:r>
              <a:rPr lang="ru-RU" dirty="0" smtClean="0"/>
              <a:t>  </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11"/>
          <p:cNvSpPr/>
          <p:nvPr/>
        </p:nvSpPr>
        <p:spPr>
          <a:xfrm>
            <a:off x="285720" y="2923570"/>
            <a:ext cx="8463884" cy="3139321"/>
          </a:xfrm>
          <a:prstGeom prst="rect">
            <a:avLst/>
          </a:prstGeom>
        </p:spPr>
        <p:txBody>
          <a:bodyPr wrap="square">
            <a:spAutoFit/>
          </a:bodyPr>
          <a:lstStyle/>
          <a:p>
            <a:r>
              <a:rPr lang="ru-RU" dirty="0" smtClean="0"/>
              <a:t>Соотношение использования, в рамках «смешанной» формы обучения, традиционной очной формы обучения и дистанционного обучения может отличаться и зависит от большого количества факторов, к которым в том числе относятся:</a:t>
            </a:r>
          </a:p>
          <a:p>
            <a:pPr>
              <a:buFont typeface="Wingdings" pitchFamily="2" charset="2"/>
              <a:buChar char="Ø"/>
            </a:pPr>
            <a:r>
              <a:rPr lang="ru-RU" dirty="0" smtClean="0"/>
              <a:t>    предметная область, по которой планируется проведение обучения;</a:t>
            </a:r>
          </a:p>
          <a:p>
            <a:pPr>
              <a:buFont typeface="Wingdings" pitchFamily="2" charset="2"/>
              <a:buChar char="Ø"/>
            </a:pPr>
            <a:r>
              <a:rPr lang="ru-RU" dirty="0" smtClean="0"/>
              <a:t>    предполагаемый возраст обучающихся;</a:t>
            </a:r>
          </a:p>
          <a:p>
            <a:pPr>
              <a:buFont typeface="Wingdings" pitchFamily="2" charset="2"/>
              <a:buChar char="Ø"/>
            </a:pPr>
            <a:r>
              <a:rPr lang="ru-RU" dirty="0" smtClean="0"/>
              <a:t>    уровень подготовки обучающихся;</a:t>
            </a:r>
          </a:p>
          <a:p>
            <a:pPr>
              <a:buFont typeface="Wingdings" pitchFamily="2" charset="2"/>
              <a:buChar char="Ø"/>
            </a:pPr>
            <a:r>
              <a:rPr lang="ru-RU" dirty="0" smtClean="0"/>
              <a:t>    наличие информационно-образовательной среды, которая </a:t>
            </a:r>
            <a:r>
              <a:rPr lang="en-US" dirty="0" smtClean="0"/>
              <a:t>  </a:t>
            </a:r>
            <a:r>
              <a:rPr lang="ru-RU" dirty="0" smtClean="0"/>
              <a:t>может быть использована для проведения обучения (в том числе наличие технической инфраструктуры).</a:t>
            </a:r>
          </a:p>
          <a:p>
            <a:endParaRPr lang="ru-RU" dirty="0"/>
          </a:p>
        </p:txBody>
      </p:sp>
      <p:sp>
        <p:nvSpPr>
          <p:cNvPr id="27" name="Прямоугольник 26"/>
          <p:cNvSpPr/>
          <p:nvPr/>
        </p:nvSpPr>
        <p:spPr>
          <a:xfrm>
            <a:off x="285720" y="1714488"/>
            <a:ext cx="8606760" cy="923330"/>
          </a:xfrm>
          <a:prstGeom prst="rect">
            <a:avLst/>
          </a:prstGeom>
        </p:spPr>
        <p:txBody>
          <a:bodyPr wrap="square">
            <a:spAutoFit/>
          </a:bodyPr>
          <a:lstStyle/>
          <a:p>
            <a:r>
              <a:rPr lang="ru-RU" dirty="0" smtClean="0"/>
              <a:t>Учитывая особенности работы с обучающимися на очной форме обучения, достаточно большой интерес может  представлять реализация элементов дистанционного обучения  с использованием технологии «смешанного» обучения.</a:t>
            </a:r>
            <a:endParaRPr lang="ru-RU" dirty="0"/>
          </a:p>
        </p:txBody>
      </p:sp>
      <p:grpSp>
        <p:nvGrpSpPr>
          <p:cNvPr id="18" name="Группа 17"/>
          <p:cNvGrpSpPr/>
          <p:nvPr/>
        </p:nvGrpSpPr>
        <p:grpSpPr>
          <a:xfrm>
            <a:off x="98416" y="128564"/>
            <a:ext cx="8831302" cy="1416878"/>
            <a:chOff x="98416" y="536056"/>
            <a:chExt cx="8831302" cy="1416878"/>
          </a:xfrm>
        </p:grpSpPr>
        <p:sp>
          <p:nvSpPr>
            <p:cNvPr id="26" name="Прямоугольник 25"/>
            <p:cNvSpPr/>
            <p:nvPr/>
          </p:nvSpPr>
          <p:spPr>
            <a:xfrm>
              <a:off x="1410742" y="1029604"/>
              <a:ext cx="7518976" cy="923330"/>
            </a:xfrm>
            <a:prstGeom prst="rect">
              <a:avLst/>
            </a:prstGeom>
          </p:spPr>
          <p:txBody>
            <a:bodyPr wrap="square">
              <a:spAutoFit/>
            </a:bodyPr>
            <a:lstStyle/>
            <a:p>
              <a:r>
                <a:rPr lang="ru-RU" dirty="0" smtClean="0"/>
                <a:t>«Смешанное» обучение - форма обучения, при которой  обучение проводится как в традиционной очной форме, так и с использованием технологий дистанционного обучения.</a:t>
              </a:r>
              <a:endParaRPr lang="ru-RU" dirty="0"/>
            </a:p>
          </p:txBody>
        </p:sp>
        <p:pic>
          <p:nvPicPr>
            <p:cNvPr id="15" name="Picture 6" descr="http://www.landrover-yug.ru/wp-content/uploads/2015/08/kak-rabotaet-land-rover-jaguar.png"/>
            <p:cNvPicPr>
              <a:picLocks noChangeAspect="1" noChangeArrowheads="1"/>
            </p:cNvPicPr>
            <p:nvPr/>
          </p:nvPicPr>
          <p:blipFill>
            <a:blip r:embed="rId2" cstate="email"/>
            <a:srcRect/>
            <a:stretch>
              <a:fillRect/>
            </a:stretch>
          </p:blipFill>
          <p:spPr bwMode="auto">
            <a:xfrm>
              <a:off x="98416" y="680729"/>
              <a:ext cx="1248073" cy="1248073"/>
            </a:xfrm>
            <a:prstGeom prst="rect">
              <a:avLst/>
            </a:prstGeom>
            <a:noFill/>
          </p:spPr>
        </p:pic>
        <p:sp>
          <p:nvSpPr>
            <p:cNvPr id="16" name="Прямоугольник 15"/>
            <p:cNvSpPr/>
            <p:nvPr/>
          </p:nvSpPr>
          <p:spPr>
            <a:xfrm>
              <a:off x="1384268" y="536056"/>
              <a:ext cx="5616624" cy="461665"/>
            </a:xfrm>
            <a:prstGeom prst="rect">
              <a:avLst/>
            </a:prstGeom>
          </p:spPr>
          <p:txBody>
            <a:bodyPr wrap="square">
              <a:spAutoFit/>
            </a:bodyPr>
            <a:lstStyle/>
            <a:p>
              <a:r>
                <a:rPr lang="ru-RU" sz="2400" dirty="0" smtClean="0">
                  <a:solidFill>
                    <a:srgbClr val="0070C0"/>
                  </a:solidFill>
                </a:rPr>
                <a:t>«Смешанное» обучение?</a:t>
              </a:r>
              <a:endParaRPr lang="ru-RU" sz="2400" dirty="0">
                <a:solidFill>
                  <a:srgbClr val="0070C0"/>
                </a:solidFill>
              </a:endParaRPr>
            </a:p>
          </p:txBody>
        </p:sp>
      </p:grpSp>
      <p:sp>
        <p:nvSpPr>
          <p:cNvPr id="9" name="Прямоугольник 8"/>
          <p:cNvSpPr/>
          <p:nvPr/>
        </p:nvSpPr>
        <p:spPr>
          <a:xfrm>
            <a:off x="357158" y="6068817"/>
            <a:ext cx="8424936" cy="646331"/>
          </a:xfrm>
          <a:prstGeom prst="rect">
            <a:avLst/>
          </a:prstGeom>
        </p:spPr>
        <p:txBody>
          <a:bodyPr wrap="square">
            <a:spAutoFit/>
          </a:bodyPr>
          <a:lstStyle/>
          <a:p>
            <a:r>
              <a:rPr lang="ru-RU" dirty="0" smtClean="0"/>
              <a:t>Более подробно можно ознакомиться по приведенной ниже ссылке</a:t>
            </a:r>
            <a:br>
              <a:rPr lang="ru-RU" dirty="0" smtClean="0"/>
            </a:br>
            <a:r>
              <a:rPr lang="ru-RU" dirty="0" smtClean="0"/>
              <a:t>Источник: </a:t>
            </a:r>
            <a:r>
              <a:rPr lang="en-US" dirty="0" smtClean="0">
                <a:hlinkClick r:id="rId3"/>
              </a:rPr>
              <a:t>http://www.edutainme.ru/post/blended-guide-rus/</a:t>
            </a:r>
            <a:r>
              <a:rPr lang="ru-RU" dirty="0" smtClean="0"/>
              <a:t>   </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11"/>
          <p:cNvSpPr/>
          <p:nvPr/>
        </p:nvSpPr>
        <p:spPr>
          <a:xfrm>
            <a:off x="642910" y="422367"/>
            <a:ext cx="8178132" cy="5078313"/>
          </a:xfrm>
          <a:prstGeom prst="rect">
            <a:avLst/>
          </a:prstGeom>
        </p:spPr>
        <p:txBody>
          <a:bodyPr wrap="square">
            <a:spAutoFit/>
          </a:bodyPr>
          <a:lstStyle/>
          <a:p>
            <a:pPr marL="342900" indent="-342900">
              <a:buAutoNum type="arabicPeriod"/>
            </a:pPr>
            <a:r>
              <a:rPr lang="ru-RU" dirty="0" smtClean="0"/>
              <a:t>Многоканальность доставки образовательного </a:t>
            </a:r>
            <a:r>
              <a:rPr lang="ru-RU" dirty="0" err="1" smtClean="0"/>
              <a:t>контента</a:t>
            </a:r>
            <a:r>
              <a:rPr lang="ru-RU" dirty="0" smtClean="0"/>
              <a:t> обучающимся с помощью используемых ИКТ. В качестве средств доставки </a:t>
            </a:r>
            <a:r>
              <a:rPr lang="ru-RU" dirty="0" err="1" smtClean="0"/>
              <a:t>контента</a:t>
            </a:r>
            <a:r>
              <a:rPr lang="ru-RU" dirty="0" smtClean="0"/>
              <a:t> или обеспечения повышения ее эффективности могут выступать:</a:t>
            </a:r>
          </a:p>
          <a:p>
            <a:pPr marL="342900" indent="-342900"/>
            <a:endParaRPr lang="ru-RU" dirty="0" smtClean="0"/>
          </a:p>
          <a:p>
            <a:pPr lvl="1">
              <a:buFont typeface="Wingdings" pitchFamily="2" charset="2"/>
              <a:buChar char="Ø"/>
            </a:pPr>
            <a:r>
              <a:rPr lang="ru-RU" dirty="0" smtClean="0"/>
              <a:t>   локальные носители (</a:t>
            </a:r>
            <a:r>
              <a:rPr lang="en-US" dirty="0" smtClean="0"/>
              <a:t>USB Flash </a:t>
            </a:r>
            <a:r>
              <a:rPr lang="ru-RU" dirty="0" smtClean="0"/>
              <a:t>и </a:t>
            </a:r>
            <a:r>
              <a:rPr lang="en-US" dirty="0" smtClean="0"/>
              <a:t>HDD-</a:t>
            </a:r>
            <a:r>
              <a:rPr lang="ru-RU" dirty="0" smtClean="0"/>
              <a:t>накопители, CD, DVD-носители);</a:t>
            </a:r>
          </a:p>
          <a:p>
            <a:pPr lvl="1"/>
            <a:endParaRPr lang="ru-RU" dirty="0" smtClean="0"/>
          </a:p>
          <a:p>
            <a:pPr lvl="1">
              <a:buFont typeface="Wingdings" pitchFamily="2" charset="2"/>
              <a:buChar char="Ø"/>
            </a:pPr>
            <a:r>
              <a:rPr lang="ru-RU" dirty="0" smtClean="0"/>
              <a:t>   локальная сеть учебного заведения или Интернет;</a:t>
            </a:r>
          </a:p>
          <a:p>
            <a:pPr lvl="1">
              <a:buFont typeface="Wingdings" pitchFamily="2" charset="2"/>
              <a:buChar char="Ø"/>
            </a:pPr>
            <a:endParaRPr lang="ru-RU" dirty="0" smtClean="0"/>
          </a:p>
          <a:p>
            <a:pPr lvl="1">
              <a:buFont typeface="Wingdings" pitchFamily="2" charset="2"/>
              <a:buChar char="Ø"/>
            </a:pPr>
            <a:r>
              <a:rPr lang="ru-RU" dirty="0" smtClean="0"/>
              <a:t>   компьютеры и презентационное оборудование в совокупности с используемыми в процессе очных занятий презентациями, фрагментами ЭОР, анимацией и пр.;</a:t>
            </a:r>
          </a:p>
          <a:p>
            <a:pPr lvl="1"/>
            <a:endParaRPr lang="ru-RU" dirty="0" smtClean="0"/>
          </a:p>
          <a:p>
            <a:pPr lvl="1">
              <a:buFont typeface="Wingdings" pitchFamily="2" charset="2"/>
              <a:buChar char="Ø"/>
            </a:pPr>
            <a:r>
              <a:rPr lang="ru-RU" dirty="0" smtClean="0"/>
              <a:t>   принтеры   и   копировальное   оборудование   для   оперативного   тиражирования необходимых печатных материалов.</a:t>
            </a:r>
          </a:p>
          <a:p>
            <a:endParaRPr lang="ru-RU" dirty="0" smtClean="0"/>
          </a:p>
          <a:p>
            <a:r>
              <a:rPr lang="ru-RU" dirty="0" smtClean="0"/>
              <a:t>2. Средства поддержки методической работы преподавателя при обучении в </a:t>
            </a:r>
            <a:r>
              <a:rPr lang="ru-RU" dirty="0" err="1" smtClean="0"/>
              <a:t>ИКТ-насыщенной</a:t>
            </a:r>
            <a:r>
              <a:rPr lang="ru-RU" dirty="0" smtClean="0"/>
              <a:t> среде (электронная библиотека, </a:t>
            </a:r>
            <a:r>
              <a:rPr lang="ru-RU" dirty="0" err="1" smtClean="0"/>
              <a:t>медиатека</a:t>
            </a:r>
            <a:r>
              <a:rPr lang="ru-RU" dirty="0" smtClean="0"/>
              <a:t>, электронный каталог традиционной библиотеки учебного заведения).</a:t>
            </a:r>
            <a:endParaRPr lang="ru-RU" dirty="0"/>
          </a:p>
        </p:txBody>
      </p:sp>
      <p:sp>
        <p:nvSpPr>
          <p:cNvPr id="4" name="Прямоугольник 3"/>
          <p:cNvSpPr/>
          <p:nvPr/>
        </p:nvSpPr>
        <p:spPr>
          <a:xfrm rot="16200000">
            <a:off x="-3088363" y="2769517"/>
            <a:ext cx="6858003" cy="461665"/>
          </a:xfrm>
          <a:prstGeom prst="rect">
            <a:avLst/>
          </a:prstGeom>
        </p:spPr>
        <p:txBody>
          <a:bodyPr wrap="square">
            <a:spAutoFit/>
          </a:bodyPr>
          <a:lstStyle/>
          <a:p>
            <a:pPr algn="ctr"/>
            <a:r>
              <a:rPr lang="ru-RU" sz="2400" dirty="0" smtClean="0">
                <a:solidFill>
                  <a:srgbClr val="0070C0"/>
                </a:solidFill>
              </a:rPr>
              <a:t>Элементы «смешанного» обучения</a:t>
            </a:r>
            <a:endParaRPr lang="ru-RU" sz="2400" dirty="0">
              <a:solidFill>
                <a:srgbClr val="0070C0"/>
              </a:solidFill>
            </a:endParaRPr>
          </a:p>
        </p:txBody>
      </p:sp>
      <p:sp>
        <p:nvSpPr>
          <p:cNvPr id="5" name="Прямоугольник 4"/>
          <p:cNvSpPr/>
          <p:nvPr/>
        </p:nvSpPr>
        <p:spPr>
          <a:xfrm>
            <a:off x="357158" y="6068817"/>
            <a:ext cx="8424936" cy="646331"/>
          </a:xfrm>
          <a:prstGeom prst="rect">
            <a:avLst/>
          </a:prstGeom>
        </p:spPr>
        <p:txBody>
          <a:bodyPr wrap="square">
            <a:spAutoFit/>
          </a:bodyPr>
          <a:lstStyle/>
          <a:p>
            <a:r>
              <a:rPr lang="ru-RU" dirty="0" smtClean="0"/>
              <a:t>Более подробно можно ознакомиться по приведенной ниже ссылке</a:t>
            </a:r>
            <a:br>
              <a:rPr lang="ru-RU" dirty="0" smtClean="0"/>
            </a:br>
            <a:r>
              <a:rPr lang="ru-RU" dirty="0" smtClean="0"/>
              <a:t>Источник: </a:t>
            </a:r>
            <a:r>
              <a:rPr lang="en-US" dirty="0" smtClean="0">
                <a:hlinkClick r:id="rId2"/>
              </a:rPr>
              <a:t>http://www.edutainme.ru/post/blended-guide-rus/</a:t>
            </a:r>
            <a:r>
              <a:rPr lang="ru-RU" dirty="0" smtClean="0"/>
              <a:t>   </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11"/>
          <p:cNvSpPr/>
          <p:nvPr/>
        </p:nvSpPr>
        <p:spPr>
          <a:xfrm>
            <a:off x="679578" y="180402"/>
            <a:ext cx="8321578" cy="6463308"/>
          </a:xfrm>
          <a:prstGeom prst="rect">
            <a:avLst/>
          </a:prstGeom>
        </p:spPr>
        <p:txBody>
          <a:bodyPr wrap="square">
            <a:spAutoFit/>
          </a:bodyPr>
          <a:lstStyle/>
          <a:p>
            <a:r>
              <a:rPr lang="ru-RU" dirty="0" smtClean="0"/>
              <a:t>3. Расширенный набор средств удаленного взаимодействия обучающегося с преподавателем:</a:t>
            </a:r>
          </a:p>
          <a:p>
            <a:endParaRPr lang="ru-RU" dirty="0" smtClean="0"/>
          </a:p>
          <a:p>
            <a:pPr lvl="1">
              <a:buFont typeface="Wingdings" pitchFamily="2" charset="2"/>
              <a:buChar char="Ø"/>
            </a:pPr>
            <a:r>
              <a:rPr lang="ru-RU" dirty="0" smtClean="0"/>
              <a:t>   традиционное общение в учебной аудитории на занятиях по расписанию;</a:t>
            </a:r>
          </a:p>
          <a:p>
            <a:pPr lvl="1"/>
            <a:endParaRPr lang="ru-RU" dirty="0" smtClean="0"/>
          </a:p>
          <a:p>
            <a:pPr lvl="1">
              <a:buFont typeface="Wingdings" pitchFamily="2" charset="2"/>
              <a:buChar char="Ø"/>
            </a:pPr>
            <a:r>
              <a:rPr lang="ru-RU" dirty="0" smtClean="0"/>
              <a:t>   посредством электронной почты;</a:t>
            </a:r>
          </a:p>
          <a:p>
            <a:pPr lvl="1"/>
            <a:endParaRPr lang="ru-RU" dirty="0" smtClean="0"/>
          </a:p>
          <a:p>
            <a:pPr lvl="1">
              <a:buFont typeface="Wingdings" pitchFamily="2" charset="2"/>
              <a:buChar char="Ø"/>
            </a:pPr>
            <a:r>
              <a:rPr lang="ru-RU" dirty="0" smtClean="0"/>
              <a:t>   образовательные </a:t>
            </a:r>
            <a:r>
              <a:rPr lang="ru-RU" dirty="0" err="1" smtClean="0"/>
              <a:t>интернет-форумы</a:t>
            </a:r>
            <a:r>
              <a:rPr lang="ru-RU" dirty="0" smtClean="0"/>
              <a:t>;</a:t>
            </a:r>
          </a:p>
          <a:p>
            <a:pPr lvl="1">
              <a:buFont typeface="Wingdings" pitchFamily="2" charset="2"/>
              <a:buChar char="Ø"/>
            </a:pPr>
            <a:endParaRPr lang="ru-RU" dirty="0" smtClean="0"/>
          </a:p>
          <a:p>
            <a:pPr lvl="1">
              <a:buFont typeface="Wingdings" pitchFamily="2" charset="2"/>
              <a:buChar char="Ø"/>
            </a:pPr>
            <a:r>
              <a:rPr lang="ru-RU" dirty="0" smtClean="0"/>
              <a:t>   трансляция лекций;</a:t>
            </a:r>
          </a:p>
          <a:p>
            <a:pPr lvl="1"/>
            <a:endParaRPr lang="ru-RU" dirty="0" smtClean="0"/>
          </a:p>
          <a:p>
            <a:pPr lvl="1">
              <a:buFont typeface="Wingdings" pitchFamily="2" charset="2"/>
              <a:buChar char="Ø"/>
            </a:pPr>
            <a:r>
              <a:rPr lang="ru-RU" dirty="0" smtClean="0"/>
              <a:t>   видеоконференции;</a:t>
            </a:r>
          </a:p>
          <a:p>
            <a:pPr lvl="1"/>
            <a:endParaRPr lang="ru-RU" dirty="0" smtClean="0"/>
          </a:p>
          <a:p>
            <a:pPr lvl="1">
              <a:buFont typeface="Wingdings" pitchFamily="2" charset="2"/>
              <a:buChar char="Ø"/>
            </a:pPr>
            <a:r>
              <a:rPr lang="ru-RU" dirty="0" smtClean="0"/>
              <a:t>   технологии </a:t>
            </a:r>
            <a:r>
              <a:rPr lang="ru-RU" dirty="0" err="1" smtClean="0"/>
              <a:t>skype</a:t>
            </a:r>
            <a:r>
              <a:rPr lang="ru-RU" dirty="0" smtClean="0"/>
              <a:t> и пр. технологии, предоставляемые современными электронными </a:t>
            </a:r>
            <a:r>
              <a:rPr lang="ru-RU" dirty="0" err="1" smtClean="0"/>
              <a:t>гаджетами</a:t>
            </a:r>
            <a:r>
              <a:rPr lang="ru-RU" dirty="0" smtClean="0"/>
              <a:t> и соответствующим программным обеспечением</a:t>
            </a:r>
          </a:p>
          <a:p>
            <a:endParaRPr lang="ru-RU" dirty="0" smtClean="0"/>
          </a:p>
          <a:p>
            <a:r>
              <a:rPr lang="ru-RU" dirty="0" smtClean="0"/>
              <a:t>4. Современные средства повышения эффективности оценивания результатов обучения, предполагающие как включение контрольных элементов в рассмотренные в предыдущем пункте взаимодействия, так и широкое использование компьютерного тестирования.</a:t>
            </a:r>
          </a:p>
          <a:p>
            <a:endParaRPr lang="ru-RU" dirty="0" smtClean="0"/>
          </a:p>
          <a:p>
            <a:r>
              <a:rPr lang="ru-RU" dirty="0" smtClean="0"/>
              <a:t>5. Для учета результатов образовательной деятельности, наряду с традиционной «бумажной», можно использовать электронную систему учета успеваемости.</a:t>
            </a:r>
          </a:p>
        </p:txBody>
      </p:sp>
      <p:sp>
        <p:nvSpPr>
          <p:cNvPr id="4" name="Прямоугольник 3"/>
          <p:cNvSpPr/>
          <p:nvPr/>
        </p:nvSpPr>
        <p:spPr>
          <a:xfrm rot="16200000">
            <a:off x="-3088363" y="3198167"/>
            <a:ext cx="6858003" cy="461665"/>
          </a:xfrm>
          <a:prstGeom prst="rect">
            <a:avLst/>
          </a:prstGeom>
        </p:spPr>
        <p:txBody>
          <a:bodyPr wrap="square">
            <a:spAutoFit/>
          </a:bodyPr>
          <a:lstStyle/>
          <a:p>
            <a:pPr algn="ctr"/>
            <a:r>
              <a:rPr lang="ru-RU" sz="2400" dirty="0" smtClean="0">
                <a:solidFill>
                  <a:srgbClr val="0070C0"/>
                </a:solidFill>
              </a:rPr>
              <a:t>Элементы «смешанного» обучения</a:t>
            </a:r>
            <a:endParaRPr lang="ru-RU" sz="2400" dirty="0">
              <a:solidFill>
                <a:srgbClr val="0070C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2505</TotalTime>
  <Words>2027</Words>
  <Application>Microsoft Office PowerPoint</Application>
  <PresentationFormat>Экран (4:3)</PresentationFormat>
  <Paragraphs>180</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dc:creator>
  <cp:lastModifiedBy>5aWS13</cp:lastModifiedBy>
  <cp:revision>243</cp:revision>
  <dcterms:created xsi:type="dcterms:W3CDTF">2015-11-11T19:03:46Z</dcterms:created>
  <dcterms:modified xsi:type="dcterms:W3CDTF">2018-11-10T06:37:09Z</dcterms:modified>
</cp:coreProperties>
</file>