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5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656" y="-5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ED6E-5A38-43B4-9D52-9E11F50A43C3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0D5D8-134C-44AE-BA1B-50EFF7B81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ED6E-5A38-43B4-9D52-9E11F50A43C3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0D5D8-134C-44AE-BA1B-50EFF7B81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ED6E-5A38-43B4-9D52-9E11F50A43C3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0D5D8-134C-44AE-BA1B-50EFF7B81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ED6E-5A38-43B4-9D52-9E11F50A43C3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0D5D8-134C-44AE-BA1B-50EFF7B81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ED6E-5A38-43B4-9D52-9E11F50A43C3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0D5D8-134C-44AE-BA1B-50EFF7B81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ED6E-5A38-43B4-9D52-9E11F50A43C3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0D5D8-134C-44AE-BA1B-50EFF7B81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ED6E-5A38-43B4-9D52-9E11F50A43C3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0D5D8-134C-44AE-BA1B-50EFF7B81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ED6E-5A38-43B4-9D52-9E11F50A43C3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0D5D8-134C-44AE-BA1B-50EFF7B81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ED6E-5A38-43B4-9D52-9E11F50A43C3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0D5D8-134C-44AE-BA1B-50EFF7B81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ED6E-5A38-43B4-9D52-9E11F50A43C3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0D5D8-134C-44AE-BA1B-50EFF7B81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4ED6E-5A38-43B4-9D52-9E11F50A43C3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0D5D8-134C-44AE-BA1B-50EFF7B81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4ED6E-5A38-43B4-9D52-9E11F50A43C3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0D5D8-134C-44AE-BA1B-50EFF7B81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3&#1044;%20&#1087;&#1088;&#1077;&#1079;&#1077;&#1085;&#1090;&#1072;&#1094;&#1080;&#1103;%20&#1087;&#1077;&#1088;&#1074;&#1086;&#1075;&#1086;%20&#1088;&#1086;&#1089;&#1089;&#1080;&#1081;&#1089;&#1082;&#1086;&#1075;&#1086;%20&#1101;&#1082;&#1086;&#1076;&#1091;&#1082;&#1072;.mp4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476672"/>
            <a:ext cx="8640960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Экодук</a:t>
            </a:r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- </a:t>
            </a:r>
          </a:p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дорога жизни </a:t>
            </a:r>
          </a:p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для животных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4581128"/>
            <a:ext cx="864096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ru-RU" sz="2000" b="1" spc="50" dirty="0" smtClean="0">
                <a:ln w="11430">
                  <a:solidFill>
                    <a:srgbClr val="0070C0"/>
                  </a:solidFill>
                </a:ln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Малыхин Антон</a:t>
            </a:r>
          </a:p>
          <a:p>
            <a:pPr algn="r"/>
            <a:r>
              <a:rPr lang="ru-RU" sz="2000" b="1" spc="50" dirty="0" smtClean="0">
                <a:ln w="11430">
                  <a:solidFill>
                    <a:srgbClr val="0070C0"/>
                  </a:solidFill>
                </a:ln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учебная группа 1-11, </a:t>
            </a:r>
          </a:p>
          <a:p>
            <a:pPr algn="r"/>
            <a:endParaRPr lang="ru-RU" sz="2000" b="1" spc="50" dirty="0" smtClean="0">
              <a:ln w="11430">
                <a:solidFill>
                  <a:srgbClr val="0070C0"/>
                </a:solidFill>
              </a:ln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r"/>
            <a:r>
              <a:rPr lang="ru-RU" sz="2000" b="1" spc="50" dirty="0" smtClean="0">
                <a:ln w="11430">
                  <a:solidFill>
                    <a:srgbClr val="0070C0"/>
                  </a:solidFill>
                </a:ln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Специальность «Строительство и эксплуатация </a:t>
            </a:r>
          </a:p>
          <a:p>
            <a:pPr algn="r"/>
            <a:r>
              <a:rPr lang="ru-RU" sz="2000" b="1" spc="50" dirty="0" smtClean="0">
                <a:ln w="11430">
                  <a:solidFill>
                    <a:srgbClr val="0070C0"/>
                  </a:solidFill>
                </a:ln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городских путей сообщения»</a:t>
            </a:r>
          </a:p>
          <a:p>
            <a:pPr algn="r"/>
            <a:r>
              <a:rPr lang="ru-RU" sz="2000" b="1" spc="50" dirty="0" smtClean="0">
                <a:ln w="11430">
                  <a:solidFill>
                    <a:srgbClr val="0070C0"/>
                  </a:solidFill>
                </a:ln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binars.ru/images/nex1.pn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524328" y="5373216"/>
            <a:ext cx="1259632" cy="1161310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3077" name="Picture 5" descr="C:\Users\Пользователь\Downloads\экодук\nwfopkos5nezj-tbsqwuug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548680"/>
            <a:ext cx="6948264" cy="4732541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1924377"/>
            <a:ext cx="8640960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8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 внимание!</a:t>
            </a:r>
            <a:endParaRPr lang="ru-RU" sz="8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6024" y="209897"/>
            <a:ext cx="86409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Быстрая вырубка леса и чрезмерное человеческое вмешательство в ареал обитания диких животных приводят к очень плохим последствиям.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16024" y="5303728"/>
            <a:ext cx="88924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Вторжение в жизнь диких животных чаще всего происходит в ходе строительства железных и автодорог, каналов, линий электропередачи и трубопроводов.</a:t>
            </a:r>
          </a:p>
        </p:txBody>
      </p:sp>
      <p:pic>
        <p:nvPicPr>
          <p:cNvPr id="14342" name="Picture 6" descr="C:\Users\Пользователь\Downloads\экодук\6a6e3b.59zulx.2yrd.xc.j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8976"/>
            <a:ext cx="8640960" cy="400050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354438"/>
            <a:ext cx="856895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 smtClean="0">
                <a:solidFill>
                  <a:schemeClr val="bg1"/>
                </a:solidFill>
              </a:rPr>
              <a:t>Среда обитания диких животных сильно меняется, и часто случается такое, что крупное животное, пытаясь пересечь большую дорогу  провоцирует аварии. </a:t>
            </a:r>
          </a:p>
          <a:p>
            <a:endParaRPr lang="ru-RU" sz="2600" dirty="0">
              <a:solidFill>
                <a:schemeClr val="bg1"/>
              </a:solidFill>
            </a:endParaRPr>
          </a:p>
          <a:p>
            <a:r>
              <a:rPr lang="ru-RU" sz="2600" dirty="0" smtClean="0">
                <a:solidFill>
                  <a:schemeClr val="bg1"/>
                </a:solidFill>
              </a:rPr>
              <a:t>В результате страдают как люди, под колеса автомобилей которых выбегают животные, так и сами животные. </a:t>
            </a:r>
            <a:endParaRPr lang="ru-RU" sz="2600" dirty="0">
              <a:solidFill>
                <a:schemeClr val="bg1"/>
              </a:solidFill>
            </a:endParaRPr>
          </a:p>
        </p:txBody>
      </p:sp>
      <p:pic>
        <p:nvPicPr>
          <p:cNvPr id="19457" name="Picture 1" descr="C:\Users\Пользователь\Downloads\экодук\iojyki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-1"/>
            <a:ext cx="6804248" cy="4536165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5816" y="0"/>
            <a:ext cx="5904656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 smtClean="0">
                <a:solidFill>
                  <a:schemeClr val="bg1"/>
                </a:solidFill>
              </a:rPr>
              <a:t>Дорожная смертность среди животных сильно воздействовала на многие редкие разновидности, некоторые виды практически исчезают из-за того, что дороги отделили их от естественной среды обитания и они не могут получить доступ к пище.</a:t>
            </a:r>
            <a:endParaRPr lang="ru-RU" sz="2600" dirty="0">
              <a:solidFill>
                <a:schemeClr val="bg1"/>
              </a:solidFill>
            </a:endParaRPr>
          </a:p>
        </p:txBody>
      </p:sp>
      <p:pic>
        <p:nvPicPr>
          <p:cNvPr id="18436" name="Picture 4" descr="C:\Users\Пользователь\Downloads\экодук\20213391.jpg"/>
          <p:cNvPicPr>
            <a:picLocks noChangeAspect="1" noChangeArrowheads="1"/>
          </p:cNvPicPr>
          <p:nvPr/>
        </p:nvPicPr>
        <p:blipFill>
          <a:blip r:embed="rId2" cstate="print"/>
          <a:srcRect l="12054" r="22520"/>
          <a:stretch>
            <a:fillRect/>
          </a:stretch>
        </p:blipFill>
        <p:spPr bwMode="auto">
          <a:xfrm>
            <a:off x="2987824" y="4418654"/>
            <a:ext cx="2735944" cy="2439346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8437" name="Picture 5" descr="C:\Users\Пользователь\Downloads\экодук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92323"/>
            <a:ext cx="3240000" cy="2021551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8438" name="Picture 6" descr="C:\Users\Пользователь\Downloads\экодук\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4656716"/>
            <a:ext cx="3240000" cy="215666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2" name="Picture 1" descr="C:\Users\Пользователь\Downloads\экодук\0_186de5_eb199fbf_ori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504" y="2583176"/>
            <a:ext cx="3240000" cy="243000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5" name="Picture 7" descr="C:\Users\Пользователь\Downloads\экодук\4.jpg"/>
          <p:cNvPicPr>
            <a:picLocks noChangeAspect="1" noChangeArrowheads="1"/>
          </p:cNvPicPr>
          <p:nvPr/>
        </p:nvPicPr>
        <p:blipFill>
          <a:blip r:embed="rId6" cstate="print"/>
          <a:srcRect l="9376" b="23292"/>
          <a:stretch>
            <a:fillRect/>
          </a:stretch>
        </p:blipFill>
        <p:spPr bwMode="auto">
          <a:xfrm>
            <a:off x="3059832" y="2924944"/>
            <a:ext cx="2936232" cy="1740553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7" name="Picture 9" descr="C:\Users\Пользователь\Downloads\экодук\1272274172_kaban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834924"/>
            <a:ext cx="3240000" cy="205046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8443" name="Picture 11" descr="http://wallpapers1920.ru/img/picture/Nov/20/b047890689159072593204af245eaab6/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5750" y="247650"/>
            <a:ext cx="2518651" cy="2204864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64096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 smtClean="0">
                <a:solidFill>
                  <a:schemeClr val="bg1"/>
                </a:solidFill>
              </a:rPr>
              <a:t>Хороший способ минимизировать конфликт человека и дикой природы состоит в том, чтобы построить перекрестки для животных, специальные мосты и тоннели, которые позволяют животным пересекать созданные человеком барьеры – так называемые </a:t>
            </a:r>
            <a:r>
              <a:rPr lang="ru-RU" sz="2600" dirty="0" err="1" smtClean="0">
                <a:solidFill>
                  <a:schemeClr val="bg1"/>
                </a:solidFill>
              </a:rPr>
              <a:t>экодуки</a:t>
            </a:r>
            <a:r>
              <a:rPr lang="ru-RU" sz="2600" dirty="0" smtClean="0">
                <a:solidFill>
                  <a:schemeClr val="bg1"/>
                </a:solidFill>
              </a:rPr>
              <a:t>.</a:t>
            </a:r>
            <a:endParaRPr lang="ru-RU" sz="2600" dirty="0">
              <a:solidFill>
                <a:schemeClr val="bg1"/>
              </a:solidFill>
            </a:endParaRPr>
          </a:p>
        </p:txBody>
      </p:sp>
      <p:pic>
        <p:nvPicPr>
          <p:cNvPr id="17411" name="Picture 3" descr="C:\Users\Пользователь\Downloads\экодук\original.jpg"/>
          <p:cNvPicPr>
            <a:picLocks noChangeAspect="1" noChangeArrowheads="1"/>
          </p:cNvPicPr>
          <p:nvPr/>
        </p:nvPicPr>
        <p:blipFill>
          <a:blip r:embed="rId2" cstate="print"/>
          <a:srcRect l="14605"/>
          <a:stretch>
            <a:fillRect/>
          </a:stretch>
        </p:blipFill>
        <p:spPr bwMode="auto">
          <a:xfrm>
            <a:off x="3571838" y="2672916"/>
            <a:ext cx="5464658" cy="4005064"/>
          </a:xfrm>
          <a:prstGeom prst="rect">
            <a:avLst/>
          </a:prstGeom>
          <a:noFill/>
          <a:effectLst>
            <a:softEdge rad="127000"/>
          </a:effectLst>
        </p:spPr>
      </p:pic>
      <p:grpSp>
        <p:nvGrpSpPr>
          <p:cNvPr id="9" name="Группа 8"/>
          <p:cNvGrpSpPr/>
          <p:nvPr/>
        </p:nvGrpSpPr>
        <p:grpSpPr>
          <a:xfrm>
            <a:off x="88895" y="2492896"/>
            <a:ext cx="3240000" cy="4365104"/>
            <a:chOff x="88895" y="2492896"/>
            <a:chExt cx="3240000" cy="4365104"/>
          </a:xfrm>
        </p:grpSpPr>
        <p:pic>
          <p:nvPicPr>
            <p:cNvPr id="17409" name="Picture 1" descr="C:\Users\Пользователь\Downloads\экодук\0_a947a_b25f9a47_orig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8895" y="4698000"/>
              <a:ext cx="3240000" cy="2160000"/>
            </a:xfrm>
            <a:prstGeom prst="rect">
              <a:avLst/>
            </a:prstGeom>
            <a:noFill/>
            <a:effectLst>
              <a:softEdge rad="127000"/>
            </a:effectLst>
          </p:spPr>
        </p:pic>
        <p:pic>
          <p:nvPicPr>
            <p:cNvPr id="17412" name="Picture 4" descr="C:\Users\Пользователь\Downloads\экодук\Wildlife-9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9756" y="2492896"/>
              <a:ext cx="3238278" cy="2160000"/>
            </a:xfrm>
            <a:prstGeom prst="rect">
              <a:avLst/>
            </a:prstGeom>
            <a:noFill/>
            <a:effectLst>
              <a:softEdge rad="127000"/>
            </a:effectLst>
          </p:spPr>
        </p:pic>
      </p:grpSp>
      <p:sp>
        <p:nvSpPr>
          <p:cNvPr id="17414" name="AutoShape 6" descr="https://im3-tub-ru.yandex.net/i?id=5f8ed182bf462dc50a2fdfa90e873f96-l&amp;n=13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" y="76200"/>
            <a:ext cx="464400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Если люди собираются продолжать строить дороги в среде обитания животных, то должны предоставить возможность животному миру переходить эти дороги без риска. </a:t>
            </a:r>
          </a:p>
          <a:p>
            <a:endParaRPr lang="ru-RU" sz="2400" dirty="0">
              <a:solidFill>
                <a:schemeClr val="bg1"/>
              </a:solidFill>
            </a:endParaRPr>
          </a:p>
          <a:p>
            <a:r>
              <a:rPr lang="ru-RU" sz="2400" dirty="0" smtClean="0">
                <a:solidFill>
                  <a:schemeClr val="bg1"/>
                </a:solidFill>
              </a:rPr>
              <a:t>Никто не учит правилам пешеходного перехода животных, для которых может быть смертельно опасно пересечение ужасающей реки асфальта. </a:t>
            </a:r>
          </a:p>
          <a:p>
            <a:endParaRPr lang="ru-RU" sz="2400" dirty="0">
              <a:solidFill>
                <a:schemeClr val="bg1"/>
              </a:solidFill>
            </a:endParaRPr>
          </a:p>
          <a:p>
            <a:r>
              <a:rPr lang="ru-RU" sz="2400" dirty="0" smtClean="0">
                <a:solidFill>
                  <a:schemeClr val="bg1"/>
                </a:solidFill>
              </a:rPr>
              <a:t>Но можно создать красивый травянистый мост, что будет соответствовать </a:t>
            </a:r>
            <a:r>
              <a:rPr lang="ru-RU" sz="2400" dirty="0" err="1" smtClean="0">
                <a:solidFill>
                  <a:schemeClr val="bg1"/>
                </a:solidFill>
              </a:rPr>
              <a:t>экоустойчивым</a:t>
            </a:r>
            <a:r>
              <a:rPr lang="ru-RU" sz="2400" dirty="0" smtClean="0">
                <a:solidFill>
                  <a:schemeClr val="bg1"/>
                </a:solidFill>
              </a:rPr>
              <a:t> принципам развития общества.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16385" name="Picture 1" descr="C:\Users\Пользователь\Downloads\экодук\1M2rO0I2c2Q.jpg"/>
          <p:cNvPicPr>
            <a:picLocks noChangeAspect="1" noChangeArrowheads="1"/>
          </p:cNvPicPr>
          <p:nvPr/>
        </p:nvPicPr>
        <p:blipFill>
          <a:blip r:embed="rId2" cstate="print"/>
          <a:srcRect l="9390" r="4757"/>
          <a:stretch>
            <a:fillRect/>
          </a:stretch>
        </p:blipFill>
        <p:spPr bwMode="auto">
          <a:xfrm>
            <a:off x="4679504" y="0"/>
            <a:ext cx="4320000" cy="334933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6386" name="Picture 2" descr="C:\Users\Пользователь\Downloads\экодук\9.jpg"/>
          <p:cNvPicPr>
            <a:picLocks noChangeAspect="1" noChangeArrowheads="1"/>
          </p:cNvPicPr>
          <p:nvPr/>
        </p:nvPicPr>
        <p:blipFill>
          <a:blip r:embed="rId3" cstate="print"/>
          <a:srcRect l="21925" t="22175" r="20602"/>
          <a:stretch>
            <a:fillRect/>
          </a:stretch>
        </p:blipFill>
        <p:spPr bwMode="auto">
          <a:xfrm>
            <a:off x="4679504" y="3356992"/>
            <a:ext cx="4320000" cy="315885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ownloads\экодук\10.jpg"/>
          <p:cNvPicPr>
            <a:picLocks noChangeAspect="1" noChangeArrowheads="1"/>
          </p:cNvPicPr>
          <p:nvPr/>
        </p:nvPicPr>
        <p:blipFill>
          <a:blip r:embed="rId2" cstate="print"/>
          <a:srcRect r="2801" b="101"/>
          <a:stretch>
            <a:fillRect/>
          </a:stretch>
        </p:blipFill>
        <p:spPr bwMode="auto">
          <a:xfrm rot="60000">
            <a:off x="37539" y="79441"/>
            <a:ext cx="9158481" cy="6275256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ownloads\экодук\0_a946a_4329128_orig.jpg"/>
          <p:cNvPicPr>
            <a:picLocks noChangeAspect="1" noChangeArrowheads="1"/>
          </p:cNvPicPr>
          <p:nvPr/>
        </p:nvPicPr>
        <p:blipFill>
          <a:blip r:embed="rId2" cstate="print"/>
          <a:srcRect t="4851"/>
          <a:stretch>
            <a:fillRect/>
          </a:stretch>
        </p:blipFill>
        <p:spPr bwMode="auto">
          <a:xfrm>
            <a:off x="1781070" y="1357297"/>
            <a:ext cx="5505574" cy="3695025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7" name="TextBox 6"/>
          <p:cNvSpPr txBox="1"/>
          <p:nvPr/>
        </p:nvSpPr>
        <p:spPr>
          <a:xfrm>
            <a:off x="179512" y="260648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При разработке и проектировании данного сооружения естественно не обошлось без применения специализированных систем автоматизированного проектирования.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1438" y="4919032"/>
            <a:ext cx="892971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Основой формообразования будущей дороги является ее трасса, которая проектируется с учетом физических законов движения транспортных средств. И очертания этой трассы во многом предопределяют технические и транспортно-эксплуатационные качества будущей дороги.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Рабочая документация\2016-2017 учебный год\Экологическая конференция\карта дорог курской област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0"/>
            <a:ext cx="8942564" cy="6215082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282</Words>
  <Application>Microsoft Office PowerPoint</Application>
  <PresentationFormat>Экран (4:3)</PresentationFormat>
  <Paragraphs>25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5aWS13</cp:lastModifiedBy>
  <cp:revision>27</cp:revision>
  <dcterms:created xsi:type="dcterms:W3CDTF">2017-02-23T14:35:27Z</dcterms:created>
  <dcterms:modified xsi:type="dcterms:W3CDTF">2017-05-22T05:24:54Z</dcterms:modified>
</cp:coreProperties>
</file>