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1" r:id="rId5"/>
    <p:sldId id="263" r:id="rId6"/>
    <p:sldId id="264" r:id="rId7"/>
    <p:sldId id="266" r:id="rId8"/>
    <p:sldId id="267" r:id="rId9"/>
    <p:sldId id="268" r:id="rId10"/>
    <p:sldId id="269" r:id="rId11"/>
    <p:sldId id="272" r:id="rId12"/>
    <p:sldId id="275" r:id="rId13"/>
    <p:sldId id="273" r:id="rId14"/>
    <p:sldId id="274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14.10.2019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14.10.2019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14.10.2019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14.10.2019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857233"/>
            <a:ext cx="7772400" cy="642941"/>
          </a:xfrm>
        </p:spPr>
        <p:txBody>
          <a:bodyPr>
            <a:norm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МБДОУ «Детский сад№10 «Гнездышко»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357422" y="1928802"/>
            <a:ext cx="5072098" cy="3709998"/>
          </a:xfrm>
        </p:spPr>
        <p:txBody>
          <a:bodyPr>
            <a:normAutofit fontScale="92500" lnSpcReduction="20000"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Игра – как один из ведущих методов формирования культуры безопасности у детей.</a:t>
            </a:r>
          </a:p>
          <a:p>
            <a:endParaRPr lang="ru-RU" b="1" dirty="0" smtClean="0"/>
          </a:p>
          <a:p>
            <a:endParaRPr lang="ru-RU" dirty="0" smtClean="0"/>
          </a:p>
          <a:p>
            <a:endParaRPr lang="ru-RU" sz="20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Воспитатели:</a:t>
            </a:r>
          </a:p>
          <a:p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Денисова 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В.В.</a:t>
            </a:r>
          </a:p>
          <a:p>
            <a:endParaRPr lang="ru-RU" dirty="0" smtClean="0"/>
          </a:p>
        </p:txBody>
      </p:sp>
      <p:pic>
        <p:nvPicPr>
          <p:cNvPr id="4" name="Рисунок 3" descr="H:\DCIM\100CANON\IMG_2114.JPG"/>
          <p:cNvPicPr/>
          <p:nvPr/>
        </p:nvPicPr>
        <p:blipFill>
          <a:blip r:embed="rId3" cstate="print"/>
          <a:srcRect t="2956" b="3202"/>
          <a:stretch>
            <a:fillRect/>
          </a:stretch>
        </p:blipFill>
        <p:spPr bwMode="auto">
          <a:xfrm>
            <a:off x="428596" y="214290"/>
            <a:ext cx="1643042" cy="1571636"/>
          </a:xfrm>
          <a:prstGeom prst="ellipse">
            <a:avLst/>
          </a:prstGeom>
          <a:noFill/>
          <a:ln w="57150">
            <a:solidFill>
              <a:schemeClr val="accent6">
                <a:lumMod val="75000"/>
              </a:schemeClr>
            </a:solidFill>
            <a:miter lim="800000"/>
            <a:headEnd/>
            <a:tailEnd/>
          </a:ln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42918"/>
            <a:ext cx="8229600" cy="642942"/>
          </a:xfrm>
        </p:spPr>
        <p:txBody>
          <a:bodyPr>
            <a:normAutofit fontScale="90000"/>
          </a:bodyPr>
          <a:lstStyle/>
          <a:p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Интерактивные игры</a:t>
            </a:r>
            <a:b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32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Содержимое 6" descr="Водитель, выбери свой знак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71604" y="1714488"/>
            <a:ext cx="3000396" cy="2428892"/>
          </a:xfrm>
          <a:prstGeom prst="rect">
            <a:avLst/>
          </a:prstGeom>
          <a:noFill/>
          <a:ln w="38100">
            <a:solidFill>
              <a:schemeClr val="accent6">
                <a:lumMod val="75000"/>
              </a:schemeClr>
            </a:solidFill>
            <a:miter lim="800000"/>
            <a:headEnd/>
            <a:tailEnd/>
          </a:ln>
          <a:effectLst>
            <a:glow rad="139700">
              <a:schemeClr val="accent6">
                <a:satMod val="175000"/>
                <a:alpha val="40000"/>
              </a:schemeClr>
            </a:glow>
          </a:effectLst>
        </p:spPr>
      </p:pic>
      <p:pic>
        <p:nvPicPr>
          <p:cNvPr id="8" name="Рисунок 7" descr="Пешеход, выбери свой знак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43504" y="1714488"/>
            <a:ext cx="2643206" cy="2428892"/>
          </a:xfrm>
          <a:prstGeom prst="rect">
            <a:avLst/>
          </a:prstGeom>
          <a:noFill/>
          <a:ln w="38100">
            <a:solidFill>
              <a:schemeClr val="accent6">
                <a:lumMod val="75000"/>
              </a:schemeClr>
            </a:solidFill>
            <a:miter lim="800000"/>
            <a:headEnd/>
            <a:tailEnd/>
          </a:ln>
          <a:effectLst>
            <a:glow rad="139700">
              <a:schemeClr val="accent6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s://im0-tub-ru.yandex.net/i?id=4dfabe02bca0b8099e9af249d48a0a07-l&amp;n=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55776" y="1556792"/>
            <a:ext cx="4261231" cy="3195924"/>
          </a:xfrm>
          <a:prstGeom prst="round2DiagRect">
            <a:avLst/>
          </a:prstGeom>
          <a:noFill/>
          <a:ln w="38100">
            <a:solidFill>
              <a:schemeClr val="accent6">
                <a:lumMod val="75000"/>
              </a:schemeClr>
            </a:solidFill>
          </a:ln>
          <a:effectLst>
            <a:glow rad="139700">
              <a:schemeClr val="accent6">
                <a:satMod val="175000"/>
                <a:alpha val="40000"/>
              </a:schemeClr>
            </a:glow>
          </a:effectLst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Квест - игры</a:t>
            </a:r>
            <a:endParaRPr lang="ru-RU" sz="3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9828584" y="5229200"/>
            <a:ext cx="1728192" cy="896963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00042"/>
            <a:ext cx="8229600" cy="5626121"/>
          </a:xfrm>
        </p:spPr>
        <p:txBody>
          <a:bodyPr/>
          <a:lstStyle/>
          <a:p>
            <a:pPr algn="ctr">
              <a:buNone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Кубик безопасности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Quant\Desktop\1204280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15816" y="2060848"/>
            <a:ext cx="3176017" cy="2381240"/>
          </a:xfrm>
          <a:prstGeom prst="round2DiagRect">
            <a:avLst/>
          </a:prstGeom>
          <a:noFill/>
          <a:ln w="38100">
            <a:solidFill>
              <a:schemeClr val="accent6">
                <a:lumMod val="75000"/>
              </a:schemeClr>
            </a:solidFill>
          </a:ln>
          <a:effectLst>
            <a:glow rad="139700">
              <a:schemeClr val="accent6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00042"/>
            <a:ext cx="8229600" cy="5626121"/>
          </a:xfrm>
        </p:spPr>
        <p:txBody>
          <a:bodyPr/>
          <a:lstStyle/>
          <a:p>
            <a:pPr algn="ctr">
              <a:buNone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Игры-викторины</a:t>
            </a:r>
          </a:p>
        </p:txBody>
      </p:sp>
      <p:pic>
        <p:nvPicPr>
          <p:cNvPr id="7170" name="Picture 2" descr="http://vospitatel-enm.ru/wp-content/gallery/znatoki-bezopasnosti/014.jpg"/>
          <p:cNvPicPr>
            <a:picLocks noChangeAspect="1" noChangeArrowheads="1"/>
          </p:cNvPicPr>
          <p:nvPr/>
        </p:nvPicPr>
        <p:blipFill>
          <a:blip r:embed="rId2" cstate="print"/>
          <a:srcRect l="20301" t="15789" r="8646"/>
          <a:stretch>
            <a:fillRect/>
          </a:stretch>
        </p:blipFill>
        <p:spPr bwMode="auto">
          <a:xfrm>
            <a:off x="3419872" y="1700808"/>
            <a:ext cx="3027181" cy="2690816"/>
          </a:xfrm>
          <a:prstGeom prst="round2DiagRect">
            <a:avLst/>
          </a:prstGeom>
          <a:noFill/>
          <a:ln w="38100">
            <a:solidFill>
              <a:schemeClr val="accent6">
                <a:lumMod val="75000"/>
              </a:schemeClr>
            </a:solidFill>
          </a:ln>
          <a:effectLst>
            <a:glow rad="139700">
              <a:schemeClr val="accent6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42918"/>
            <a:ext cx="8229600" cy="5483245"/>
          </a:xfrm>
        </p:spPr>
        <p:txBody>
          <a:bodyPr/>
          <a:lstStyle/>
          <a:p>
            <a:pPr algn="ctr">
              <a:buNone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Моделирование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6" name="Picture 6" descr="https://b1.culture.ru/c/29699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83768" y="1988840"/>
            <a:ext cx="4681476" cy="2317562"/>
          </a:xfrm>
          <a:prstGeom prst="round2DiagRect">
            <a:avLst/>
          </a:prstGeom>
          <a:noFill/>
          <a:ln w="38100">
            <a:solidFill>
              <a:schemeClr val="accent6">
                <a:lumMod val="75000"/>
              </a:schemeClr>
            </a:solidFill>
          </a:ln>
          <a:effectLst>
            <a:glow rad="139700">
              <a:schemeClr val="accent6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357290" y="714356"/>
            <a:ext cx="6786610" cy="5411807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«Игра имеет в жизни ребенка такое же значение, как у взрослого деятельность – работа, служба. Каков ребенок в игре таков во многом он будет и в работе, когда вырастет. Поэтому воспитание будущего деятеля происходит, прежде всего, в игре…»</a:t>
            </a:r>
          </a:p>
          <a:p>
            <a:pPr algn="r">
              <a:buNone/>
            </a:pP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А. С. Макаренко.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00100" y="571481"/>
            <a:ext cx="6929486" cy="4214841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ru-RU" sz="2800" b="1" i="1" cap="small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Роль игры в жизни ребёнка</a:t>
            </a:r>
          </a:p>
          <a:p>
            <a:pPr algn="just">
              <a:buNone/>
            </a:pP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Огромная роль в формировании основ безопасности у дошкольников принадлежит игре - важнейшему виду деятельности</a:t>
            </a:r>
            <a:r>
              <a:rPr lang="ru-RU" sz="2000" dirty="0" smtClean="0"/>
              <a:t>. 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процессе которой развиваются духовные и физические силы ребенка; его внимание, память, воображение, дисциплинированность, ловкость. Кроме того, игра - это своеобразный, свойственный дошкольному возрасту способ усвоения общественного опыта. В игре формируются все стороны личности ребенка, происходят значительные изменения в его психике, подготавливающие переход к новой, более высокой стадии развития. Этим объясняются огромные воспитательные возможности игры, которую психологи считают ведущей деятельностью дошкольника.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Театрализованные игры</a:t>
            </a:r>
            <a:endParaRPr lang="ru-RU" sz="32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 flipH="1">
            <a:off x="8686800" y="4143380"/>
            <a:ext cx="1314488" cy="1982783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8436" name="Picture 4" descr="http://86.mchs.gov.ru/upload/site62/document_images/NvKdqtRghQ-800x6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83768" y="1391327"/>
            <a:ext cx="4288046" cy="3082034"/>
          </a:xfrm>
          <a:prstGeom prst="round2DiagRect">
            <a:avLst/>
          </a:prstGeom>
          <a:noFill/>
          <a:ln w="38100">
            <a:solidFill>
              <a:schemeClr val="accent6">
                <a:lumMod val="75000"/>
              </a:schemeClr>
            </a:solidFill>
          </a:ln>
          <a:effectLst>
            <a:glow rad="139700">
              <a:schemeClr val="accent6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84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Сюжетно-ролевые игры</a:t>
            </a:r>
            <a:endParaRPr lang="ru-RU" sz="32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 flipH="1" flipV="1">
            <a:off x="7858148" y="6126163"/>
            <a:ext cx="1285852" cy="446109"/>
          </a:xfrm>
        </p:spPr>
        <p:txBody>
          <a:bodyPr>
            <a:normAutofit fontScale="85000" lnSpcReduction="20000"/>
          </a:bodyPr>
          <a:lstStyle/>
          <a:p>
            <a:endParaRPr lang="ru-RU" dirty="0"/>
          </a:p>
        </p:txBody>
      </p:sp>
      <p:pic>
        <p:nvPicPr>
          <p:cNvPr id="16386" name="Picture 2" descr="http://detki.guru/wp-content/uploads/2016/10/sjuzhetno-rolevye-igry-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55776" y="1556792"/>
            <a:ext cx="4199247" cy="3149436"/>
          </a:xfrm>
          <a:prstGeom prst="round2DiagRect">
            <a:avLst/>
          </a:prstGeom>
          <a:noFill/>
          <a:ln w="38100">
            <a:solidFill>
              <a:schemeClr val="accent6">
                <a:lumMod val="75000"/>
              </a:schemeClr>
            </a:solidFill>
          </a:ln>
          <a:effectLst>
            <a:glow rad="139700">
              <a:schemeClr val="accent6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Строительные игры</a:t>
            </a:r>
            <a:endParaRPr lang="ru-RU" sz="32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5" descr="H:\DCIM\100CANON\IMG_5279.JPG"/>
          <p:cNvPicPr>
            <a:picLocks noChangeAspect="1" noChangeArrowheads="1"/>
          </p:cNvPicPr>
          <p:nvPr/>
        </p:nvPicPr>
        <p:blipFill>
          <a:blip r:embed="rId2" cstate="print"/>
          <a:srcRect l="10738" t="14818" r="4048"/>
          <a:stretch>
            <a:fillRect/>
          </a:stretch>
        </p:blipFill>
        <p:spPr bwMode="auto">
          <a:xfrm>
            <a:off x="2123728" y="1700808"/>
            <a:ext cx="5078493" cy="3384376"/>
          </a:xfrm>
          <a:prstGeom prst="round2DiagRect">
            <a:avLst/>
          </a:prstGeom>
          <a:noFill/>
          <a:ln w="38100">
            <a:solidFill>
              <a:schemeClr val="accent6">
                <a:lumMod val="75000"/>
              </a:schemeClr>
            </a:solidFill>
          </a:ln>
          <a:effectLst>
            <a:glow rad="139700">
              <a:schemeClr val="accent6">
                <a:satMod val="175000"/>
                <a:alpha val="40000"/>
              </a:schemeClr>
            </a:glow>
          </a:effec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76656" y="5589240"/>
            <a:ext cx="576064" cy="536923"/>
          </a:xfrm>
        </p:spPr>
        <p:txBody>
          <a:bodyPr>
            <a:normAutofit lnSpcReduction="10000"/>
          </a:bodyPr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042"/>
            <a:ext cx="8229600" cy="1071570"/>
          </a:xfrm>
        </p:spPr>
        <p:txBody>
          <a:bodyPr>
            <a:normAutofit/>
          </a:bodyPr>
          <a:lstStyle/>
          <a:p>
            <a:r>
              <a:rPr lang="ru-RU" sz="3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Дидактические игры</a:t>
            </a:r>
            <a:br>
              <a:rPr lang="ru-RU" sz="3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32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 descr="J:\DCIM\100CANON\IMG_628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4766" t="6215" r="8039"/>
          <a:stretch>
            <a:fillRect/>
          </a:stretch>
        </p:blipFill>
        <p:spPr bwMode="auto">
          <a:xfrm>
            <a:off x="2195736" y="1412776"/>
            <a:ext cx="4722193" cy="3384376"/>
          </a:xfrm>
          <a:prstGeom prst="round2DiagRect">
            <a:avLst/>
          </a:prstGeom>
          <a:noFill/>
          <a:ln w="38100">
            <a:solidFill>
              <a:schemeClr val="accent6">
                <a:lumMod val="75000"/>
              </a:schemeClr>
            </a:solidFill>
          </a:ln>
          <a:effectLst>
            <a:glow rad="139700">
              <a:schemeClr val="accent6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Подвижные игры</a:t>
            </a:r>
            <a:endParaRPr lang="ru-RU" sz="32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Объект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051720" y="1340768"/>
            <a:ext cx="5085194" cy="3600400"/>
          </a:xfrm>
          <a:prstGeom prst="round2DiagRect">
            <a:avLst/>
          </a:prstGeom>
          <a:ln w="38100">
            <a:solidFill>
              <a:schemeClr val="accent6">
                <a:lumMod val="75000"/>
              </a:schemeClr>
            </a:solidFill>
          </a:ln>
          <a:effectLst>
            <a:glow rad="139700">
              <a:schemeClr val="accent6">
                <a:satMod val="175000"/>
                <a:alpha val="40000"/>
              </a:schemeClr>
            </a:glow>
          </a:effectLst>
        </p:spPr>
      </p:pic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 flipH="1" flipV="1">
            <a:off x="8686800" y="6126163"/>
            <a:ext cx="3600504" cy="1017613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39784"/>
          </a:xfrm>
        </p:spPr>
        <p:txBody>
          <a:bodyPr>
            <a:normAutofit/>
          </a:bodyPr>
          <a:lstStyle/>
          <a:p>
            <a:r>
              <a:rPr lang="ru-RU" sz="3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Нетрадиционные игры</a:t>
            </a:r>
            <a:endParaRPr lang="ru-RU" sz="32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1071538" y="928670"/>
            <a:ext cx="7215238" cy="5197493"/>
          </a:xfrm>
        </p:spPr>
        <p:txBody>
          <a:bodyPr/>
          <a:lstStyle/>
          <a:p>
            <a:pPr algn="ctr">
              <a:buNone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Интерактивные игры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Рисунок 8" descr="https://lessonplans-teachers.com/_ld/0/34413656.jpg"/>
          <p:cNvPicPr/>
          <p:nvPr/>
        </p:nvPicPr>
        <p:blipFill>
          <a:blip r:embed="rId2" cstate="print"/>
          <a:srcRect t="5104" r="28354" b="13121"/>
          <a:stretch>
            <a:fillRect/>
          </a:stretch>
        </p:blipFill>
        <p:spPr bwMode="auto">
          <a:xfrm>
            <a:off x="2123728" y="1772816"/>
            <a:ext cx="5200181" cy="3228960"/>
          </a:xfrm>
          <a:prstGeom prst="round2DiagRect">
            <a:avLst/>
          </a:prstGeom>
          <a:noFill/>
          <a:ln w="38100">
            <a:solidFill>
              <a:schemeClr val="accent6">
                <a:lumMod val="75000"/>
              </a:schemeClr>
            </a:solidFill>
            <a:miter lim="800000"/>
            <a:headEnd/>
            <a:tailEnd/>
          </a:ln>
          <a:effectLst>
            <a:glow rad="139700">
              <a:schemeClr val="accent6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1684</TotalTime>
  <Words>203</Words>
  <Application>Microsoft Office PowerPoint</Application>
  <PresentationFormat>Экран (4:3)</PresentationFormat>
  <Paragraphs>24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МБДОУ «Детский сад№10 «Гнездышко»</vt:lpstr>
      <vt:lpstr>Слайд 2</vt:lpstr>
      <vt:lpstr>Слайд 3</vt:lpstr>
      <vt:lpstr> Театрализованные игры</vt:lpstr>
      <vt:lpstr>Сюжетно-ролевые игры</vt:lpstr>
      <vt:lpstr>Строительные игры</vt:lpstr>
      <vt:lpstr>Дидактические игры </vt:lpstr>
      <vt:lpstr>Подвижные игры</vt:lpstr>
      <vt:lpstr>Нетрадиционные игры</vt:lpstr>
      <vt:lpstr>Интерактивные игры </vt:lpstr>
      <vt:lpstr>Квест - игры</vt:lpstr>
      <vt:lpstr>Слайд 12</vt:lpstr>
      <vt:lpstr>Слайд 13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МБДОУ «Детский сад№10 «Гнездышко»</dc:title>
  <dc:creator>Quant</dc:creator>
  <cp:lastModifiedBy>User</cp:lastModifiedBy>
  <cp:revision>113</cp:revision>
  <dcterms:created xsi:type="dcterms:W3CDTF">2017-11-13T13:13:12Z</dcterms:created>
  <dcterms:modified xsi:type="dcterms:W3CDTF">2019-10-14T14:12:55Z</dcterms:modified>
</cp:coreProperties>
</file>