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94" r:id="rId3"/>
    <p:sldId id="265" r:id="rId4"/>
    <p:sldId id="293" r:id="rId5"/>
    <p:sldId id="267" r:id="rId6"/>
    <p:sldId id="281" r:id="rId7"/>
    <p:sldId id="270" r:id="rId8"/>
    <p:sldId id="282" r:id="rId9"/>
    <p:sldId id="273" r:id="rId10"/>
    <p:sldId id="292" r:id="rId11"/>
    <p:sldId id="291" r:id="rId12"/>
    <p:sldId id="274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990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C55F19-BCE0-4C23-837D-ACA9FC3B299A}" type="datetimeFigureOut">
              <a:rPr lang="ru-RU" smtClean="0"/>
              <a:pPr/>
              <a:t>01.03.2019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6AB094-5003-49E7-A7D9-518590E527A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08047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6AB094-5003-49E7-A7D9-518590E527A1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6AB094-5003-49E7-A7D9-518590E527A1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F2DAA-6B9A-4922-A9EC-FA015277B4AE}" type="datetimeFigureOut">
              <a:rPr lang="ru-RU" smtClean="0"/>
              <a:pPr/>
              <a:t>01.03.2019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D3677-EFFC-4985-9AA8-FD8108E788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F2DAA-6B9A-4922-A9EC-FA015277B4AE}" type="datetimeFigureOut">
              <a:rPr lang="ru-RU" smtClean="0"/>
              <a:pPr/>
              <a:t>01.03.2019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D3677-EFFC-4985-9AA8-FD8108E788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F2DAA-6B9A-4922-A9EC-FA015277B4AE}" type="datetimeFigureOut">
              <a:rPr lang="ru-RU" smtClean="0"/>
              <a:pPr/>
              <a:t>01.03.2019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D3677-EFFC-4985-9AA8-FD8108E788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F2DAA-6B9A-4922-A9EC-FA015277B4AE}" type="datetimeFigureOut">
              <a:rPr lang="ru-RU" smtClean="0"/>
              <a:pPr/>
              <a:t>01.03.2019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D3677-EFFC-4985-9AA8-FD8108E788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F2DAA-6B9A-4922-A9EC-FA015277B4AE}" type="datetimeFigureOut">
              <a:rPr lang="ru-RU" smtClean="0"/>
              <a:pPr/>
              <a:t>01.03.2019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D3677-EFFC-4985-9AA8-FD8108E788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F2DAA-6B9A-4922-A9EC-FA015277B4AE}" type="datetimeFigureOut">
              <a:rPr lang="ru-RU" smtClean="0"/>
              <a:pPr/>
              <a:t>01.03.2019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D3677-EFFC-4985-9AA8-FD8108E788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F2DAA-6B9A-4922-A9EC-FA015277B4AE}" type="datetimeFigureOut">
              <a:rPr lang="ru-RU" smtClean="0"/>
              <a:pPr/>
              <a:t>01.03.2019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D3677-EFFC-4985-9AA8-FD8108E788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F2DAA-6B9A-4922-A9EC-FA015277B4AE}" type="datetimeFigureOut">
              <a:rPr lang="ru-RU" smtClean="0"/>
              <a:pPr/>
              <a:t>01.03.2019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D3677-EFFC-4985-9AA8-FD8108E788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F2DAA-6B9A-4922-A9EC-FA015277B4AE}" type="datetimeFigureOut">
              <a:rPr lang="ru-RU" smtClean="0"/>
              <a:pPr/>
              <a:t>01.03.2019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D3677-EFFC-4985-9AA8-FD8108E788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F2DAA-6B9A-4922-A9EC-FA015277B4AE}" type="datetimeFigureOut">
              <a:rPr lang="ru-RU" smtClean="0"/>
              <a:pPr/>
              <a:t>01.03.2019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D3677-EFFC-4985-9AA8-FD8108E788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F2DAA-6B9A-4922-A9EC-FA015277B4AE}" type="datetimeFigureOut">
              <a:rPr lang="ru-RU" smtClean="0"/>
              <a:pPr/>
              <a:t>01.03.2019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D3677-EFFC-4985-9AA8-FD8108E788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4F2DAA-6B9A-4922-A9EC-FA015277B4AE}" type="datetimeFigureOut">
              <a:rPr lang="ru-RU" smtClean="0"/>
              <a:pPr/>
              <a:t>01.03.2019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6D3677-EFFC-4985-9AA8-FD8108E788A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s://vk.com/club173810564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png"/><Relationship Id="rId4" Type="http://schemas.openxmlformats.org/officeDocument/2006/relationships/hyperlink" Target="https://vk.com/id346240282" TargetMode="Externa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hyperlink" Target="https://vk.com/club173810564" TargetMode="External"/><Relationship Id="rId7" Type="http://schemas.openxmlformats.org/officeDocument/2006/relationships/image" Target="../media/image1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hyperlink" Target="https://nsportal.ru/user/1068865/page/uchebnyy-kurs-po-distsipline-statistika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jpe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237108" y="548680"/>
            <a:ext cx="6568400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Использование социальных сетей </a:t>
            </a:r>
          </a:p>
          <a:p>
            <a:pPr algn="ctr"/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 дистанционном обучении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66130" y="4781470"/>
            <a:ext cx="9077870" cy="181588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r"/>
            <a:r>
              <a:rPr lang="ru-RU" sz="2800" b="1" cap="none" spc="50" dirty="0" smtClean="0">
                <a:ln w="11430">
                  <a:solidFill>
                    <a:schemeClr val="accent1"/>
                  </a:solidFill>
                </a:ln>
                <a:solidFill>
                  <a:schemeClr val="accent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Кравцова Ольга Ивановна</a:t>
            </a:r>
          </a:p>
          <a:p>
            <a:pPr algn="r"/>
            <a:endParaRPr lang="ru-RU" sz="2800" b="1" spc="50" dirty="0">
              <a:ln w="11430">
                <a:solidFill>
                  <a:schemeClr val="accent1"/>
                </a:solidFill>
              </a:ln>
              <a:solidFill>
                <a:schemeClr val="accent1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r"/>
            <a:r>
              <a:rPr lang="ru-RU" sz="2800" b="1" cap="none" spc="50" dirty="0" smtClean="0">
                <a:ln w="11430">
                  <a:solidFill>
                    <a:schemeClr val="accent1"/>
                  </a:solidFill>
                </a:ln>
                <a:solidFill>
                  <a:schemeClr val="accent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преподаватель социально-экономических дисциплин </a:t>
            </a:r>
          </a:p>
          <a:p>
            <a:pPr algn="r"/>
            <a:r>
              <a:rPr lang="ru-RU" sz="2800" b="1" cap="none" spc="50" dirty="0" smtClean="0">
                <a:ln w="11430">
                  <a:solidFill>
                    <a:schemeClr val="accent1"/>
                  </a:solidFill>
                </a:ln>
                <a:solidFill>
                  <a:schemeClr val="accent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ОБПОУ «Курски</a:t>
            </a:r>
            <a:r>
              <a:rPr lang="ru-RU" sz="2800" b="1" spc="50" dirty="0" smtClean="0">
                <a:ln w="11430">
                  <a:solidFill>
                    <a:schemeClr val="accent1"/>
                  </a:solidFill>
                </a:ln>
                <a:solidFill>
                  <a:schemeClr val="accent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й монтажный техникум»</a:t>
            </a:r>
            <a:endParaRPr lang="ru-RU" sz="2800" b="1" cap="none" spc="50" dirty="0">
              <a:ln w="11430">
                <a:solidFill>
                  <a:schemeClr val="accent1"/>
                </a:solidFill>
              </a:ln>
              <a:solidFill>
                <a:schemeClr val="accent1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grpSp>
        <p:nvGrpSpPr>
          <p:cNvPr id="9" name="Группа 8"/>
          <p:cNvGrpSpPr/>
          <p:nvPr/>
        </p:nvGrpSpPr>
        <p:grpSpPr>
          <a:xfrm>
            <a:off x="971600" y="2691041"/>
            <a:ext cx="2736303" cy="2970207"/>
            <a:chOff x="4499992" y="1124744"/>
            <a:chExt cx="2736303" cy="2970207"/>
          </a:xfrm>
        </p:grpSpPr>
        <p:pic>
          <p:nvPicPr>
            <p:cNvPr id="10" name="Picture 2" descr="http://nyseacademy.com/wp-content/uploads/2015/09/statistic.png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4499992" y="1124744"/>
              <a:ext cx="2736303" cy="2970207"/>
            </a:xfrm>
            <a:prstGeom prst="rect">
              <a:avLst/>
            </a:prstGeom>
            <a:noFill/>
          </p:spPr>
        </p:pic>
        <p:sp>
          <p:nvSpPr>
            <p:cNvPr id="11" name="Прямоугольник 10"/>
            <p:cNvSpPr/>
            <p:nvPr/>
          </p:nvSpPr>
          <p:spPr>
            <a:xfrm rot="21307770">
              <a:off x="4974936" y="3188363"/>
              <a:ext cx="2221250" cy="52322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ru-RU" sz="2800" b="1" cap="none" spc="50" dirty="0" smtClean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</a:rPr>
                <a:t>СТАТИСТИКА</a:t>
              </a:r>
              <a:endParaRPr lang="ru-RU" sz="28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</a:endParaRPr>
            </a:p>
          </p:txBody>
        </p:sp>
        <p:sp>
          <p:nvSpPr>
            <p:cNvPr id="12" name="Прямоугольник 11"/>
            <p:cNvSpPr/>
            <p:nvPr/>
          </p:nvSpPr>
          <p:spPr>
            <a:xfrm>
              <a:off x="4721349" y="1748433"/>
              <a:ext cx="2376264" cy="830997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r>
                <a:rPr lang="ru-RU" sz="1600" b="1" spc="50" dirty="0" smtClean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КУРСКИЙ МОНТАЖНЫЙ </a:t>
              </a:r>
            </a:p>
            <a:p>
              <a:r>
                <a:rPr lang="ru-RU" sz="1600" b="1" spc="50" dirty="0" smtClean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ТЕХНИКУМ</a:t>
              </a:r>
              <a:endParaRPr lang="ru-RU" sz="1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endParaRPr>
            </a:p>
          </p:txBody>
        </p:sp>
        <p:pic>
          <p:nvPicPr>
            <p:cNvPr id="13" name="Picture 3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901283" y="2314972"/>
              <a:ext cx="590550" cy="6381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4714884"/>
            <a:ext cx="810039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err="1" smtClean="0"/>
              <a:t>Скриншот</a:t>
            </a:r>
            <a:r>
              <a:rPr lang="ru-RU" sz="1600" dirty="0" smtClean="0"/>
              <a:t> вариантов ответа на тестовое задание.</a:t>
            </a:r>
          </a:p>
          <a:p>
            <a:endParaRPr lang="ru-RU" sz="1600" dirty="0" smtClean="0"/>
          </a:p>
          <a:p>
            <a:r>
              <a:rPr lang="ru-RU" sz="1600" dirty="0" smtClean="0"/>
              <a:t>Особо следует отметить тот факт, что </a:t>
            </a:r>
            <a:r>
              <a:rPr lang="ru-RU" sz="1600" dirty="0" err="1" smtClean="0"/>
              <a:t>обучающися</a:t>
            </a:r>
            <a:r>
              <a:rPr lang="ru-RU" sz="1600" dirty="0" smtClean="0"/>
              <a:t> имеет возможность сразу видеть свои результаты выполнения тестового задания, а также в каких заданиях им были допущены ошибки и правильные варианты ответов.</a:t>
            </a:r>
          </a:p>
        </p:txBody>
      </p:sp>
      <p:pic>
        <p:nvPicPr>
          <p:cNvPr id="5122" name="Picture 2" descr="C:\Users\Оленька\Pictures\Q63cq7c3qVo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14678" y="285728"/>
            <a:ext cx="2205414" cy="3924000"/>
          </a:xfrm>
          <a:prstGeom prst="rect">
            <a:avLst/>
          </a:prstGeom>
          <a:noFill/>
        </p:spPr>
      </p:pic>
      <p:pic>
        <p:nvPicPr>
          <p:cNvPr id="5123" name="Picture 3" descr="C:\Users\Оленька\Pictures\kIeRbnXhhTs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4282" y="285728"/>
            <a:ext cx="2205414" cy="3924000"/>
          </a:xfrm>
          <a:prstGeom prst="rect">
            <a:avLst/>
          </a:prstGeom>
          <a:noFill/>
        </p:spPr>
      </p:pic>
      <p:pic>
        <p:nvPicPr>
          <p:cNvPr id="5124" name="Picture 4" descr="C:\Users\Оленька\Pictures\qoNzIaixdso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215074" y="285728"/>
            <a:ext cx="2205414" cy="3924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2910" y="1500174"/>
            <a:ext cx="2643206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/>
              <a:t>Преподаватель имеет возможность проанализировать результаты выполнения тестовых заданий как по всей группе студентов, так и по каждому в отдельности.</a:t>
            </a:r>
          </a:p>
          <a:p>
            <a:endParaRPr lang="ru-RU" sz="1600" dirty="0"/>
          </a:p>
        </p:txBody>
      </p:sp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714744" y="285728"/>
            <a:ext cx="5188086" cy="4335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9" name="Группа 8"/>
          <p:cNvGrpSpPr/>
          <p:nvPr/>
        </p:nvGrpSpPr>
        <p:grpSpPr>
          <a:xfrm>
            <a:off x="128330" y="5056197"/>
            <a:ext cx="8797476" cy="1459151"/>
            <a:chOff x="346524" y="4786322"/>
            <a:chExt cx="8797476" cy="1459151"/>
          </a:xfrm>
        </p:grpSpPr>
        <p:pic>
          <p:nvPicPr>
            <p:cNvPr id="5126" name="Picture 6"/>
            <p:cNvPicPr>
              <a:picLocks noChangeAspect="1" noChangeArrowheads="1"/>
            </p:cNvPicPr>
            <p:nvPr/>
          </p:nvPicPr>
          <p:blipFill>
            <a:blip r:embed="rId3" cstate="email"/>
            <a:srcRect t="77143"/>
            <a:stretch>
              <a:fillRect/>
            </a:stretch>
          </p:blipFill>
          <p:spPr bwMode="auto">
            <a:xfrm>
              <a:off x="346524" y="5864482"/>
              <a:ext cx="8791575" cy="3809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8" name="Picture 6"/>
            <p:cNvPicPr>
              <a:picLocks noChangeAspect="1" noChangeArrowheads="1"/>
            </p:cNvPicPr>
            <p:nvPr/>
          </p:nvPicPr>
          <p:blipFill>
            <a:blip r:embed="rId3" cstate="email"/>
            <a:srcRect b="31428"/>
            <a:stretch>
              <a:fillRect/>
            </a:stretch>
          </p:blipFill>
          <p:spPr bwMode="auto">
            <a:xfrm>
              <a:off x="352425" y="4786322"/>
              <a:ext cx="8791575" cy="11430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714356"/>
            <a:ext cx="810039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/>
              <a:t>Использование дистанционного обучения на основе группы в социальной сети «</a:t>
            </a:r>
            <a:r>
              <a:rPr lang="ru-RU" sz="1600" dirty="0" err="1" smtClean="0"/>
              <a:t>ВКонтакте</a:t>
            </a:r>
            <a:r>
              <a:rPr lang="ru-RU" sz="1600" dirty="0" smtClean="0"/>
              <a:t>» позволяет реализовывать комфортную среду для взаимодействия преподавателя, обучающихся и их родителей,  в том числе и лиц с ОВЗ, администрации учебного заведения,  улучшая эффективность сотрудничества, повышает мотивацию обучающихся в учебной деятельности, стимулируя когнитивные процессы, познавательный интерес и творческие способности. Все это положительно влияет на формирование знаний и умений по изучаемой дисциплине. </a:t>
            </a:r>
          </a:p>
          <a:p>
            <a:endParaRPr lang="ru-RU" sz="1600" dirty="0" smtClean="0"/>
          </a:p>
          <a:p>
            <a:r>
              <a:rPr lang="ru-RU" sz="1600" dirty="0" smtClean="0"/>
              <a:t>Обсуждение теоретических вопросов учебного курса  и индивидуальных работ обучающихся выходит за рамки урочных занятий, что также повышает эффективность обучения.</a:t>
            </a:r>
          </a:p>
          <a:p>
            <a:endParaRPr lang="ru-RU" sz="1600" dirty="0" smtClean="0"/>
          </a:p>
          <a:p>
            <a:r>
              <a:rPr lang="ru-RU" sz="1600" dirty="0" smtClean="0"/>
              <a:t>Несмотря на все это, </a:t>
            </a:r>
            <a:r>
              <a:rPr lang="ru-RU" sz="1600" b="1" dirty="0" smtClean="0">
                <a:solidFill>
                  <a:srgbClr val="FF0000"/>
                </a:solidFill>
              </a:rPr>
              <a:t>социальные сети и предоставляемые им возможности остаются именно как вспомогательное средство, в качестве дополнения к классическому образовательному процессу</a:t>
            </a:r>
            <a:r>
              <a:rPr lang="ru-RU" sz="1600" dirty="0" smtClean="0"/>
              <a:t>.</a:t>
            </a:r>
            <a:endParaRPr lang="ru-RU" sz="16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57158" y="113824"/>
            <a:ext cx="885828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0070C0"/>
                </a:solidFill>
              </a:rPr>
              <a:t>Использование социальных сетей в дистанционном обучении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4" name="Picture 4" descr="http://novstudent.ru/wp-content/uploads/2016/02/social-media.jpe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71470" y="260286"/>
            <a:ext cx="9220362" cy="6311986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46419" y="5916059"/>
            <a:ext cx="846898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cap="none" spc="50" dirty="0" smtClean="0">
                <a:ln w="11430">
                  <a:solidFill>
                    <a:srgbClr val="00B0F0"/>
                  </a:solidFill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Социальные сети захватили сознание людей</a:t>
            </a:r>
            <a:endParaRPr lang="ru-RU" sz="3200" b="1" cap="none" spc="50" dirty="0">
              <a:ln w="11430">
                <a:solidFill>
                  <a:srgbClr val="00B0F0"/>
                </a:solidFill>
              </a:ln>
              <a:solidFill>
                <a:schemeClr val="accent5">
                  <a:lumMod val="7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AutoShape 2" descr="http://funlib.ru/cimg/2015/122607/2243008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364" name="AutoShape 4" descr="http://funlib.ru/cimg/2015/122607/2243008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5366" name="Picture 6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2" y="454409"/>
            <a:ext cx="582930" cy="720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827584" y="214290"/>
            <a:ext cx="777686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err="1" smtClean="0">
                <a:solidFill>
                  <a:srgbClr val="FF0000"/>
                </a:solidFill>
              </a:rPr>
              <a:t>Facebook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>
                <a:solidFill>
                  <a:srgbClr val="FF0000"/>
                </a:solidFill>
              </a:rPr>
              <a:t>(</a:t>
            </a:r>
            <a:r>
              <a:rPr lang="ru-RU" b="1" dirty="0" err="1">
                <a:solidFill>
                  <a:srgbClr val="FF0000"/>
                </a:solidFill>
              </a:rPr>
              <a:t>facebook.com</a:t>
            </a:r>
            <a:r>
              <a:rPr lang="ru-RU" dirty="0"/>
              <a:t>) – социальная </a:t>
            </a:r>
            <a:r>
              <a:rPr lang="ru-RU" dirty="0" err="1"/>
              <a:t>cеть</a:t>
            </a:r>
            <a:r>
              <a:rPr lang="ru-RU" dirty="0"/>
              <a:t> с самым большим в мире количеством пользователей, однако в России она не является самой </a:t>
            </a:r>
            <a:r>
              <a:rPr lang="ru-RU" dirty="0" smtClean="0"/>
              <a:t>популярной. </a:t>
            </a:r>
            <a:r>
              <a:rPr lang="ru-RU" dirty="0" err="1" smtClean="0"/>
              <a:t>Facebook</a:t>
            </a:r>
            <a:r>
              <a:rPr lang="ru-RU" dirty="0" smtClean="0"/>
              <a:t> создавалась как сеть для общения и других коммуникаций, но там нет функционала для выкладывания </a:t>
            </a:r>
            <a:r>
              <a:rPr lang="ru-RU" dirty="0" err="1" smtClean="0"/>
              <a:t>медиа-контента</a:t>
            </a:r>
            <a:r>
              <a:rPr lang="ru-RU" dirty="0" smtClean="0"/>
              <a:t>. 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475656" y="2023790"/>
            <a:ext cx="69847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err="1" smtClean="0">
                <a:solidFill>
                  <a:srgbClr val="FF0000"/>
                </a:solidFill>
              </a:rPr>
              <a:t>Instagram</a:t>
            </a:r>
            <a:r>
              <a:rPr lang="ru-RU" dirty="0" smtClean="0"/>
              <a:t>– бесплатное приложение для обмена фотографиями, видеозаписями с элементами социальной сети</a:t>
            </a:r>
            <a:endParaRPr lang="ru-RU" dirty="0"/>
          </a:p>
        </p:txBody>
      </p:sp>
      <p:pic>
        <p:nvPicPr>
          <p:cNvPr id="15368" name="Picture 8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9512" y="3416705"/>
            <a:ext cx="590550" cy="7962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971600" y="3214686"/>
            <a:ext cx="669674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«Одноклассники», </a:t>
            </a:r>
            <a:r>
              <a:rPr lang="ru-RU" dirty="0" smtClean="0"/>
              <a:t>это модная, современная и эффективная социальная сеть, которая предоставляет широкие возможности.  Основной контингент пользователей – лица среднего и старшего возраста.  </a:t>
            </a:r>
            <a:endParaRPr lang="ru-RU" dirty="0"/>
          </a:p>
        </p:txBody>
      </p:sp>
      <p:pic>
        <p:nvPicPr>
          <p:cNvPr id="12" name="Picture 1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55576" y="5494297"/>
            <a:ext cx="534592" cy="78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Прямоугольник 12"/>
          <p:cNvSpPr/>
          <p:nvPr/>
        </p:nvSpPr>
        <p:spPr>
          <a:xfrm>
            <a:off x="1584176" y="4869160"/>
            <a:ext cx="755982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err="1" smtClean="0">
                <a:solidFill>
                  <a:srgbClr val="FF0000"/>
                </a:solidFill>
              </a:rPr>
              <a:t>ВКонтакте</a:t>
            </a:r>
            <a:r>
              <a:rPr lang="ru-RU" b="1" dirty="0" smtClean="0">
                <a:solidFill>
                  <a:srgbClr val="FF0000"/>
                </a:solidFill>
              </a:rPr>
              <a:t> (</a:t>
            </a:r>
            <a:r>
              <a:rPr lang="ru-RU" b="1" dirty="0" err="1" smtClean="0">
                <a:solidFill>
                  <a:srgbClr val="FF0000"/>
                </a:solidFill>
              </a:rPr>
              <a:t>vk.com</a:t>
            </a:r>
            <a:r>
              <a:rPr lang="ru-RU" b="1" dirty="0" smtClean="0">
                <a:solidFill>
                  <a:srgbClr val="FF0000"/>
                </a:solidFill>
              </a:rPr>
              <a:t>) </a:t>
            </a:r>
            <a:r>
              <a:rPr lang="ru-RU" dirty="0" smtClean="0"/>
              <a:t>можно встретить человека абсолютно любого возраста, но, конечно, категория «до 25 лет» занимает в ней самый значительный процент. Функционал сети очень широк и разнообразен, поэтому она привлекает и прагматичных пользователей, которые кроме самовыражения и общения часто используют данную сеть для быстрого и удобного распространения и получения информации.</a:t>
            </a:r>
            <a:endParaRPr lang="ru-RU" dirty="0"/>
          </a:p>
        </p:txBody>
      </p:sp>
      <p:pic>
        <p:nvPicPr>
          <p:cNvPr id="1026" name="Picture 2" descr="F:\kak-sdelat-repost-v-instagrame-na-androide-na-svoyu-stranicu (1)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076955"/>
            <a:ext cx="540000" cy="5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3500430" y="1535186"/>
            <a:ext cx="5286412" cy="1571636"/>
          </a:xfrm>
          <a:prstGeom prst="roundRect">
            <a:avLst/>
          </a:prstGeom>
          <a:noFill/>
          <a:ln w="381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 smtClean="0">
                <a:solidFill>
                  <a:sysClr val="windowText" lastClr="000000"/>
                </a:solidFill>
              </a:rPr>
              <a:t>	Возможность задавать 	вопросы, не боясь 	выглядеть для окружающих не 	знающим или смешным</a:t>
            </a:r>
            <a:endParaRPr lang="ru-RU" sz="2400" dirty="0">
              <a:solidFill>
                <a:sysClr val="windowText" lastClr="000000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57158" y="357166"/>
            <a:ext cx="8358246" cy="785818"/>
          </a:xfrm>
          <a:prstGeom prst="roundRect">
            <a:avLst/>
          </a:prstGeom>
          <a:noFill/>
          <a:ln w="381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 smtClean="0">
                <a:solidFill>
                  <a:sysClr val="windowText" lastClr="000000"/>
                </a:solidFill>
              </a:rPr>
              <a:t>	Увеличивается количество времени для общения 	преподавателя с аудиторией</a:t>
            </a:r>
            <a:endParaRPr lang="ru-RU" sz="2400" dirty="0">
              <a:solidFill>
                <a:sysClr val="windowText" lastClr="000000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500430" y="3535450"/>
            <a:ext cx="5214974" cy="1714512"/>
          </a:xfrm>
          <a:prstGeom prst="roundRect">
            <a:avLst/>
          </a:prstGeom>
          <a:noFill/>
          <a:ln w="381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 smtClean="0">
                <a:solidFill>
                  <a:sysClr val="windowText" lastClr="000000"/>
                </a:solidFill>
              </a:rPr>
              <a:t>	Взаимодействие на 	вертикальном  уровне 	сменяется на взаимодействие 	на горизонтальном уровне</a:t>
            </a:r>
            <a:endParaRPr lang="ru-RU" sz="2400" dirty="0">
              <a:solidFill>
                <a:sysClr val="windowText" lastClr="000000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571604" y="5464276"/>
            <a:ext cx="7143800" cy="785818"/>
          </a:xfrm>
          <a:prstGeom prst="roundRect">
            <a:avLst/>
          </a:prstGeom>
          <a:noFill/>
          <a:ln w="381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 smtClean="0">
                <a:solidFill>
                  <a:schemeClr val="tx1"/>
                </a:solidFill>
              </a:rPr>
              <a:t>	Возможность обучения лиц </a:t>
            </a:r>
          </a:p>
          <a:p>
            <a:r>
              <a:rPr lang="ru-RU" sz="2400" dirty="0" smtClean="0">
                <a:solidFill>
                  <a:schemeClr val="tx1"/>
                </a:solidFill>
              </a:rPr>
              <a:t>	с ограниченными возможностями здоровья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58090" y="155102"/>
            <a:ext cx="612668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600" b="1" cap="none" spc="50" dirty="0" smtClean="0">
                <a:ln w="11430"/>
                <a:solidFill>
                  <a:schemeClr val="accent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+</a:t>
            </a:r>
            <a:endParaRPr lang="ru-RU" sz="6600" b="1" cap="none" spc="50" dirty="0">
              <a:ln w="11430"/>
              <a:solidFill>
                <a:schemeClr val="accent1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050" name="AutoShape 2" descr="https://mycomputerworks.com/wp-content/uploads/2016/07/support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1" name="Picture 3" descr="D:\Documents and Settings\mainteacher5a\Рабочий стол\support.pn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2000240"/>
            <a:ext cx="3244856" cy="2362660"/>
          </a:xfrm>
          <a:prstGeom prst="rect">
            <a:avLst/>
          </a:prstGeom>
          <a:noFill/>
        </p:spPr>
      </p:pic>
      <p:sp>
        <p:nvSpPr>
          <p:cNvPr id="19" name="Прямоугольник 18"/>
          <p:cNvSpPr/>
          <p:nvPr/>
        </p:nvSpPr>
        <p:spPr>
          <a:xfrm>
            <a:off x="3786182" y="1678062"/>
            <a:ext cx="612668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600" b="1" cap="none" spc="50" dirty="0" smtClean="0">
                <a:ln w="11430"/>
                <a:solidFill>
                  <a:schemeClr val="accent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+</a:t>
            </a:r>
            <a:endParaRPr lang="ru-RU" sz="6600" b="1" cap="none" spc="50" dirty="0">
              <a:ln w="11430"/>
              <a:solidFill>
                <a:schemeClr val="accent1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3786182" y="3821202"/>
            <a:ext cx="612668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600" b="1" cap="none" spc="50" dirty="0" smtClean="0">
                <a:ln w="11430"/>
                <a:solidFill>
                  <a:schemeClr val="accent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+</a:t>
            </a:r>
            <a:endParaRPr lang="ru-RU" sz="6600" b="1" cap="none" spc="50" dirty="0">
              <a:ln w="11430"/>
              <a:solidFill>
                <a:schemeClr val="accent1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1785918" y="5321400"/>
            <a:ext cx="612668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600" b="1" cap="none" spc="50" dirty="0" smtClean="0">
                <a:ln w="11430"/>
                <a:solidFill>
                  <a:schemeClr val="accent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+</a:t>
            </a:r>
            <a:endParaRPr lang="ru-RU" sz="6600" b="1" cap="none" spc="50" dirty="0">
              <a:ln w="11430"/>
              <a:solidFill>
                <a:schemeClr val="accent1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24" name="Picture 4" descr="C:\Users\Оленька\Pictures\logo23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99520" y="6357958"/>
            <a:ext cx="1900712" cy="36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14282" y="285728"/>
            <a:ext cx="5112568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dirty="0" smtClean="0"/>
          </a:p>
          <a:p>
            <a:r>
              <a:rPr lang="ru-RU" sz="2400" dirty="0" smtClean="0"/>
              <a:t>Представляю Вам </a:t>
            </a:r>
            <a:r>
              <a:rPr lang="ru-RU" sz="2400" b="1" dirty="0" smtClean="0">
                <a:solidFill>
                  <a:srgbClr val="FF0000"/>
                </a:solidFill>
              </a:rPr>
              <a:t>свой опыт работы с системой дистанционного обучения</a:t>
            </a:r>
            <a:r>
              <a:rPr lang="ru-RU" sz="2400" dirty="0" smtClean="0"/>
              <a:t>, основанный на использовании социальной сети </a:t>
            </a:r>
            <a:r>
              <a:rPr lang="ru-RU" sz="2400" dirty="0" err="1" smtClean="0"/>
              <a:t>ВКонтакте</a:t>
            </a:r>
            <a:r>
              <a:rPr lang="ru-RU" sz="2400" dirty="0" smtClean="0"/>
              <a:t>.</a:t>
            </a:r>
          </a:p>
          <a:p>
            <a:endParaRPr lang="ru-RU" sz="2400" dirty="0"/>
          </a:p>
          <a:p>
            <a:r>
              <a:rPr lang="ru-RU" sz="2400" dirty="0" smtClean="0"/>
              <a:t>Студенты, обучающиеся в Курском монтажном техникуме, как на очном, так и заочном отделении предпочитают социальную сеть </a:t>
            </a:r>
            <a:r>
              <a:rPr lang="ru-RU" sz="2400" dirty="0" err="1" smtClean="0"/>
              <a:t>ВКонтакте</a:t>
            </a:r>
            <a:r>
              <a:rPr lang="ru-RU" sz="2400" dirty="0" smtClean="0"/>
              <a:t>.  К примеру, </a:t>
            </a:r>
          </a:p>
          <a:p>
            <a:r>
              <a:rPr lang="ru-RU" sz="2400" b="1" dirty="0" smtClean="0">
                <a:solidFill>
                  <a:srgbClr val="FF0000"/>
                </a:solidFill>
              </a:rPr>
              <a:t>в официальной группе </a:t>
            </a:r>
          </a:p>
          <a:p>
            <a:r>
              <a:rPr lang="ru-RU" sz="2400" dirty="0" smtClean="0"/>
              <a:t>ОБПОУ «КМТ» на данный момент зарегистрировано </a:t>
            </a:r>
            <a:r>
              <a:rPr lang="ru-RU" sz="2400" b="1" dirty="0" smtClean="0">
                <a:solidFill>
                  <a:srgbClr val="FF0000"/>
                </a:solidFill>
              </a:rPr>
              <a:t>4340 участника</a:t>
            </a:r>
            <a:r>
              <a:rPr lang="ru-RU" sz="2400" dirty="0" smtClean="0"/>
              <a:t>.</a:t>
            </a:r>
          </a:p>
          <a:p>
            <a:endParaRPr lang="ru-RU" sz="2400" dirty="0"/>
          </a:p>
        </p:txBody>
      </p:sp>
      <p:pic>
        <p:nvPicPr>
          <p:cNvPr id="4" name="Picture 4" descr="https://pp.userapi.com/c850324/v850324026/72c81/SgLu1YJ5fiE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24700" y="260648"/>
            <a:ext cx="3601933" cy="6408712"/>
          </a:xfrm>
          <a:prstGeom prst="rect">
            <a:avLst/>
          </a:prstGeom>
          <a:noFill/>
          <a:effectLst>
            <a:softEdge rad="63500"/>
          </a:effectLst>
        </p:spPr>
      </p:pic>
      <p:sp>
        <p:nvSpPr>
          <p:cNvPr id="5" name="Скругленный прямоугольник 4"/>
          <p:cNvSpPr/>
          <p:nvPr/>
        </p:nvSpPr>
        <p:spPr>
          <a:xfrm>
            <a:off x="5436096" y="3024856"/>
            <a:ext cx="1641670" cy="576064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6" name="Группа 5"/>
          <p:cNvGrpSpPr/>
          <p:nvPr/>
        </p:nvGrpSpPr>
        <p:grpSpPr>
          <a:xfrm>
            <a:off x="19050" y="6357958"/>
            <a:ext cx="2249733" cy="432000"/>
            <a:chOff x="19050" y="6357958"/>
            <a:chExt cx="2249733" cy="432000"/>
          </a:xfrm>
        </p:grpSpPr>
        <p:pic>
          <p:nvPicPr>
            <p:cNvPr id="7" name="Picture 3" descr="C:\Users\Оленька\Pictures\lmnJpZeLsfw.jpg"/>
            <p:cNvPicPr>
              <a:picLocks noChangeAspect="1" noChangeArrowheads="1"/>
            </p:cNvPicPr>
            <p:nvPr/>
          </p:nvPicPr>
          <p:blipFill>
            <a:blip r:embed="rId3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857356" y="6357958"/>
              <a:ext cx="411427" cy="432000"/>
            </a:xfrm>
            <a:prstGeom prst="rect">
              <a:avLst/>
            </a:prstGeom>
            <a:noFill/>
          </p:spPr>
        </p:pic>
        <p:pic>
          <p:nvPicPr>
            <p:cNvPr id="8" name="Picture 4" descr="C:\Users\Оленька\Pictures\logo23.png"/>
            <p:cNvPicPr>
              <a:picLocks noChangeAspect="1" noChangeArrowheads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19050" y="6426024"/>
              <a:ext cx="1900712" cy="360000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85720" y="500042"/>
            <a:ext cx="864399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000" dirty="0" smtClean="0"/>
          </a:p>
          <a:p>
            <a:r>
              <a:rPr lang="ru-RU" sz="2000" b="1" dirty="0" smtClean="0">
                <a:solidFill>
                  <a:srgbClr val="FF0000"/>
                </a:solidFill>
              </a:rPr>
              <a:t>Социальная сеть используется мной в качестве дополнения к образовательному процессу. </a:t>
            </a:r>
          </a:p>
          <a:p>
            <a:endParaRPr lang="ru-RU" sz="2000" dirty="0" smtClean="0"/>
          </a:p>
          <a:p>
            <a:r>
              <a:rPr lang="ru-RU" sz="2000" dirty="0" smtClean="0"/>
              <a:t>Являясь руководителем (в терминологии социальной сети – владельцем) группы «Статистика ОБПОУ «КМТ» на первом занятия по учебной дисциплине я объявляю студентам, что  являюсь участником социальной сети, предоставляю им ссылку на учебную группу, и рекомендую стать ее участниками.</a:t>
            </a:r>
            <a:endParaRPr lang="ru-RU" sz="2000" dirty="0"/>
          </a:p>
        </p:txBody>
      </p:sp>
      <p:pic>
        <p:nvPicPr>
          <p:cNvPr id="14338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143372" y="3643314"/>
            <a:ext cx="4926668" cy="24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>
            <a:hlinkClick r:id="rId2"/>
          </p:cNvPr>
          <p:cNvSpPr/>
          <p:nvPr/>
        </p:nvSpPr>
        <p:spPr>
          <a:xfrm>
            <a:off x="5286380" y="6202940"/>
            <a:ext cx="31087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u="sng" dirty="0" smtClean="0">
                <a:solidFill>
                  <a:schemeClr val="tx2">
                    <a:lumMod val="60000"/>
                    <a:lumOff val="40000"/>
                  </a:schemeClr>
                </a:solidFill>
                <a:hlinkClick r:id="rId2"/>
              </a:rPr>
              <a:t>https://vk.com/club173810564</a:t>
            </a:r>
            <a:endParaRPr lang="ru-RU" u="sng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43010" name="Picture 2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14278" y="3643314"/>
            <a:ext cx="3699268" cy="24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ик 9"/>
          <p:cNvSpPr/>
          <p:nvPr/>
        </p:nvSpPr>
        <p:spPr>
          <a:xfrm>
            <a:off x="571472" y="6202940"/>
            <a:ext cx="28932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hlinkClick r:id="rId4"/>
              </a:rPr>
              <a:t>https://vk.com/id346240282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256692" y="113824"/>
            <a:ext cx="885828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0070C0"/>
                </a:solidFill>
              </a:rPr>
              <a:t>Использование социальных сетей в дистанционном обучении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hlinkClick r:id="rId3"/>
          </p:cNvPr>
          <p:cNvSpPr/>
          <p:nvPr/>
        </p:nvSpPr>
        <p:spPr>
          <a:xfrm>
            <a:off x="5106602" y="5640189"/>
            <a:ext cx="31087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u="sng" dirty="0" smtClean="0">
                <a:solidFill>
                  <a:schemeClr val="tx2">
                    <a:lumMod val="60000"/>
                    <a:lumOff val="40000"/>
                  </a:schemeClr>
                </a:solidFill>
                <a:hlinkClick r:id="rId3"/>
              </a:rPr>
              <a:t>https://vk.com/club173810564</a:t>
            </a:r>
            <a:endParaRPr lang="ru-RU" u="sng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28596" y="629363"/>
            <a:ext cx="8211348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В  группе «Статистика ОБПОУ «КМТ» размещены все необходимые материалы для самообучения и самопроверки. Также учебно-методические материалы располагаются на сайте </a:t>
            </a:r>
            <a:r>
              <a:rPr lang="en-US" dirty="0" smtClean="0"/>
              <a:t>nsportal.ru</a:t>
            </a:r>
            <a:r>
              <a:rPr lang="ru-RU" dirty="0" smtClean="0"/>
              <a:t>, который является профессиональной социальной сетью для педагогов.</a:t>
            </a:r>
          </a:p>
          <a:p>
            <a:endParaRPr lang="ru-RU" dirty="0" smtClean="0"/>
          </a:p>
          <a:p>
            <a:r>
              <a:rPr lang="ru-RU" dirty="0" smtClean="0"/>
              <a:t>Обе эти социальные сети «связаны» между собой посредством перекрестных ссылок друг на друга.</a:t>
            </a:r>
          </a:p>
          <a:p>
            <a:endParaRPr lang="ru-RU" dirty="0" smtClean="0"/>
          </a:p>
          <a:p>
            <a:r>
              <a:rPr lang="ru-RU" dirty="0" smtClean="0"/>
              <a:t>Для ознакомления с содержанием этих ресурсов Вы можете пройти по ссылкам</a:t>
            </a:r>
            <a:endParaRPr lang="ru-RU" dirty="0"/>
          </a:p>
        </p:txBody>
      </p:sp>
      <p:pic>
        <p:nvPicPr>
          <p:cNvPr id="6" name="Picture 2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28596" y="3330827"/>
            <a:ext cx="3857652" cy="21664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sp>
        <p:nvSpPr>
          <p:cNvPr id="7" name="Прямоугольник 6">
            <a:hlinkClick r:id="rId4"/>
          </p:cNvPr>
          <p:cNvSpPr/>
          <p:nvPr/>
        </p:nvSpPr>
        <p:spPr>
          <a:xfrm>
            <a:off x="463132" y="5640189"/>
            <a:ext cx="396599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4"/>
              </a:rPr>
              <a:t>https://nsportal.ru/user/1068865/page/uchebnyy-kurs-po-distsipline-statistika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8" name="Picture 2">
            <a:hlinkClick r:id="rId3"/>
          </p:cNvPr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072066" y="3330827"/>
            <a:ext cx="3767878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9" name="Группа 8"/>
          <p:cNvGrpSpPr/>
          <p:nvPr/>
        </p:nvGrpSpPr>
        <p:grpSpPr>
          <a:xfrm>
            <a:off x="19050" y="6357958"/>
            <a:ext cx="2249733" cy="432000"/>
            <a:chOff x="19050" y="6357958"/>
            <a:chExt cx="2249733" cy="432000"/>
          </a:xfrm>
        </p:grpSpPr>
        <p:pic>
          <p:nvPicPr>
            <p:cNvPr id="10" name="Picture 3" descr="C:\Users\Оленька\Pictures\lmnJpZeLsfw.jpg"/>
            <p:cNvPicPr>
              <a:picLocks noChangeAspect="1" noChangeArrowheads="1"/>
            </p:cNvPicPr>
            <p:nvPr/>
          </p:nvPicPr>
          <p:blipFill>
            <a:blip r:embed="rId7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857356" y="6357958"/>
              <a:ext cx="411427" cy="432000"/>
            </a:xfrm>
            <a:prstGeom prst="rect">
              <a:avLst/>
            </a:prstGeom>
            <a:noFill/>
          </p:spPr>
        </p:pic>
        <p:pic>
          <p:nvPicPr>
            <p:cNvPr id="11" name="Picture 4" descr="C:\Users\Оленька\Pictures\logo23.png"/>
            <p:cNvPicPr>
              <a:picLocks noChangeAspect="1" noChangeArrowheads="1"/>
            </p:cNvPicPr>
            <p:nvPr/>
          </p:nvPicPr>
          <p:blipFill>
            <a:blip r:embed="rId8" cstate="email"/>
            <a:srcRect/>
            <a:stretch>
              <a:fillRect/>
            </a:stretch>
          </p:blipFill>
          <p:spPr bwMode="auto">
            <a:xfrm>
              <a:off x="19050" y="6426024"/>
              <a:ext cx="1900712" cy="360000"/>
            </a:xfrm>
            <a:prstGeom prst="rect">
              <a:avLst/>
            </a:prstGeom>
            <a:noFill/>
          </p:spPr>
        </p:pic>
      </p:grpSp>
      <p:sp>
        <p:nvSpPr>
          <p:cNvPr id="12" name="Прямоугольник 11"/>
          <p:cNvSpPr/>
          <p:nvPr/>
        </p:nvSpPr>
        <p:spPr>
          <a:xfrm>
            <a:off x="357158" y="113824"/>
            <a:ext cx="885828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0070C0"/>
                </a:solidFill>
              </a:rPr>
              <a:t>Использование социальных сетей в дистанционном обучении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15380" y="635857"/>
            <a:ext cx="3927992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/>
              <a:t>Учебно-методические материалы представлены в соответствии с тематикой дисциплины, включают в себя сжатые методические указания о методах расчета и анализа системы статистических показателей, типовые примеры с решениями, задачи и контрольные вопросы для самостоятельной работы.</a:t>
            </a:r>
          </a:p>
          <a:p>
            <a:endParaRPr lang="ru-RU" sz="1600" dirty="0"/>
          </a:p>
          <a:p>
            <a:r>
              <a:rPr lang="ru-RU" sz="1600" dirty="0" smtClean="0"/>
              <a:t>Предлагаемые задания составлены таким образом, чтобы обеспечить систематическую, последовательную работу студентов над учебным курсом.</a:t>
            </a:r>
          </a:p>
        </p:txBody>
      </p:sp>
      <p:pic>
        <p:nvPicPr>
          <p:cNvPr id="4096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4809" y="778733"/>
            <a:ext cx="4453829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101598" y="4121072"/>
            <a:ext cx="332739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/>
              <a:t>Размещение учебно-методических материалов в группе:</a:t>
            </a:r>
          </a:p>
          <a:p>
            <a:endParaRPr lang="ru-RU" sz="1600" dirty="0" smtClean="0"/>
          </a:p>
          <a:p>
            <a:pPr>
              <a:buFont typeface="Arial" pitchFamily="34" charset="0"/>
              <a:buChar char="•"/>
            </a:pPr>
            <a:r>
              <a:rPr lang="ru-RU" sz="1600" dirty="0" smtClean="0"/>
              <a:t>рекомендуемая литература;</a:t>
            </a:r>
          </a:p>
          <a:p>
            <a:pPr>
              <a:buFont typeface="Arial" pitchFamily="34" charset="0"/>
              <a:buChar char="•"/>
            </a:pPr>
            <a:r>
              <a:rPr lang="ru-RU" sz="1600" dirty="0" smtClean="0"/>
              <a:t>рабочая программа;</a:t>
            </a:r>
          </a:p>
          <a:p>
            <a:pPr>
              <a:buFont typeface="Arial" pitchFamily="34" charset="0"/>
              <a:buChar char="•"/>
            </a:pPr>
            <a:r>
              <a:rPr lang="ru-RU" sz="1600" dirty="0" smtClean="0"/>
              <a:t>календарно-тематический план;</a:t>
            </a:r>
          </a:p>
          <a:p>
            <a:pPr>
              <a:buFont typeface="Arial" pitchFamily="34" charset="0"/>
              <a:buChar char="•"/>
            </a:pPr>
            <a:r>
              <a:rPr lang="ru-RU" sz="1600" dirty="0" smtClean="0"/>
              <a:t>методические указания;</a:t>
            </a:r>
          </a:p>
          <a:p>
            <a:pPr>
              <a:buFont typeface="Arial" pitchFamily="34" charset="0"/>
              <a:buChar char="•"/>
            </a:pPr>
            <a:r>
              <a:rPr lang="ru-RU" sz="1600" dirty="0" smtClean="0"/>
              <a:t>контрольно-оценочные средства;</a:t>
            </a:r>
          </a:p>
          <a:p>
            <a:endParaRPr lang="ru-RU" sz="1600" dirty="0" smtClean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357554" y="4121070"/>
            <a:ext cx="2700000" cy="2191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229718" y="4121070"/>
            <a:ext cx="2700000" cy="2232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10" name="Группа 9"/>
          <p:cNvGrpSpPr/>
          <p:nvPr/>
        </p:nvGrpSpPr>
        <p:grpSpPr>
          <a:xfrm>
            <a:off x="19050" y="6357958"/>
            <a:ext cx="2249733" cy="432000"/>
            <a:chOff x="19050" y="6357958"/>
            <a:chExt cx="2249733" cy="432000"/>
          </a:xfrm>
        </p:grpSpPr>
        <p:pic>
          <p:nvPicPr>
            <p:cNvPr id="11" name="Picture 3" descr="C:\Users\Оленька\Pictures\lmnJpZeLsfw.jpg"/>
            <p:cNvPicPr>
              <a:picLocks noChangeAspect="1" noChangeArrowheads="1"/>
            </p:cNvPicPr>
            <p:nvPr/>
          </p:nvPicPr>
          <p:blipFill>
            <a:blip r:embed="rId6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857356" y="6357958"/>
              <a:ext cx="411427" cy="432000"/>
            </a:xfrm>
            <a:prstGeom prst="rect">
              <a:avLst/>
            </a:prstGeom>
            <a:noFill/>
          </p:spPr>
        </p:pic>
        <p:pic>
          <p:nvPicPr>
            <p:cNvPr id="12" name="Picture 4" descr="C:\Users\Оленька\Pictures\logo23.png"/>
            <p:cNvPicPr>
              <a:picLocks noChangeAspect="1" noChangeArrowheads="1"/>
            </p:cNvPicPr>
            <p:nvPr/>
          </p:nvPicPr>
          <p:blipFill>
            <a:blip r:embed="rId7" cstate="email"/>
            <a:srcRect/>
            <a:stretch>
              <a:fillRect/>
            </a:stretch>
          </p:blipFill>
          <p:spPr bwMode="auto">
            <a:xfrm>
              <a:off x="19050" y="6426024"/>
              <a:ext cx="1900712" cy="360000"/>
            </a:xfrm>
            <a:prstGeom prst="rect">
              <a:avLst/>
            </a:prstGeom>
            <a:noFill/>
          </p:spPr>
        </p:pic>
      </p:grpSp>
      <p:sp>
        <p:nvSpPr>
          <p:cNvPr id="13" name="Прямоугольник 12"/>
          <p:cNvSpPr/>
          <p:nvPr/>
        </p:nvSpPr>
        <p:spPr>
          <a:xfrm>
            <a:off x="357158" y="113824"/>
            <a:ext cx="885828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0070C0"/>
                </a:solidFill>
              </a:rPr>
              <a:t>Использование социальных сетей в дистанционном обучении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-24"/>
            <a:ext cx="8100392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/>
              <a:t>К каждой теме даются контрольные вопросы и тестовые задания, что позволяет закрепить изучаемую тему. Предлагаемые тестовые задания составлены таким образом, чтобы можно было выполнить их</a:t>
            </a:r>
            <a:r>
              <a:rPr lang="en-US" sz="1600" dirty="0" smtClean="0"/>
              <a:t> </a:t>
            </a:r>
            <a:r>
              <a:rPr lang="ru-RU" sz="1600" dirty="0" smtClean="0"/>
              <a:t>в </a:t>
            </a:r>
            <a:r>
              <a:rPr lang="en-US" sz="1600" dirty="0" smtClean="0"/>
              <a:t>on-line </a:t>
            </a:r>
            <a:r>
              <a:rPr lang="ru-RU" sz="1600" dirty="0" smtClean="0"/>
              <a:t>режиме. </a:t>
            </a:r>
          </a:p>
          <a:p>
            <a:endParaRPr lang="ru-RU" sz="1600" dirty="0" smtClean="0"/>
          </a:p>
          <a:p>
            <a:r>
              <a:rPr lang="ru-RU" sz="1600" dirty="0" smtClean="0"/>
              <a:t>Преподавателю видны не только результаты выполнения заданий,  но в какой-то степени и сам процесс тестирования, что позволяет контролировать время выполнения, правильность выполнения и при возникновении проблем и затруднений проконсультировать студентов. Тем самым ведется постоянный контроль за процессом «открывал ли ты тетрадь дома? </a:t>
            </a:r>
            <a:r>
              <a:rPr lang="ru-RU" sz="1600" dirty="0" smtClean="0">
                <a:sym typeface="Wingdings" pitchFamily="2" charset="2"/>
              </a:rPr>
              <a:t></a:t>
            </a:r>
            <a:r>
              <a:rPr lang="ru-RU" sz="1600" dirty="0" smtClean="0"/>
              <a:t>».</a:t>
            </a:r>
          </a:p>
          <a:p>
            <a:endParaRPr lang="ru-RU" sz="1600" dirty="0" smtClean="0"/>
          </a:p>
          <a:p>
            <a:endParaRPr lang="ru-RU" sz="1600" dirty="0"/>
          </a:p>
        </p:txBody>
      </p:sp>
      <p:pic>
        <p:nvPicPr>
          <p:cNvPr id="5122" name="Picture 2" descr="C:\Users\Оленька\Pictures\Q63cq7c3qVo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941227" y="2357430"/>
            <a:ext cx="1416327" cy="2520000"/>
          </a:xfrm>
          <a:prstGeom prst="rect">
            <a:avLst/>
          </a:prstGeom>
          <a:noFill/>
        </p:spPr>
      </p:pic>
      <p:pic>
        <p:nvPicPr>
          <p:cNvPr id="5123" name="Picture 3" descr="C:\Users\Оленька\Pictures\kIeRbnXhhTs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7158" y="2357430"/>
            <a:ext cx="1416327" cy="2520000"/>
          </a:xfrm>
          <a:prstGeom prst="rect">
            <a:avLst/>
          </a:prstGeom>
          <a:noFill/>
        </p:spPr>
      </p:pic>
      <p:pic>
        <p:nvPicPr>
          <p:cNvPr id="5124" name="Picture 4" descr="C:\Users\Оленька\Pictures\qoNzIaixdso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584301" y="2357430"/>
            <a:ext cx="1416327" cy="2520000"/>
          </a:xfrm>
          <a:prstGeom prst="rect">
            <a:avLst/>
          </a:prstGeom>
          <a:noFill/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648358" y="2357430"/>
            <a:ext cx="3138484" cy="26227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114300" y="5072074"/>
            <a:ext cx="8791575" cy="166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1067</TotalTime>
  <Words>717</Words>
  <Application>Microsoft Office PowerPoint</Application>
  <PresentationFormat>Экран (4:3)</PresentationFormat>
  <Paragraphs>70</Paragraphs>
  <Slides>12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Дубик Андрей Сергеевич</dc:creator>
  <cp:lastModifiedBy>mainteacher5a</cp:lastModifiedBy>
  <cp:revision>126</cp:revision>
  <dcterms:created xsi:type="dcterms:W3CDTF">2018-11-11T08:20:15Z</dcterms:created>
  <dcterms:modified xsi:type="dcterms:W3CDTF">2019-03-01T07:22:59Z</dcterms:modified>
</cp:coreProperties>
</file>