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av" ContentType="audio/x-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3" r:id="rId16"/>
    <p:sldId id="270" r:id="rId17"/>
    <p:sldId id="274" r:id="rId18"/>
    <p:sldId id="271" r:id="rId19"/>
    <p:sldId id="272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5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1D63D-66F0-4A44-A3B4-1DF50EF078C1}" type="datetimeFigureOut">
              <a:rPr lang="ru-RU" smtClean="0"/>
              <a:t>15.04.2019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B604F-C026-4A2A-8E30-0F664B5728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9891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arp dir="in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1D63D-66F0-4A44-A3B4-1DF50EF078C1}" type="datetimeFigureOut">
              <a:rPr lang="ru-RU" smtClean="0"/>
              <a:t>15.04.2019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B604F-C026-4A2A-8E30-0F664B5728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1624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arp dir="in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1D63D-66F0-4A44-A3B4-1DF50EF078C1}" type="datetimeFigureOut">
              <a:rPr lang="ru-RU" smtClean="0"/>
              <a:t>15.04.2019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B604F-C026-4A2A-8E30-0F664B5728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2237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arp dir="in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1D63D-66F0-4A44-A3B4-1DF50EF078C1}" type="datetimeFigureOut">
              <a:rPr lang="ru-RU" smtClean="0"/>
              <a:t>15.04.2019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B604F-C026-4A2A-8E30-0F664B5728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6555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arp dir="in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1D63D-66F0-4A44-A3B4-1DF50EF078C1}" type="datetimeFigureOut">
              <a:rPr lang="ru-RU" smtClean="0"/>
              <a:t>15.04.2019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B604F-C026-4A2A-8E30-0F664B5728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7521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arp dir="in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1D63D-66F0-4A44-A3B4-1DF50EF078C1}" type="datetimeFigureOut">
              <a:rPr lang="ru-RU" smtClean="0"/>
              <a:t>15.04.2019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B604F-C026-4A2A-8E30-0F664B5728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8560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arp dir="in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1D63D-66F0-4A44-A3B4-1DF50EF078C1}" type="datetimeFigureOut">
              <a:rPr lang="ru-RU" smtClean="0"/>
              <a:t>15.04.2019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B604F-C026-4A2A-8E30-0F664B5728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7652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arp dir="in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1D63D-66F0-4A44-A3B4-1DF50EF078C1}" type="datetimeFigureOut">
              <a:rPr lang="ru-RU" smtClean="0"/>
              <a:t>15.04.2019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B604F-C026-4A2A-8E30-0F664B5728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3898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arp dir="in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1D63D-66F0-4A44-A3B4-1DF50EF078C1}" type="datetimeFigureOut">
              <a:rPr lang="ru-RU" smtClean="0"/>
              <a:t>15.04.2019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B604F-C026-4A2A-8E30-0F664B5728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679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arp dir="in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1D63D-66F0-4A44-A3B4-1DF50EF078C1}" type="datetimeFigureOut">
              <a:rPr lang="ru-RU" smtClean="0"/>
              <a:t>15.04.2019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3F9B604F-C026-4A2A-8E30-0F664B5728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893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arp dir="in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1D63D-66F0-4A44-A3B4-1DF50EF078C1}" type="datetimeFigureOut">
              <a:rPr lang="ru-RU" smtClean="0"/>
              <a:t>15.04.2019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B604F-C026-4A2A-8E30-0F664B5728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6454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arp dir="in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1D63D-66F0-4A44-A3B4-1DF50EF078C1}" type="datetimeFigureOut">
              <a:rPr lang="ru-RU" smtClean="0"/>
              <a:t>15.04.2019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B604F-C026-4A2A-8E30-0F664B5728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735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arp dir="in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1D63D-66F0-4A44-A3B4-1DF50EF078C1}" type="datetimeFigureOut">
              <a:rPr lang="ru-RU" smtClean="0"/>
              <a:t>15.04.2019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B604F-C026-4A2A-8E30-0F664B5728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7022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arp dir="in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1D63D-66F0-4A44-A3B4-1DF50EF078C1}" type="datetimeFigureOut">
              <a:rPr lang="ru-RU" smtClean="0"/>
              <a:t>15.04.2019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B604F-C026-4A2A-8E30-0F664B5728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2933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arp dir="in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1D63D-66F0-4A44-A3B4-1DF50EF078C1}" type="datetimeFigureOut">
              <a:rPr lang="ru-RU" smtClean="0"/>
              <a:t>15.04.2019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B604F-C026-4A2A-8E30-0F664B5728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3037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arp dir="in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1D63D-66F0-4A44-A3B4-1DF50EF078C1}" type="datetimeFigureOut">
              <a:rPr lang="ru-RU" smtClean="0"/>
              <a:t>15.04.2019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B604F-C026-4A2A-8E30-0F664B5728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4143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arp dir="in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1D63D-66F0-4A44-A3B4-1DF50EF078C1}" type="datetimeFigureOut">
              <a:rPr lang="ru-RU" smtClean="0"/>
              <a:t>15.04.2019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B604F-C026-4A2A-8E30-0F664B5728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1965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arp dir="in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001D63D-66F0-4A44-A3B4-1DF50EF078C1}" type="datetimeFigureOut">
              <a:rPr lang="ru-RU" smtClean="0"/>
              <a:t>15.04.2019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3F9B604F-C026-4A2A-8E30-0F664B5728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0639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mc:AlternateContent xmlns:mc="http://schemas.openxmlformats.org/markup-compatibility/2006" xmlns:p14="http://schemas.microsoft.com/office/powerpoint/2010/main">
    <mc:Choice Requires="p14">
      <p:transition spd="slow" p14:dur="1500">
        <p14:warp dir="in"/>
      </p:transition>
    </mc:Choice>
    <mc:Fallback xmlns="">
      <p:transition spd="slow">
        <p:fade/>
      </p:transition>
    </mc:Fallback>
  </mc:AlternateConten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2.wav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minigames.mail.ru/info/erudit" TargetMode="External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3.wav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2.wav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2.wav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2.wav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2.wav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760891" y="4142991"/>
            <a:ext cx="9557425" cy="1107996"/>
          </a:xfrm>
          <a:prstGeom prst="rect">
            <a:avLst/>
          </a:prstGeom>
          <a:noFill/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ru-RU" sz="6600" b="1" cap="none" spc="0" dirty="0">
                <a:ln/>
                <a:solidFill>
                  <a:schemeClr val="accent3"/>
                </a:solidFill>
                <a:effectLst/>
                <a:latin typeface="Arial Black" panose="020B0A04020102020204" pitchFamily="34" charset="0"/>
              </a:rPr>
              <a:t>Логические задачи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3522" y="760020"/>
            <a:ext cx="4446023" cy="2963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1191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250"/>
                            </p:stCondLst>
                            <p:childTnLst>
                              <p:par>
                                <p:cTn id="1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003" y="105451"/>
            <a:ext cx="6789266" cy="661598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065818" y="225631"/>
            <a:ext cx="4940135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b="1" u="sng" dirty="0">
                <a:solidFill>
                  <a:srgbClr val="FF0000"/>
                </a:solidFill>
                <a:latin typeface="Arial Black" panose="020B0A04020102020204" pitchFamily="34" charset="0"/>
              </a:rPr>
              <a:t>Глядя на рисунок, ответьте на следующие вопросы:</a:t>
            </a:r>
          </a:p>
          <a:p>
            <a:pPr fontAlgn="base"/>
            <a:endParaRPr lang="ru-RU" dirty="0"/>
          </a:p>
          <a:p>
            <a:pPr marL="285750" lvl="0" indent="-285750" fontAlgn="base">
              <a:buFont typeface="Wingdings" panose="05000000000000000000" pitchFamily="2" charset="2"/>
              <a:buChar char="v"/>
            </a:pPr>
            <a:r>
              <a:rPr lang="ru-RU" sz="1600" dirty="0">
                <a:latin typeface="Arial Black" panose="020B0A04020102020204" pitchFamily="34" charset="0"/>
              </a:rPr>
              <a:t>Какое время дня изображено на рисунке?</a:t>
            </a:r>
          </a:p>
          <a:p>
            <a:pPr marL="285750" lvl="0" indent="-285750" fontAlgn="base">
              <a:buFont typeface="Wingdings" panose="05000000000000000000" pitchFamily="2" charset="2"/>
              <a:buChar char="v"/>
            </a:pPr>
            <a:r>
              <a:rPr lang="ru-RU" sz="1600" dirty="0">
                <a:latin typeface="Arial Black" panose="020B0A04020102020204" pitchFamily="34" charset="0"/>
              </a:rPr>
              <a:t>Раннюю весну или позднюю осень изображает рисунок?</a:t>
            </a:r>
          </a:p>
          <a:p>
            <a:pPr marL="285750" lvl="0" indent="-285750" fontAlgn="base">
              <a:buFont typeface="Wingdings" panose="05000000000000000000" pitchFamily="2" charset="2"/>
              <a:buChar char="v"/>
            </a:pPr>
            <a:r>
              <a:rPr lang="ru-RU" sz="1600" dirty="0">
                <a:latin typeface="Arial Black" panose="020B0A04020102020204" pitchFamily="34" charset="0"/>
              </a:rPr>
              <a:t>Судоходна ли эта река?</a:t>
            </a:r>
          </a:p>
          <a:p>
            <a:pPr marL="285750" lvl="0" indent="-285750" fontAlgn="base">
              <a:buFont typeface="Wingdings" panose="05000000000000000000" pitchFamily="2" charset="2"/>
              <a:buChar char="v"/>
            </a:pPr>
            <a:r>
              <a:rPr lang="ru-RU" sz="1600" dirty="0">
                <a:latin typeface="Arial Black" panose="020B0A04020102020204" pitchFamily="34" charset="0"/>
              </a:rPr>
              <a:t>В каком направлении течет река: на юг, север, запад или восток?</a:t>
            </a:r>
          </a:p>
          <a:p>
            <a:pPr marL="285750" lvl="0" indent="-285750" fontAlgn="base">
              <a:buFont typeface="Wingdings" panose="05000000000000000000" pitchFamily="2" charset="2"/>
              <a:buChar char="v"/>
            </a:pPr>
            <a:r>
              <a:rPr lang="ru-RU" sz="1600" dirty="0">
                <a:latin typeface="Arial Black" panose="020B0A04020102020204" pitchFamily="34" charset="0"/>
              </a:rPr>
              <a:t>Глубока ли река возле берега, у которого стоит лодка?</a:t>
            </a:r>
          </a:p>
          <a:p>
            <a:pPr marL="285750" lvl="0" indent="-285750" fontAlgn="base">
              <a:buFont typeface="Wingdings" panose="05000000000000000000" pitchFamily="2" charset="2"/>
              <a:buChar char="v"/>
            </a:pPr>
            <a:r>
              <a:rPr lang="ru-RU" sz="1600" dirty="0">
                <a:latin typeface="Arial Black" panose="020B0A04020102020204" pitchFamily="34" charset="0"/>
              </a:rPr>
              <a:t>Есть ли поблизости мост через реку?</a:t>
            </a:r>
          </a:p>
          <a:p>
            <a:pPr marL="285750" lvl="0" indent="-285750" fontAlgn="base">
              <a:buFont typeface="Wingdings" panose="05000000000000000000" pitchFamily="2" charset="2"/>
              <a:buChar char="v"/>
            </a:pPr>
            <a:r>
              <a:rPr lang="ru-RU" sz="1600" dirty="0">
                <a:latin typeface="Arial Black" panose="020B0A04020102020204" pitchFamily="34" charset="0"/>
              </a:rPr>
              <a:t>Далеко ли отсюда железная дорога?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1600" dirty="0">
                <a:latin typeface="Arial Black" panose="020B0A04020102020204" pitchFamily="34" charset="0"/>
              </a:rPr>
              <a:t>На север или юг летят журавли?</a:t>
            </a:r>
          </a:p>
        </p:txBody>
      </p:sp>
      <p:sp>
        <p:nvSpPr>
          <p:cNvPr id="4" name="Управляющая кнопка: домой 3">
            <a:hlinkClick r:id="rId3" action="ppaction://hlinksldjump" highlightClick="1">
              <a:snd r:embed="rId4" name="drumroll.wav"/>
            </a:hlinkClick>
          </p:cNvPr>
          <p:cNvSpPr/>
          <p:nvPr/>
        </p:nvSpPr>
        <p:spPr>
          <a:xfrm>
            <a:off x="9512135" y="5320145"/>
            <a:ext cx="1947553" cy="128253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7658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25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2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50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5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500"/>
                            </p:stCondLst>
                            <p:childTnLst>
                              <p:par>
                                <p:cTn id="4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750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8500"/>
                            </p:stCondLst>
                            <p:childTnLst>
                              <p:par>
                                <p:cTn id="5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9500"/>
                            </p:stCondLst>
                            <p:childTnLst>
                              <p:par>
                                <p:cTn id="6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83179" y="106878"/>
            <a:ext cx="10094026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b="1" u="sng" dirty="0">
                <a:solidFill>
                  <a:srgbClr val="FF0000"/>
                </a:solidFill>
                <a:latin typeface="Arial Black" panose="020B0A04020102020204" pitchFamily="34" charset="0"/>
              </a:rPr>
              <a:t>Ответы:</a:t>
            </a:r>
          </a:p>
          <a:p>
            <a:pPr fontAlgn="base"/>
            <a:endParaRPr lang="ru-RU" u="sng" dirty="0">
              <a:solidFill>
                <a:srgbClr val="FF0000"/>
              </a:solidFill>
              <a:latin typeface="Arial Black" panose="020B0A04020102020204" pitchFamily="34" charset="0"/>
            </a:endParaRPr>
          </a:p>
          <a:p>
            <a:pPr marL="285750" lvl="0" indent="-285750" fontAlgn="base">
              <a:buFont typeface="Wingdings" panose="05000000000000000000" pitchFamily="2" charset="2"/>
              <a:buChar char="v"/>
            </a:pPr>
            <a:r>
              <a:rPr lang="ru-RU" sz="1600" dirty="0">
                <a:latin typeface="Arial Black" panose="020B0A04020102020204" pitchFamily="34" charset="0"/>
              </a:rPr>
              <a:t>Рассмотрев рисунок, вы видите, что на поле идет сев (трактор с сеялкой и возы с зерном). Как известно, сев производится осенью или ранней весной. Осенний сев проходит, когда на деревьях еще есть листья. На рисунке же деревья и кусты совершенно голые. Следует сделать вывод, что художник изобразил раннюю весну.</a:t>
            </a:r>
          </a:p>
          <a:p>
            <a:pPr marL="285750" lvl="0" indent="-285750" fontAlgn="base">
              <a:buFont typeface="Wingdings" panose="05000000000000000000" pitchFamily="2" charset="2"/>
              <a:buChar char="v"/>
            </a:pPr>
            <a:r>
              <a:rPr lang="ru-RU" sz="1600" dirty="0">
                <a:latin typeface="Arial Black" panose="020B0A04020102020204" pitchFamily="34" charset="0"/>
              </a:rPr>
              <a:t>Весной журавли летят с юга на север.</a:t>
            </a:r>
          </a:p>
          <a:p>
            <a:pPr marL="285750" lvl="0" indent="-285750" fontAlgn="base">
              <a:buFont typeface="Wingdings" panose="05000000000000000000" pitchFamily="2" charset="2"/>
              <a:buChar char="v"/>
            </a:pPr>
            <a:r>
              <a:rPr lang="ru-RU" sz="1600" dirty="0">
                <a:latin typeface="Arial Black" panose="020B0A04020102020204" pitchFamily="34" charset="0"/>
              </a:rPr>
              <a:t>Бакены, то есть знаки, отмечающие фарватер, ставятся только на судоходных реках.</a:t>
            </a:r>
            <a:br>
              <a:rPr lang="ru-RU" sz="1600" dirty="0">
                <a:latin typeface="Arial Black" panose="020B0A04020102020204" pitchFamily="34" charset="0"/>
              </a:rPr>
            </a:br>
            <a:r>
              <a:rPr lang="ru-RU" sz="1600" dirty="0">
                <a:latin typeface="Arial Black" panose="020B0A04020102020204" pitchFamily="34" charset="0"/>
              </a:rPr>
              <a:t>Бакен укрепляется на деревянном поплавке, который углом всегда бывает направлен против течения реки.</a:t>
            </a:r>
          </a:p>
          <a:p>
            <a:pPr marL="285750" lvl="0" indent="-285750" fontAlgn="base">
              <a:buFont typeface="Wingdings" panose="05000000000000000000" pitchFamily="2" charset="2"/>
              <a:buChar char="v"/>
            </a:pPr>
            <a:r>
              <a:rPr lang="ru-RU" sz="1600" dirty="0">
                <a:latin typeface="Arial Black" panose="020B0A04020102020204" pitchFamily="34" charset="0"/>
              </a:rPr>
              <a:t>Определив по полету журавлей, где север, и обратив внимание на положение треугольника с бакеном, не трудно решить, что в этом месте река течет с севера на юг.</a:t>
            </a:r>
          </a:p>
          <a:p>
            <a:pPr marL="285750" lvl="0" indent="-285750" fontAlgn="base">
              <a:buFont typeface="Wingdings" panose="05000000000000000000" pitchFamily="2" charset="2"/>
              <a:buChar char="v"/>
            </a:pPr>
            <a:r>
              <a:rPr lang="ru-RU" sz="1600" dirty="0">
                <a:latin typeface="Arial Black" panose="020B0A04020102020204" pitchFamily="34" charset="0"/>
              </a:rPr>
              <a:t>Направление тени от дерева показывает, что солнце стоит на юго-востоке. Весной на этой стороне небосклона солнце бывает в 8 – 10 часов утра.</a:t>
            </a:r>
          </a:p>
          <a:p>
            <a:pPr marL="285750" lvl="0" indent="-285750" fontAlgn="base">
              <a:buFont typeface="Wingdings" panose="05000000000000000000" pitchFamily="2" charset="2"/>
              <a:buChar char="v"/>
            </a:pPr>
            <a:r>
              <a:rPr lang="ru-RU" sz="1600" dirty="0">
                <a:latin typeface="Arial Black" panose="020B0A04020102020204" pitchFamily="34" charset="0"/>
              </a:rPr>
              <a:t>К лодке направляется проводник-железнодорожник с фонарем; он, очевидно, живет где-то поблизости от станции.</a:t>
            </a:r>
          </a:p>
          <a:p>
            <a:pPr marL="285750" lvl="0" indent="-285750" fontAlgn="base">
              <a:buFont typeface="Wingdings" panose="05000000000000000000" pitchFamily="2" charset="2"/>
              <a:buChar char="v"/>
            </a:pPr>
            <a:r>
              <a:rPr lang="ru-RU" sz="1600" dirty="0">
                <a:latin typeface="Arial Black" panose="020B0A04020102020204" pitchFamily="34" charset="0"/>
              </a:rPr>
              <a:t>Мостки и лестница, спускающаяся к реке, а также лодка с пассажирами показывают, что в этом месте налажен постоянный перевоз через реку. Он нужен здесь потому, что поблизости нет моста.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1600" dirty="0">
                <a:latin typeface="Arial Black" panose="020B0A04020102020204" pitchFamily="34" charset="0"/>
              </a:rPr>
              <a:t>На берегу вы видите мальчика с удочкой. Только при ловле рыбы на глубоком месте можно так далеко отодвигать поплавок от крючка.</a:t>
            </a:r>
          </a:p>
        </p:txBody>
      </p:sp>
    </p:spTree>
    <p:extLst>
      <p:ext uri="{BB962C8B-B14F-4D97-AF65-F5344CB8AC3E}">
        <p14:creationId xmlns:p14="http://schemas.microsoft.com/office/powerpoint/2010/main" val="2741400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25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75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75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75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75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75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75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75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381" y="118753"/>
            <a:ext cx="5578064" cy="659080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830783" y="118753"/>
            <a:ext cx="6258297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b="1" u="sng" dirty="0">
                <a:solidFill>
                  <a:srgbClr val="FF0000"/>
                </a:solidFill>
                <a:latin typeface="Arial Black" panose="020B0A04020102020204" pitchFamily="34" charset="0"/>
              </a:rPr>
              <a:t>Глядя на рисунок, ответьте на следующие вопросы:</a:t>
            </a:r>
          </a:p>
          <a:p>
            <a:pPr fontAlgn="base"/>
            <a:endParaRPr lang="ru-RU" b="1" dirty="0"/>
          </a:p>
          <a:p>
            <a:pPr fontAlgn="base"/>
            <a:endParaRPr lang="ru-RU" b="1" dirty="0"/>
          </a:p>
          <a:p>
            <a:pPr fontAlgn="base"/>
            <a:endParaRPr lang="ru-RU" dirty="0"/>
          </a:p>
          <a:p>
            <a:pPr marL="285750" lvl="0" indent="-285750" fontAlgn="base">
              <a:buFont typeface="Wingdings" panose="05000000000000000000" pitchFamily="2" charset="2"/>
              <a:buChar char="v"/>
            </a:pPr>
            <a:r>
              <a:rPr lang="ru-RU" sz="1600" dirty="0">
                <a:latin typeface="Arial Black" panose="020B0A04020102020204" pitchFamily="34" charset="0"/>
              </a:rPr>
              <a:t>Много ли времени осталось до новолуния?</a:t>
            </a:r>
          </a:p>
          <a:p>
            <a:pPr marL="285750" lvl="0" indent="-285750" fontAlgn="base">
              <a:buFont typeface="Wingdings" panose="05000000000000000000" pitchFamily="2" charset="2"/>
              <a:buChar char="v"/>
            </a:pPr>
            <a:r>
              <a:rPr lang="ru-RU" sz="1600" dirty="0">
                <a:latin typeface="Arial Black" panose="020B0A04020102020204" pitchFamily="34" charset="0"/>
              </a:rPr>
              <a:t>Скоро ли наступит ночь?</a:t>
            </a:r>
          </a:p>
          <a:p>
            <a:pPr marL="285750" lvl="0" indent="-285750" fontAlgn="base">
              <a:buFont typeface="Wingdings" panose="05000000000000000000" pitchFamily="2" charset="2"/>
              <a:buChar char="v"/>
            </a:pPr>
            <a:r>
              <a:rPr lang="ru-RU" sz="1600" dirty="0">
                <a:latin typeface="Arial Black" panose="020B0A04020102020204" pitchFamily="34" charset="0"/>
              </a:rPr>
              <a:t>К какому времени года относится рисунок?</a:t>
            </a:r>
          </a:p>
          <a:p>
            <a:pPr marL="285750" lvl="0" indent="-285750" fontAlgn="base">
              <a:buFont typeface="Wingdings" panose="05000000000000000000" pitchFamily="2" charset="2"/>
              <a:buChar char="v"/>
            </a:pPr>
            <a:r>
              <a:rPr lang="ru-RU" sz="1600" dirty="0">
                <a:latin typeface="Arial Black" panose="020B0A04020102020204" pitchFamily="34" charset="0"/>
              </a:rPr>
              <a:t>В какую сторону течет река?</a:t>
            </a:r>
          </a:p>
          <a:p>
            <a:pPr marL="285750" lvl="0" indent="-285750" fontAlgn="base">
              <a:buFont typeface="Wingdings" panose="05000000000000000000" pitchFamily="2" charset="2"/>
              <a:buChar char="v"/>
            </a:pPr>
            <a:r>
              <a:rPr lang="ru-RU" sz="1600" dirty="0">
                <a:latin typeface="Arial Black" panose="020B0A04020102020204" pitchFamily="34" charset="0"/>
              </a:rPr>
              <a:t>Судоходна ли она?</a:t>
            </a:r>
          </a:p>
          <a:p>
            <a:pPr marL="285750" lvl="0" indent="-285750" fontAlgn="base">
              <a:buFont typeface="Wingdings" panose="05000000000000000000" pitchFamily="2" charset="2"/>
              <a:buChar char="v"/>
            </a:pPr>
            <a:r>
              <a:rPr lang="ru-RU" sz="1600" dirty="0">
                <a:latin typeface="Arial Black" panose="020B0A04020102020204" pitchFamily="34" charset="0"/>
              </a:rPr>
              <a:t>С какой скоростью движется поезд?</a:t>
            </a:r>
          </a:p>
          <a:p>
            <a:pPr marL="285750" lvl="0" indent="-285750" fontAlgn="base">
              <a:buFont typeface="Wingdings" panose="05000000000000000000" pitchFamily="2" charset="2"/>
              <a:buChar char="v"/>
            </a:pPr>
            <a:r>
              <a:rPr lang="ru-RU" sz="1600" dirty="0">
                <a:latin typeface="Arial Black" panose="020B0A04020102020204" pitchFamily="34" charset="0"/>
              </a:rPr>
              <a:t>Давно ли прошел здесь предыдущий поезд?</a:t>
            </a:r>
          </a:p>
          <a:p>
            <a:pPr marL="285750" lvl="0" indent="-285750" fontAlgn="base">
              <a:buFont typeface="Wingdings" panose="05000000000000000000" pitchFamily="2" charset="2"/>
              <a:buChar char="v"/>
            </a:pPr>
            <a:r>
              <a:rPr lang="ru-RU" sz="1600" dirty="0">
                <a:latin typeface="Arial Black" panose="020B0A04020102020204" pitchFamily="34" charset="0"/>
              </a:rPr>
              <a:t>Долго ли будет двигаться автомашина вдоль железной дороги?</a:t>
            </a:r>
          </a:p>
          <a:p>
            <a:pPr marL="285750" lvl="0" indent="-285750" fontAlgn="base">
              <a:buFont typeface="Wingdings" panose="05000000000000000000" pitchFamily="2" charset="2"/>
              <a:buChar char="v"/>
            </a:pPr>
            <a:r>
              <a:rPr lang="ru-RU" sz="1600" dirty="0">
                <a:latin typeface="Arial Black" panose="020B0A04020102020204" pitchFamily="34" charset="0"/>
              </a:rPr>
              <a:t>К чему сейчас должен подготовиться шофер?</a:t>
            </a:r>
          </a:p>
          <a:p>
            <a:pPr marL="285750" lvl="0" indent="-285750" fontAlgn="base">
              <a:buFont typeface="Wingdings" panose="05000000000000000000" pitchFamily="2" charset="2"/>
              <a:buChar char="v"/>
            </a:pPr>
            <a:r>
              <a:rPr lang="ru-RU" sz="1600" dirty="0">
                <a:latin typeface="Arial Black" panose="020B0A04020102020204" pitchFamily="34" charset="0"/>
              </a:rPr>
              <a:t>Есть ли здесь поблизости мост?</a:t>
            </a:r>
          </a:p>
          <a:p>
            <a:pPr marL="285750" lvl="0" indent="-285750" fontAlgn="base">
              <a:buFont typeface="Wingdings" panose="05000000000000000000" pitchFamily="2" charset="2"/>
              <a:buChar char="v"/>
            </a:pPr>
            <a:r>
              <a:rPr lang="ru-RU" sz="1600" dirty="0">
                <a:latin typeface="Arial Black" panose="020B0A04020102020204" pitchFamily="34" charset="0"/>
              </a:rPr>
              <a:t>Есть ли в этом районе аэродром?</a:t>
            </a:r>
          </a:p>
          <a:p>
            <a:pPr marL="285750" lvl="0" indent="-285750" fontAlgn="base">
              <a:buFont typeface="Wingdings" panose="05000000000000000000" pitchFamily="2" charset="2"/>
              <a:buChar char="v"/>
            </a:pPr>
            <a:r>
              <a:rPr lang="ru-RU" sz="1600" dirty="0">
                <a:latin typeface="Arial Black" panose="020B0A04020102020204" pitchFamily="34" charset="0"/>
              </a:rPr>
              <a:t>Легко ли машинистам встречных поездов тормозить на этом участке состав?</a:t>
            </a:r>
          </a:p>
          <a:p>
            <a:pPr marL="285750" lvl="0" indent="-285750" fontAlgn="base">
              <a:buFont typeface="Wingdings" panose="05000000000000000000" pitchFamily="2" charset="2"/>
              <a:buChar char="v"/>
            </a:pPr>
            <a:r>
              <a:rPr lang="ru-RU" sz="1600" dirty="0">
                <a:latin typeface="Arial Black" panose="020B0A04020102020204" pitchFamily="34" charset="0"/>
              </a:rPr>
              <a:t>Дует ли ветер?</a:t>
            </a:r>
          </a:p>
        </p:txBody>
      </p:sp>
      <p:sp>
        <p:nvSpPr>
          <p:cNvPr id="4" name="Управляющая кнопка: домой 3">
            <a:hlinkClick r:id="" action="ppaction://hlinkshowjump?jump=nextslide" highlightClick="1">
              <a:snd r:embed="rId3" name="chimes.wav"/>
            </a:hlinkClick>
          </p:cNvPr>
          <p:cNvSpPr/>
          <p:nvPr/>
        </p:nvSpPr>
        <p:spPr>
          <a:xfrm>
            <a:off x="9322130" y="5403273"/>
            <a:ext cx="1995054" cy="130628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1789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75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250"/>
                            </p:stCondLst>
                            <p:childTnLst>
                              <p:par>
                                <p:cTn id="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75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750"/>
                            </p:stCondLst>
                            <p:childTnLst>
                              <p:par>
                                <p:cTn id="5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75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75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250"/>
                            </p:stCondLst>
                            <p:childTnLst>
                              <p:par>
                                <p:cTn id="6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75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75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75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75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75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7750"/>
                            </p:stCondLst>
                            <p:childTnLst>
                              <p:par>
                                <p:cTn id="7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75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75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75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8500"/>
                            </p:stCondLst>
                            <p:childTnLst>
                              <p:par>
                                <p:cTn id="8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75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75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75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250"/>
                            </p:stCondLst>
                            <p:childTnLst>
                              <p:par>
                                <p:cTn id="8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75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75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75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0000"/>
                            </p:stCondLst>
                            <p:childTnLst>
                              <p:par>
                                <p:cTn id="9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75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75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75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69423" y="130629"/>
            <a:ext cx="10189029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b="1" u="sng" dirty="0">
                <a:solidFill>
                  <a:srgbClr val="FF0000"/>
                </a:solidFill>
                <a:latin typeface="Arial Black" panose="020B0A04020102020204" pitchFamily="34" charset="0"/>
              </a:rPr>
              <a:t>Ответы:</a:t>
            </a:r>
          </a:p>
          <a:p>
            <a:pPr fontAlgn="base"/>
            <a:endParaRPr lang="ru-RU" b="1" dirty="0"/>
          </a:p>
          <a:p>
            <a:pPr fontAlgn="base"/>
            <a:endParaRPr lang="ru-RU" b="1" dirty="0"/>
          </a:p>
          <a:p>
            <a:pPr fontAlgn="base"/>
            <a:endParaRPr lang="ru-RU" dirty="0"/>
          </a:p>
          <a:p>
            <a:pPr marL="285750" lvl="0" indent="-285750" fontAlgn="base">
              <a:buFont typeface="Wingdings" panose="05000000000000000000" pitchFamily="2" charset="2"/>
              <a:buChar char="v"/>
            </a:pPr>
            <a:r>
              <a:rPr lang="ru-RU" sz="1600" dirty="0">
                <a:latin typeface="Arial Black" panose="020B0A04020102020204" pitchFamily="34" charset="0"/>
              </a:rPr>
              <a:t>Немного. Месяц старый (видно его отражение в воде).</a:t>
            </a:r>
          </a:p>
          <a:p>
            <a:pPr marL="285750" lvl="0" indent="-285750" fontAlgn="base">
              <a:buFont typeface="Wingdings" panose="05000000000000000000" pitchFamily="2" charset="2"/>
              <a:buChar char="v"/>
            </a:pPr>
            <a:r>
              <a:rPr lang="ru-RU" sz="1600" dirty="0">
                <a:latin typeface="Arial Black" panose="020B0A04020102020204" pitchFamily="34" charset="0"/>
              </a:rPr>
              <a:t>Не скоро. Старый месяц виден на утренней заре.</a:t>
            </a:r>
          </a:p>
          <a:p>
            <a:pPr marL="285750" lvl="0" indent="-285750" fontAlgn="base">
              <a:buFont typeface="Wingdings" panose="05000000000000000000" pitchFamily="2" charset="2"/>
              <a:buChar char="v"/>
            </a:pPr>
            <a:r>
              <a:rPr lang="ru-RU" sz="1600" dirty="0">
                <a:latin typeface="Arial Black" panose="020B0A04020102020204" pitchFamily="34" charset="0"/>
              </a:rPr>
              <a:t>Осень. По положению солнца легко сообразить, что журавли летят на юг.</a:t>
            </a:r>
          </a:p>
          <a:p>
            <a:pPr marL="285750" lvl="0" indent="-285750" fontAlgn="base">
              <a:buFont typeface="Wingdings" panose="05000000000000000000" pitchFamily="2" charset="2"/>
              <a:buChar char="v"/>
            </a:pPr>
            <a:r>
              <a:rPr lang="ru-RU" sz="1600" dirty="0">
                <a:latin typeface="Arial Black" panose="020B0A04020102020204" pitchFamily="34" charset="0"/>
              </a:rPr>
              <a:t>У рек, текущих в Северном полушарии, правый берег крутой. Значит, река течет от нас к горизонту.</a:t>
            </a:r>
          </a:p>
          <a:p>
            <a:pPr marL="285750" lvl="0" indent="-285750" fontAlgn="base">
              <a:buFont typeface="Wingdings" panose="05000000000000000000" pitchFamily="2" charset="2"/>
              <a:buChar char="v"/>
            </a:pPr>
            <a:r>
              <a:rPr lang="ru-RU" sz="1600" dirty="0">
                <a:latin typeface="Arial Black" panose="020B0A04020102020204" pitchFamily="34" charset="0"/>
              </a:rPr>
              <a:t>Судоходна. Видны бакены.</a:t>
            </a:r>
          </a:p>
          <a:p>
            <a:pPr marL="285750" lvl="0" indent="-285750" fontAlgn="base">
              <a:buFont typeface="Wingdings" panose="05000000000000000000" pitchFamily="2" charset="2"/>
              <a:buChar char="v"/>
            </a:pPr>
            <a:r>
              <a:rPr lang="ru-RU" sz="1600" dirty="0">
                <a:latin typeface="Arial Black" panose="020B0A04020102020204" pitchFamily="34" charset="0"/>
              </a:rPr>
              <a:t>Поезд стоит. Светится нижний глазок светофора — красный.</a:t>
            </a:r>
          </a:p>
          <a:p>
            <a:pPr marL="285750" lvl="0" indent="-285750" fontAlgn="base">
              <a:buFont typeface="Wingdings" panose="05000000000000000000" pitchFamily="2" charset="2"/>
              <a:buChar char="v"/>
            </a:pPr>
            <a:r>
              <a:rPr lang="ru-RU" sz="1600" dirty="0">
                <a:latin typeface="Arial Black" panose="020B0A04020102020204" pitchFamily="34" charset="0"/>
              </a:rPr>
              <a:t>Недавно. Он находится сейчас на ближайшем блокировочном участке.</a:t>
            </a:r>
          </a:p>
          <a:p>
            <a:pPr marL="285750" lvl="0" indent="-285750" fontAlgn="base">
              <a:buFont typeface="Wingdings" panose="05000000000000000000" pitchFamily="2" charset="2"/>
              <a:buChar char="v"/>
            </a:pPr>
            <a:r>
              <a:rPr lang="ru-RU" sz="1600" dirty="0">
                <a:latin typeface="Arial Black" panose="020B0A04020102020204" pitchFamily="34" charset="0"/>
              </a:rPr>
              <a:t>Дорожный знак показывает, что впереди железнодорожный переезд.</a:t>
            </a:r>
          </a:p>
          <a:p>
            <a:pPr marL="285750" lvl="0" indent="-285750" fontAlgn="base">
              <a:buFont typeface="Wingdings" panose="05000000000000000000" pitchFamily="2" charset="2"/>
              <a:buChar char="v"/>
            </a:pPr>
            <a:r>
              <a:rPr lang="ru-RU" sz="1600" dirty="0">
                <a:latin typeface="Arial Black" panose="020B0A04020102020204" pitchFamily="34" charset="0"/>
              </a:rPr>
              <a:t>К торможению. Дорожный знак показывает, что впереди крутой спуск.</a:t>
            </a:r>
          </a:p>
          <a:p>
            <a:pPr marL="285750" lvl="0" indent="-285750" fontAlgn="base">
              <a:buFont typeface="Wingdings" panose="05000000000000000000" pitchFamily="2" charset="2"/>
              <a:buChar char="v"/>
            </a:pPr>
            <a:r>
              <a:rPr lang="ru-RU" sz="1600" dirty="0">
                <a:latin typeface="Arial Black" panose="020B0A04020102020204" pitchFamily="34" charset="0"/>
              </a:rPr>
              <a:t>Вероятно, есть. Стоит знак, обязывающий машиниста закрыть поддувало.</a:t>
            </a:r>
          </a:p>
          <a:p>
            <a:pPr marL="285750" lvl="0" indent="-285750" fontAlgn="base">
              <a:buFont typeface="Wingdings" panose="05000000000000000000" pitchFamily="2" charset="2"/>
              <a:buChar char="v"/>
            </a:pPr>
            <a:r>
              <a:rPr lang="ru-RU" sz="1600" dirty="0">
                <a:latin typeface="Arial Black" panose="020B0A04020102020204" pitchFamily="34" charset="0"/>
              </a:rPr>
              <a:t>В небе след самолета, сделавшего петлю. Фигуры высшего пилотажа разрешается делать только невдалеке от аэродромов.</a:t>
            </a:r>
          </a:p>
          <a:p>
            <a:pPr marL="285750" lvl="0" indent="-285750" fontAlgn="base">
              <a:buFont typeface="Wingdings" panose="05000000000000000000" pitchFamily="2" charset="2"/>
              <a:buChar char="v"/>
            </a:pPr>
            <a:r>
              <a:rPr lang="ru-RU" sz="1600" dirty="0">
                <a:latin typeface="Arial Black" panose="020B0A04020102020204" pitchFamily="34" charset="0"/>
              </a:rPr>
              <a:t>Знак возле железнодорожного пути показывает, что встречному поезду придется подниматься вверх по уклону. Затормозить его будет нетрудно.</a:t>
            </a:r>
          </a:p>
          <a:p>
            <a:pPr marL="285750" lvl="0" indent="-285750" fontAlgn="base">
              <a:buFont typeface="Wingdings" panose="05000000000000000000" pitchFamily="2" charset="2"/>
              <a:buChar char="v"/>
            </a:pPr>
            <a:r>
              <a:rPr lang="ru-RU" sz="1600" dirty="0">
                <a:latin typeface="Arial Black" panose="020B0A04020102020204" pitchFamily="34" charset="0"/>
              </a:rPr>
              <a:t>Дует. Дым паровоза стелется, а ведь поезд, как мы знаем, неподвижен.</a:t>
            </a:r>
          </a:p>
        </p:txBody>
      </p:sp>
    </p:spTree>
    <p:extLst>
      <p:ext uri="{BB962C8B-B14F-4D97-AF65-F5344CB8AC3E}">
        <p14:creationId xmlns:p14="http://schemas.microsoft.com/office/powerpoint/2010/main" val="111304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25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75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75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75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75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75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75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75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75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75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750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750" fill="hold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750" fill="hold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750" fill="hold"/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750" fill="hold"/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750"/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750" fill="hold"/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750" fill="hold"/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750"/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3576" y="391442"/>
            <a:ext cx="6795212" cy="619936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03169" y="629392"/>
            <a:ext cx="31113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Arial Black" panose="020B0A04020102020204" pitchFamily="34" charset="0"/>
              </a:rPr>
              <a:t>Сколько людей вы видите на картинке?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1540" y="4050805"/>
            <a:ext cx="2857500" cy="2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845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CD8B239-B0E2-44AB-941E-A0EC04B0D2BC}"/>
              </a:ext>
            </a:extLst>
          </p:cNvPr>
          <p:cNvSpPr txBox="1"/>
          <p:nvPr/>
        </p:nvSpPr>
        <p:spPr>
          <a:xfrm>
            <a:off x="5783283" y="498764"/>
            <a:ext cx="37288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  <a:latin typeface="Arial Black" panose="020B0A04020102020204" pitchFamily="34" charset="0"/>
              </a:rPr>
              <a:t>Ответ: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9AD501E-FCC2-454B-B725-38D9C753BB57}"/>
              </a:ext>
            </a:extLst>
          </p:cNvPr>
          <p:cNvSpPr txBox="1"/>
          <p:nvPr/>
        </p:nvSpPr>
        <p:spPr>
          <a:xfrm>
            <a:off x="4678878" y="1330036"/>
            <a:ext cx="33250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Arial Black" panose="020B0A04020102020204" pitchFamily="34" charset="0"/>
              </a:rPr>
              <a:t>10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B972468-CEE8-4401-A76F-65A7ABEAEC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4049486" y="2311978"/>
            <a:ext cx="6614556" cy="3996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1047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89" y="1282535"/>
            <a:ext cx="10078537" cy="524889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755075" y="261257"/>
            <a:ext cx="4999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u="sng" dirty="0">
                <a:latin typeface="Arial Black" panose="020B0A04020102020204" pitchFamily="34" charset="0"/>
              </a:rPr>
              <a:t>НАЙДИТЕ ЗАЙЦА…</a:t>
            </a:r>
          </a:p>
        </p:txBody>
      </p:sp>
      <p:sp>
        <p:nvSpPr>
          <p:cNvPr id="4" name="Управляющая кнопка: &quot;На главную&quot; 3">
            <a:hlinkClick r:id="rId3" action="ppaction://hlinksldjump" highlightClick="1">
              <a:snd r:embed="rId4" name="chimes.wav"/>
            </a:hlinkClick>
            <a:extLst>
              <a:ext uri="{FF2B5EF4-FFF2-40B4-BE49-F238E27FC236}">
                <a16:creationId xmlns:a16="http://schemas.microsoft.com/office/drawing/2014/main" id="{573B577E-0103-4794-B2BA-64BAFE8803C6}"/>
              </a:ext>
            </a:extLst>
          </p:cNvPr>
          <p:cNvSpPr/>
          <p:nvPr/>
        </p:nvSpPr>
        <p:spPr>
          <a:xfrm>
            <a:off x="10723418" y="5830784"/>
            <a:ext cx="961901" cy="85502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9767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2DC40E6-059B-48E4-ADCD-CF5A971443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755" y="546265"/>
            <a:ext cx="11243444" cy="6115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9794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arp dir="in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741" y="415636"/>
            <a:ext cx="11334032" cy="6092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2142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66474" y="2125683"/>
            <a:ext cx="8786336" cy="1107996"/>
          </a:xfrm>
          <a:prstGeom prst="rect">
            <a:avLst/>
          </a:prstGeom>
          <a:noFill/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Спасибо за внимание</a:t>
            </a:r>
            <a:r>
              <a:rPr lang="ru-RU" sz="5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!</a:t>
            </a:r>
            <a:endParaRPr lang="ru-RU" sz="5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7054" y="3536867"/>
            <a:ext cx="3071751" cy="307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5837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2535" y="95227"/>
            <a:ext cx="5474525" cy="667370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267698" y="415636"/>
            <a:ext cx="4762005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sz="1400" b="1" u="sng" dirty="0">
                <a:latin typeface="Arial Black" panose="020B0A04020102020204" pitchFamily="34" charset="0"/>
              </a:rPr>
              <a:t>Глядя на рисунок, </a:t>
            </a:r>
          </a:p>
          <a:p>
            <a:pPr fontAlgn="base"/>
            <a:r>
              <a:rPr lang="ru-RU" sz="1400" b="1" u="sng" dirty="0">
                <a:latin typeface="Arial Black" panose="020B0A04020102020204" pitchFamily="34" charset="0"/>
              </a:rPr>
              <a:t>ответьте на следующие вопросы:</a:t>
            </a:r>
          </a:p>
          <a:p>
            <a:pPr fontAlgn="base"/>
            <a:endParaRPr lang="ru-RU" sz="1400" u="sng" dirty="0">
              <a:latin typeface="Arial Black" panose="020B0A04020102020204" pitchFamily="34" charset="0"/>
            </a:endParaRPr>
          </a:p>
          <a:p>
            <a:pPr lvl="0" fontAlgn="base"/>
            <a:r>
              <a:rPr lang="ru-RU" sz="1400" b="1" dirty="0">
                <a:latin typeface="Bookman Old Style" panose="02050604050505020204" pitchFamily="18" charset="0"/>
              </a:rPr>
              <a:t>1. Сколько туристов живет в этом лагере?</a:t>
            </a:r>
          </a:p>
          <a:p>
            <a:pPr lvl="0" fontAlgn="base"/>
            <a:r>
              <a:rPr lang="ru-RU" sz="1400" b="1" dirty="0">
                <a:latin typeface="Bookman Old Style" panose="02050604050505020204" pitchFamily="18" charset="0"/>
              </a:rPr>
              <a:t>2. Когда они сюда приехали: сегодня или несколько дней назад?</a:t>
            </a:r>
          </a:p>
          <a:p>
            <a:pPr lvl="0" fontAlgn="base"/>
            <a:r>
              <a:rPr lang="ru-RU" sz="1400" b="1" dirty="0">
                <a:latin typeface="Bookman Old Style" panose="02050604050505020204" pitchFamily="18" charset="0"/>
              </a:rPr>
              <a:t>3. На чем они сюда приехали?</a:t>
            </a:r>
          </a:p>
          <a:p>
            <a:pPr lvl="0" fontAlgn="base"/>
            <a:r>
              <a:rPr lang="ru-RU" sz="1400" b="1" dirty="0">
                <a:latin typeface="Bookman Old Style" panose="02050604050505020204" pitchFamily="18" charset="0"/>
              </a:rPr>
              <a:t>4. Далеко ли от лагеря до ближайшего селения?</a:t>
            </a:r>
          </a:p>
          <a:p>
            <a:pPr lvl="0" fontAlgn="base"/>
            <a:r>
              <a:rPr lang="ru-RU" sz="1400" b="1" dirty="0">
                <a:latin typeface="Bookman Old Style" panose="02050604050505020204" pitchFamily="18" charset="0"/>
              </a:rPr>
              <a:t>5. Откуда дует ветер: с севера или юга?</a:t>
            </a:r>
          </a:p>
          <a:p>
            <a:pPr lvl="0" fontAlgn="base"/>
            <a:r>
              <a:rPr lang="ru-RU" sz="1400" b="1" dirty="0">
                <a:latin typeface="Bookman Old Style" panose="02050604050505020204" pitchFamily="18" charset="0"/>
              </a:rPr>
              <a:t>6. Какое сейчас время дня?</a:t>
            </a:r>
          </a:p>
          <a:p>
            <a:pPr lvl="0" fontAlgn="base"/>
            <a:r>
              <a:rPr lang="ru-RU" sz="1400" b="1" dirty="0">
                <a:latin typeface="Bookman Old Style" panose="02050604050505020204" pitchFamily="18" charset="0"/>
              </a:rPr>
              <a:t>7. Куда ушел Шура?</a:t>
            </a:r>
          </a:p>
          <a:p>
            <a:pPr lvl="0" fontAlgn="base"/>
            <a:r>
              <a:rPr lang="ru-RU" sz="1400" b="1" dirty="0">
                <a:latin typeface="Bookman Old Style" panose="02050604050505020204" pitchFamily="18" charset="0"/>
              </a:rPr>
              <a:t>8. Кто вчера был дежурным (назовите по имени)?</a:t>
            </a:r>
          </a:p>
          <a:p>
            <a:pPr lvl="0" fontAlgn="base"/>
            <a:r>
              <a:rPr lang="ru-RU" sz="1400" b="1" dirty="0">
                <a:latin typeface="Bookman Old Style" panose="02050604050505020204" pitchFamily="18" charset="0"/>
              </a:rPr>
              <a:t>9. Какое сегодня число какого месяца?</a:t>
            </a:r>
          </a:p>
        </p:txBody>
      </p:sp>
      <p:sp>
        <p:nvSpPr>
          <p:cNvPr id="10" name="Управляющая кнопка: домой 9">
            <a:hlinkClick r:id="rId3" action="ppaction://hlinksldjump" highlightClick="1">
              <a:snd r:embed="rId4" name="drumroll.wav"/>
            </a:hlinkClick>
          </p:cNvPr>
          <p:cNvSpPr/>
          <p:nvPr/>
        </p:nvSpPr>
        <p:spPr>
          <a:xfrm>
            <a:off x="9749642" y="5332021"/>
            <a:ext cx="1294410" cy="109253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6795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750"/>
                            </p:stCondLst>
                            <p:childTnLst>
                              <p:par>
                                <p:cTn id="3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750"/>
                            </p:stCondLst>
                            <p:childTnLst>
                              <p:par>
                                <p:cTn id="4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75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500"/>
                            </p:stCondLst>
                            <p:childTnLst>
                              <p:par>
                                <p:cTn id="5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750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8250"/>
                            </p:stCondLst>
                            <p:childTnLst>
                              <p:par>
                                <p:cTn id="5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9250"/>
                            </p:stCondLst>
                            <p:childTnLst>
                              <p:par>
                                <p:cTn id="6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750" fill="hold"/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750" fill="hold"/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000"/>
                            </p:stCondLst>
                            <p:childTnLst>
                              <p:par>
                                <p:cTn id="6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750" fill="hold"/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750" fill="hold"/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750"/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0750"/>
                            </p:stCondLst>
                            <p:childTnLst>
                              <p:par>
                                <p:cTn id="7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12570" y="0"/>
            <a:ext cx="8419607" cy="60203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2400" b="1" u="sng" dirty="0">
                <a:solidFill>
                  <a:srgbClr val="7030A0"/>
                </a:solidFill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Ответы:</a:t>
            </a:r>
            <a:endParaRPr lang="ru-RU" u="sng" dirty="0">
              <a:solidFill>
                <a:srgbClr val="7030A0"/>
              </a:solidFill>
              <a:effectLst/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600" dirty="0"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Четверо. Если присмотреться, можно заметить: столовых приборов на 4 персоны, и в списке на дежурство — 4 имени.</a:t>
            </a:r>
            <a:endParaRPr lang="ru-RU" sz="1200" dirty="0">
              <a:effectLst/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600" dirty="0"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 сегодня, судя по паутине между деревом и палаткой, ребята приехали несколько дней назад.</a:t>
            </a:r>
            <a:endParaRPr lang="ru-RU" sz="1200" dirty="0">
              <a:effectLst/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600" dirty="0"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лодке. Около дерева стоят весла.</a:t>
            </a:r>
            <a:endParaRPr lang="ru-RU" sz="1200" dirty="0">
              <a:effectLst/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600" dirty="0"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Нет. На картинке есть курица, значит, где-то рядом селение.</a:t>
            </a:r>
            <a:endParaRPr lang="ru-RU" sz="1200" dirty="0">
              <a:effectLst/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600" dirty="0"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 юга. На палатке есть флажок, по которому можно определить, откуда дует ветер. На картинке есть дерево: с одной стороны ветки короче, с другой длиннее. Как правило, у</a:t>
            </a:r>
            <a:endParaRPr lang="ru-RU" sz="1200" dirty="0">
              <a:effectLst/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600" dirty="0"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деревьев с южной стороны ветки длиннее.</a:t>
            </a:r>
            <a:endParaRPr lang="ru-RU" sz="1200" dirty="0">
              <a:effectLst/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600" dirty="0"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Утро. По предыдущему вопросу мы определили, где север-юг, теперь можно понять, где восток-запад, и посмотреть на тени, которые отбрасывают предметы.</a:t>
            </a:r>
            <a:endParaRPr lang="ru-RU" sz="1200" dirty="0">
              <a:effectLst/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600" dirty="0"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Он ловит бабочек. Из-за палатки виден сачок.</a:t>
            </a:r>
            <a:endParaRPr lang="ru-RU" sz="1200" dirty="0">
              <a:effectLst/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600" dirty="0"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Коля. Сегодня Коля что-то ищет в рюкзаке с буквой «К», Шура ловит бабочек, а Вася фотографирует природу (потому что из рюкзака с буквой «В» виден штатив от камеры).</a:t>
            </a:r>
            <a:endParaRPr lang="ru-RU" sz="1200" dirty="0">
              <a:effectLst/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600" dirty="0"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Значит, сегодня дежурит Петя, а вчера, согласно списку, дежурил Коля.</a:t>
            </a:r>
            <a:endParaRPr lang="ru-RU" sz="1200" dirty="0">
              <a:effectLst/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600" dirty="0"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8 августа. Судя по списку, раз сегодня дежурит Петя, то число — 8. А поскольку на поляне лежит арбуз, значит, август.</a:t>
            </a:r>
            <a:endParaRPr lang="ru-RU" sz="1200" dirty="0">
              <a:effectLst/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6149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75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75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75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75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75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75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75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75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75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75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75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75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255" y="475190"/>
            <a:ext cx="6980602" cy="505433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445828" y="170812"/>
            <a:ext cx="4156364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b="1" u="sng" dirty="0">
                <a:solidFill>
                  <a:srgbClr val="FF0000"/>
                </a:solidFill>
                <a:latin typeface="Arial Black" panose="020B0A04020102020204" pitchFamily="34" charset="0"/>
              </a:rPr>
              <a:t>Глядя на рисунок, ответьте на следующие вопросы:</a:t>
            </a:r>
          </a:p>
          <a:p>
            <a:pPr fontAlgn="base"/>
            <a:endParaRPr lang="ru-RU" u="sng" dirty="0">
              <a:solidFill>
                <a:srgbClr val="FF0000"/>
              </a:solidFill>
              <a:latin typeface="Arial Black" panose="020B0A04020102020204" pitchFamily="34" charset="0"/>
            </a:endParaRPr>
          </a:p>
          <a:p>
            <a:pPr lvl="0" fontAlgn="base"/>
            <a:r>
              <a:rPr lang="ru-RU" sz="1600" b="1" dirty="0">
                <a:latin typeface="Arial Black" panose="020B0A04020102020204" pitchFamily="34" charset="0"/>
              </a:rPr>
              <a:t>Давно ли ребята занимаются туризмом?</a:t>
            </a:r>
          </a:p>
          <a:p>
            <a:pPr lvl="0" fontAlgn="base"/>
            <a:r>
              <a:rPr lang="ru-RU" sz="1600" b="1" dirty="0">
                <a:latin typeface="Arial Black" panose="020B0A04020102020204" pitchFamily="34" charset="0"/>
              </a:rPr>
              <a:t>Хорошо ли они знакомы с домоводством?</a:t>
            </a:r>
          </a:p>
          <a:p>
            <a:pPr lvl="0" fontAlgn="base"/>
            <a:r>
              <a:rPr lang="ru-RU" sz="1600" b="1" dirty="0">
                <a:latin typeface="Arial Black" panose="020B0A04020102020204" pitchFamily="34" charset="0"/>
              </a:rPr>
              <a:t>Судоходна ли река?</a:t>
            </a:r>
          </a:p>
          <a:p>
            <a:pPr lvl="0" fontAlgn="base"/>
            <a:r>
              <a:rPr lang="ru-RU" sz="1600" b="1" dirty="0">
                <a:latin typeface="Arial Black" panose="020B0A04020102020204" pitchFamily="34" charset="0"/>
              </a:rPr>
              <a:t>Долго ли будет сохнуть бельё?</a:t>
            </a:r>
          </a:p>
          <a:p>
            <a:pPr lvl="0" fontAlgn="base"/>
            <a:r>
              <a:rPr lang="ru-RU" sz="1600" b="1" dirty="0">
                <a:latin typeface="Arial Black" panose="020B0A04020102020204" pitchFamily="34" charset="0"/>
              </a:rPr>
              <a:t>Намного ли вырастет ещё подсолнух?</a:t>
            </a:r>
          </a:p>
          <a:p>
            <a:pPr lvl="0" fontAlgn="base"/>
            <a:r>
              <a:rPr lang="ru-RU" sz="1600" b="1" dirty="0">
                <a:latin typeface="Arial Black" panose="020B0A04020102020204" pitchFamily="34" charset="0"/>
              </a:rPr>
              <a:t>Далеко ли от города разбит лагерь туристов?</a:t>
            </a:r>
          </a:p>
          <a:p>
            <a:pPr lvl="0" fontAlgn="base"/>
            <a:r>
              <a:rPr lang="ru-RU" sz="1600" b="1" dirty="0">
                <a:latin typeface="Arial Black" panose="020B0A04020102020204" pitchFamily="34" charset="0"/>
              </a:rPr>
              <a:t>Каким транспортом добирались сюда ребята?</a:t>
            </a:r>
          </a:p>
          <a:p>
            <a:pPr lvl="0" fontAlgn="base"/>
            <a:r>
              <a:rPr lang="ru-RU" sz="1600" b="1" dirty="0">
                <a:latin typeface="Arial Black" panose="020B0A04020102020204" pitchFamily="34" charset="0"/>
              </a:rPr>
              <a:t>Любят ли в этих местах пельмени?</a:t>
            </a:r>
          </a:p>
          <a:p>
            <a:pPr lvl="0" fontAlgn="base"/>
            <a:r>
              <a:rPr lang="ru-RU" sz="1600" b="1" dirty="0">
                <a:latin typeface="Arial Black" panose="020B0A04020102020204" pitchFamily="34" charset="0"/>
              </a:rPr>
              <a:t>Свежая ли газета? (Газета датирована 22 августа)</a:t>
            </a:r>
          </a:p>
          <a:p>
            <a:pPr lvl="0" fontAlgn="base"/>
            <a:r>
              <a:rPr lang="ru-RU" sz="1600" b="1" dirty="0">
                <a:latin typeface="Arial Black" panose="020B0A04020102020204" pitchFamily="34" charset="0"/>
              </a:rPr>
              <a:t>В какой город летит самолёт?</a:t>
            </a:r>
          </a:p>
        </p:txBody>
      </p:sp>
      <p:sp>
        <p:nvSpPr>
          <p:cNvPr id="4" name="Управляющая кнопка: домой 3">
            <a:hlinkClick r:id="rId3" action="ppaction://hlinksldjump" highlightClick="1">
              <a:snd r:embed="rId4" name="drumroll.wav"/>
            </a:hlinkClick>
          </p:cNvPr>
          <p:cNvSpPr/>
          <p:nvPr/>
        </p:nvSpPr>
        <p:spPr>
          <a:xfrm>
            <a:off x="10854047" y="6115792"/>
            <a:ext cx="843148" cy="65314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9404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25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75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25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75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250"/>
                            </p:stCondLst>
                            <p:childTnLst>
                              <p:par>
                                <p:cTn id="4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75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250"/>
                            </p:stCondLst>
                            <p:childTnLst>
                              <p:par>
                                <p:cTn id="5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750"/>
                            </p:stCondLst>
                            <p:childTnLst>
                              <p:par>
                                <p:cTn id="6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250"/>
                            </p:stCondLst>
                            <p:childTnLst>
                              <p:par>
                                <p:cTn id="6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750"/>
                            </p:stCondLst>
                            <p:childTnLst>
                              <p:par>
                                <p:cTn id="7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69423" y="676893"/>
            <a:ext cx="10117777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b="1" u="sng" dirty="0">
                <a:solidFill>
                  <a:srgbClr val="FF0000"/>
                </a:solidFill>
                <a:latin typeface="Arial Black" panose="020B0A04020102020204" pitchFamily="34" charset="0"/>
              </a:rPr>
              <a:t>Ответы:</a:t>
            </a:r>
            <a:endParaRPr lang="ru-RU" u="sng" dirty="0">
              <a:solidFill>
                <a:srgbClr val="FF0000"/>
              </a:solidFill>
              <a:latin typeface="Arial Black" panose="020B0A04020102020204" pitchFamily="34" charset="0"/>
            </a:endParaRPr>
          </a:p>
          <a:p>
            <a:pPr marL="285750" lvl="0" indent="-285750" fontAlgn="base">
              <a:buFont typeface="Wingdings" panose="05000000000000000000" pitchFamily="2" charset="2"/>
              <a:buChar char="v"/>
            </a:pPr>
            <a:r>
              <a:rPr lang="ru-RU" sz="1400" dirty="0">
                <a:latin typeface="Arial Black" panose="020B0A04020102020204" pitchFamily="34" charset="0"/>
              </a:rPr>
              <a:t>1. Очевидно, недавно: опытные туристы в ложбине палатку не станут разбивать.</a:t>
            </a:r>
          </a:p>
          <a:p>
            <a:pPr marL="285750" lvl="0" indent="-285750" fontAlgn="base">
              <a:buFont typeface="Wingdings" panose="05000000000000000000" pitchFamily="2" charset="2"/>
              <a:buChar char="v"/>
            </a:pPr>
            <a:r>
              <a:rPr lang="ru-RU" sz="1400" dirty="0">
                <a:latin typeface="Arial Black" panose="020B0A04020102020204" pitchFamily="34" charset="0"/>
              </a:rPr>
              <a:t>По всей вероятности, не очень: рыбу с головы не чистят, пуговицу пришивать слишком длинной ниткой неудобно, перерубать ветку топором надо на чурбачке.</a:t>
            </a:r>
          </a:p>
          <a:p>
            <a:pPr marL="285750" lvl="0" indent="-285750" fontAlgn="base">
              <a:buFont typeface="Wingdings" panose="05000000000000000000" pitchFamily="2" charset="2"/>
              <a:buChar char="v"/>
            </a:pPr>
            <a:r>
              <a:rPr lang="ru-RU" sz="1400" dirty="0">
                <a:latin typeface="Arial Black" panose="020B0A04020102020204" pitchFamily="34" charset="0"/>
              </a:rPr>
              <a:t>Судоходна. Об этом говорит стоящая на берегу навигационная мачта.</a:t>
            </a:r>
          </a:p>
          <a:p>
            <a:pPr marL="285750" lvl="0" indent="-285750" fontAlgn="base">
              <a:buFont typeface="Wingdings" panose="05000000000000000000" pitchFamily="2" charset="2"/>
              <a:buChar char="v"/>
            </a:pPr>
            <a:r>
              <a:rPr lang="ru-RU" sz="1400" dirty="0">
                <a:latin typeface="Arial Black" panose="020B0A04020102020204" pitchFamily="34" charset="0"/>
              </a:rPr>
              <a:t>Недолго. Есть ветер: поплавки удочек отнесло против течения.</a:t>
            </a:r>
          </a:p>
          <a:p>
            <a:pPr marL="285750" lvl="0" indent="-285750" fontAlgn="base">
              <a:buFont typeface="Wingdings" panose="05000000000000000000" pitchFamily="2" charset="2"/>
              <a:buChar char="v"/>
            </a:pPr>
            <a:r>
              <a:rPr lang="ru-RU" sz="1400" dirty="0">
                <a:latin typeface="Arial Black" panose="020B0A04020102020204" pitchFamily="34" charset="0"/>
              </a:rPr>
              <a:t>Подсолнух, очевидно, сломан и воткнут в землю, так как «шляпка» его не обращена к солнцу, а сломанное растение больше расти не будет.</a:t>
            </a:r>
          </a:p>
          <a:p>
            <a:pPr marL="285750" lvl="0" indent="-285750" fontAlgn="base">
              <a:buFont typeface="Wingdings" panose="05000000000000000000" pitchFamily="2" charset="2"/>
              <a:buChar char="v"/>
            </a:pPr>
            <a:r>
              <a:rPr lang="ru-RU" sz="1400" dirty="0">
                <a:latin typeface="Arial Black" panose="020B0A04020102020204" pitchFamily="34" charset="0"/>
              </a:rPr>
              <a:t>Не далее 100 км, на большем расстоянии теле антенна была бы более сложной конструкции.</a:t>
            </a:r>
          </a:p>
          <a:p>
            <a:pPr marL="285750" lvl="0" indent="-285750" fontAlgn="base">
              <a:buFont typeface="Wingdings" panose="05000000000000000000" pitchFamily="2" charset="2"/>
              <a:buChar char="v"/>
            </a:pPr>
            <a:r>
              <a:rPr lang="ru-RU" sz="1400" dirty="0">
                <a:latin typeface="Arial Black" panose="020B0A04020102020204" pitchFamily="34" charset="0"/>
              </a:rPr>
              <a:t>У ребят есть, по всей вероятности, велосипеды: на земле лежит гаечный велосипедный ключ.</a:t>
            </a:r>
          </a:p>
          <a:p>
            <a:pPr marL="285750" lvl="0" indent="-285750" fontAlgn="base">
              <a:buFont typeface="Wingdings" panose="05000000000000000000" pitchFamily="2" charset="2"/>
              <a:buChar char="v"/>
            </a:pPr>
            <a:r>
              <a:rPr lang="ru-RU" sz="1400" dirty="0">
                <a:latin typeface="Arial Black" panose="020B0A04020102020204" pitchFamily="34" charset="0"/>
              </a:rPr>
              <a:t>Нет. Здесь любят вареники. Мазанка, пирамидальный тополь и большая высота солнца над горизонтом (63° — по тени от подсолнуха) показывают, что это украинский пейзаж.</a:t>
            </a:r>
          </a:p>
          <a:p>
            <a:pPr marL="285750" lvl="0" indent="-285750" fontAlgn="base">
              <a:buFont typeface="Wingdings" panose="05000000000000000000" pitchFamily="2" charset="2"/>
              <a:buChar char="v"/>
            </a:pPr>
            <a:r>
              <a:rPr lang="ru-RU" sz="1400" dirty="0">
                <a:latin typeface="Arial Black" panose="020B0A04020102020204" pitchFamily="34" charset="0"/>
              </a:rPr>
              <a:t>Судя по высоте солнца над горизонтом, дело происходит в июне. Для Киева, например, 63°— наибольшая угловая высота солнца. Это бывает лишь в полдень 22 июня. Газета датирована августом — стало быть, она, по крайней мере, прошлогодняя.</a:t>
            </a:r>
          </a:p>
          <a:p>
            <a:pPr marL="285750" lvl="0" indent="-285750" fontAlgn="base">
              <a:buFont typeface="Wingdings" panose="05000000000000000000" pitchFamily="2" charset="2"/>
              <a:buChar char="v"/>
            </a:pPr>
            <a:r>
              <a:rPr lang="ru-RU" sz="1400" dirty="0">
                <a:latin typeface="Arial Black" panose="020B0A04020102020204" pitchFamily="34" charset="0"/>
              </a:rPr>
              <a:t>Ни в какой. Самолет производит сельскохозяйственные работы.</a:t>
            </a:r>
          </a:p>
        </p:txBody>
      </p:sp>
    </p:spTree>
    <p:extLst>
      <p:ext uri="{BB962C8B-B14F-4D97-AF65-F5344CB8AC3E}">
        <p14:creationId xmlns:p14="http://schemas.microsoft.com/office/powerpoint/2010/main" val="3321180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75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75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75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75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75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75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75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75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75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75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751" y="134928"/>
            <a:ext cx="8013561" cy="573148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241475" y="134928"/>
            <a:ext cx="383573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b="1" u="sng" dirty="0">
                <a:solidFill>
                  <a:srgbClr val="FF0000"/>
                </a:solidFill>
                <a:latin typeface="Arial Black" panose="020B0A04020102020204" pitchFamily="34" charset="0"/>
              </a:rPr>
              <a:t>Глядя на рисунок, ответьте на следующие вопросы:</a:t>
            </a:r>
          </a:p>
          <a:p>
            <a:pPr fontAlgn="base"/>
            <a:endParaRPr lang="ru-RU" u="sng" dirty="0">
              <a:solidFill>
                <a:srgbClr val="FF0000"/>
              </a:solidFill>
              <a:latin typeface="Arial Black" panose="020B0A04020102020204" pitchFamily="34" charset="0"/>
            </a:endParaRPr>
          </a:p>
          <a:p>
            <a:pPr marL="285750" lvl="0" indent="-285750" fontAlgn="base">
              <a:buFont typeface="Wingdings" panose="05000000000000000000" pitchFamily="2" charset="2"/>
              <a:buChar char="v"/>
            </a:pPr>
            <a:r>
              <a:rPr lang="ru-RU" dirty="0">
                <a:latin typeface="Arial Black" panose="020B0A04020102020204" pitchFamily="34" charset="0"/>
              </a:rPr>
              <a:t>1. Вверх или вниз по течению реки идет пароход?</a:t>
            </a:r>
          </a:p>
          <a:p>
            <a:pPr marL="285750" lvl="0" indent="-285750" fontAlgn="base">
              <a:buFont typeface="Wingdings" panose="05000000000000000000" pitchFamily="2" charset="2"/>
              <a:buChar char="v"/>
            </a:pPr>
            <a:r>
              <a:rPr lang="ru-RU" dirty="0">
                <a:latin typeface="Arial Black" panose="020B0A04020102020204" pitchFamily="34" charset="0"/>
              </a:rPr>
              <a:t>Какое время года здесь изображено?</a:t>
            </a:r>
          </a:p>
          <a:p>
            <a:pPr marL="285750" lvl="0" indent="-285750" fontAlgn="base">
              <a:buFont typeface="Wingdings" panose="05000000000000000000" pitchFamily="2" charset="2"/>
              <a:buChar char="v"/>
            </a:pPr>
            <a:r>
              <a:rPr lang="ru-RU" dirty="0">
                <a:latin typeface="Arial Black" panose="020B0A04020102020204" pitchFamily="34" charset="0"/>
              </a:rPr>
              <a:t>Глубока ли река в этом месте?</a:t>
            </a:r>
          </a:p>
          <a:p>
            <a:pPr marL="285750" lvl="0" indent="-285750" fontAlgn="base">
              <a:buFont typeface="Wingdings" panose="05000000000000000000" pitchFamily="2" charset="2"/>
              <a:buChar char="v"/>
            </a:pPr>
            <a:r>
              <a:rPr lang="ru-RU" dirty="0">
                <a:latin typeface="Arial Black" panose="020B0A04020102020204" pitchFamily="34" charset="0"/>
              </a:rPr>
              <a:t>Далеко ли пристань?</a:t>
            </a:r>
          </a:p>
          <a:p>
            <a:pPr marL="285750" lvl="0" indent="-285750" fontAlgn="base">
              <a:buFont typeface="Wingdings" panose="05000000000000000000" pitchFamily="2" charset="2"/>
              <a:buChar char="v"/>
            </a:pPr>
            <a:r>
              <a:rPr lang="ru-RU" dirty="0">
                <a:latin typeface="Arial Black" panose="020B0A04020102020204" pitchFamily="34" charset="0"/>
              </a:rPr>
              <a:t>На правом или левом берегу реки она находится?</a:t>
            </a:r>
          </a:p>
          <a:p>
            <a:pPr marL="285750" lvl="0" indent="-285750" fontAlgn="base">
              <a:buFont typeface="Wingdings" panose="05000000000000000000" pitchFamily="2" charset="2"/>
              <a:buChar char="v"/>
            </a:pPr>
            <a:r>
              <a:rPr lang="ru-RU" dirty="0">
                <a:latin typeface="Arial Black" panose="020B0A04020102020204" pitchFamily="34" charset="0"/>
              </a:rPr>
              <a:t>Какое время дня показал на рисунке художник?</a:t>
            </a:r>
          </a:p>
        </p:txBody>
      </p:sp>
      <p:sp>
        <p:nvSpPr>
          <p:cNvPr id="4" name="Управляющая кнопка: домой 3">
            <a:hlinkClick r:id="rId3" action="ppaction://hlinksldjump" highlightClick="1">
              <a:snd r:embed="rId4" name="drumroll.wav"/>
            </a:hlinkClick>
          </p:cNvPr>
          <p:cNvSpPr/>
          <p:nvPr/>
        </p:nvSpPr>
        <p:spPr>
          <a:xfrm>
            <a:off x="9725891" y="5617029"/>
            <a:ext cx="1555667" cy="1140031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4826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25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2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25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5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25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75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03169" y="261257"/>
            <a:ext cx="10260280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b="1" u="sng" dirty="0">
                <a:solidFill>
                  <a:srgbClr val="FF0000"/>
                </a:solidFill>
                <a:latin typeface="Arial Black" panose="020B0A04020102020204" pitchFamily="34" charset="0"/>
              </a:rPr>
              <a:t>Ответы:</a:t>
            </a:r>
          </a:p>
          <a:p>
            <a:pPr fontAlgn="base"/>
            <a:endParaRPr lang="ru-RU" u="sng" dirty="0">
              <a:solidFill>
                <a:srgbClr val="FF0000"/>
              </a:solidFill>
              <a:latin typeface="Arial Black" panose="020B0A04020102020204" pitchFamily="34" charset="0"/>
            </a:endParaRPr>
          </a:p>
          <a:p>
            <a:pPr marL="285750" lvl="0" indent="-285750" fontAlgn="base">
              <a:buFont typeface="Wingdings" panose="05000000000000000000" pitchFamily="2" charset="2"/>
              <a:buChar char="v"/>
            </a:pPr>
            <a:r>
              <a:rPr lang="ru-RU" dirty="0">
                <a:latin typeface="Arial Black" panose="020B0A04020102020204" pitchFamily="34" charset="0"/>
              </a:rPr>
              <a:t>1. Деревянные треугольники, на которых укреплены бакены, всегда направлены против течения. Пароход плывет вверх по реке.</a:t>
            </a:r>
          </a:p>
          <a:p>
            <a:pPr marL="285750" lvl="0" indent="-285750" fontAlgn="base">
              <a:buFont typeface="Wingdings" panose="05000000000000000000" pitchFamily="2" charset="2"/>
              <a:buChar char="v"/>
            </a:pPr>
            <a:r>
              <a:rPr lang="ru-RU" dirty="0">
                <a:latin typeface="Arial Black" panose="020B0A04020102020204" pitchFamily="34" charset="0"/>
              </a:rPr>
              <a:t>На рисунке показана стая птиц; они летят в виде угла, одна его сторона короче другой: это журавли. Стайный перелет журавлей бывает весной и осенью. По кронам деревьев на опушке леса можно определить, где юг: они всегда разрастаются гуще на той стороне, которая обращена к югу. Журавли летят в южном направлении. Значит, на рисунке изображена осень.</a:t>
            </a:r>
          </a:p>
          <a:p>
            <a:pPr marL="285750" lvl="0" indent="-285750" fontAlgn="base">
              <a:buFont typeface="Wingdings" panose="05000000000000000000" pitchFamily="2" charset="2"/>
              <a:buChar char="v"/>
            </a:pPr>
            <a:r>
              <a:rPr lang="ru-RU" dirty="0">
                <a:latin typeface="Arial Black" panose="020B0A04020102020204" pitchFamily="34" charset="0"/>
              </a:rPr>
              <a:t>Река в этом месте мелка: матрос, стоя на носу парохода, шестом измеряет глубину фарватера.</a:t>
            </a:r>
          </a:p>
          <a:p>
            <a:pPr marL="285750" lvl="0" indent="-285750" fontAlgn="base">
              <a:buFont typeface="Wingdings" panose="05000000000000000000" pitchFamily="2" charset="2"/>
              <a:buChar char="v"/>
            </a:pPr>
            <a:r>
              <a:rPr lang="ru-RU" dirty="0">
                <a:latin typeface="Arial Black" panose="020B0A04020102020204" pitchFamily="34" charset="0"/>
              </a:rPr>
              <a:t>Очевидно, пароход причаливает к пристани: группа пассажиров, взяв вещи, приготовилась сойти с парохода.</a:t>
            </a:r>
          </a:p>
          <a:p>
            <a:pPr marL="285750" lvl="0" indent="-285750" fontAlgn="base">
              <a:buFont typeface="Wingdings" panose="05000000000000000000" pitchFamily="2" charset="2"/>
              <a:buChar char="v"/>
            </a:pPr>
            <a:r>
              <a:rPr lang="ru-RU" dirty="0">
                <a:latin typeface="Arial Black" panose="020B0A04020102020204" pitchFamily="34" charset="0"/>
              </a:rPr>
              <a:t>Отвечая на 1-й вопрос, мы определили, в какую сторону течет река. Чтобы указать, где правый, а где левый берег реки, надо стать, повернувшись лицом, по течению. Мы знаем, что пароход причаливает к пристани. Видно, что пассажиры приготовились выходить на ту сторону, откуда вы смотрите на рисунок. Значит, ближайшая пристань находится на правом берегу реки.</a:t>
            </a:r>
          </a:p>
          <a:p>
            <a:pPr marL="285750" lvl="0" indent="-285750" fontAlgn="base">
              <a:buFont typeface="Wingdings" panose="05000000000000000000" pitchFamily="2" charset="2"/>
              <a:buChar char="v"/>
            </a:pPr>
            <a:r>
              <a:rPr lang="ru-RU" dirty="0">
                <a:latin typeface="Arial Black" panose="020B0A04020102020204" pitchFamily="34" charset="0"/>
              </a:rPr>
              <a:t>На бакенах — фонари; ставят их перед вечером и снимают рано утром. Видно, что пастухи гонят стадо в селение. Отсюда приходим к выводу, что на рисунке показан конец дня.</a:t>
            </a:r>
          </a:p>
        </p:txBody>
      </p:sp>
    </p:spTree>
    <p:extLst>
      <p:ext uri="{BB962C8B-B14F-4D97-AF65-F5344CB8AC3E}">
        <p14:creationId xmlns:p14="http://schemas.microsoft.com/office/powerpoint/2010/main" val="3428923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150" y="138681"/>
            <a:ext cx="8583455" cy="602461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918369" y="296883"/>
            <a:ext cx="317071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b="1" u="sng" dirty="0">
                <a:solidFill>
                  <a:srgbClr val="FF0000"/>
                </a:solidFill>
                <a:latin typeface="Arial Black" panose="020B0A04020102020204" pitchFamily="34" charset="0"/>
              </a:rPr>
              <a:t>Глядя на рисунок, ответьте на следующие вопросы:</a:t>
            </a:r>
          </a:p>
          <a:p>
            <a:pPr fontAlgn="base"/>
            <a:endParaRPr lang="ru-RU" u="sng" dirty="0">
              <a:solidFill>
                <a:srgbClr val="FF0000"/>
              </a:solidFill>
              <a:latin typeface="Arial Black" panose="020B0A04020102020204" pitchFamily="34" charset="0"/>
            </a:endParaRPr>
          </a:p>
          <a:p>
            <a:pPr marL="285750" lvl="0" indent="-285750" fontAlgn="base">
              <a:buFont typeface="Wingdings" panose="05000000000000000000" pitchFamily="2" charset="2"/>
              <a:buChar char="v"/>
            </a:pPr>
            <a:r>
              <a:rPr lang="ru-RU" dirty="0">
                <a:latin typeface="Arial Black" panose="020B0A04020102020204" pitchFamily="34" charset="0"/>
              </a:rPr>
              <a:t>В какое время года показана эта квартира?</a:t>
            </a:r>
          </a:p>
          <a:p>
            <a:pPr marL="285750" lvl="0" indent="-285750" fontAlgn="base">
              <a:buFont typeface="Wingdings" panose="05000000000000000000" pitchFamily="2" charset="2"/>
              <a:buChar char="v"/>
            </a:pPr>
            <a:r>
              <a:rPr lang="ru-RU" dirty="0">
                <a:latin typeface="Arial Black" panose="020B0A04020102020204" pitchFamily="34" charset="0"/>
              </a:rPr>
              <a:t>В какой месяц?</a:t>
            </a:r>
          </a:p>
          <a:p>
            <a:pPr marL="285750" lvl="0" indent="-285750" fontAlgn="base">
              <a:buFont typeface="Wingdings" panose="05000000000000000000" pitchFamily="2" charset="2"/>
              <a:buChar char="v"/>
            </a:pPr>
            <a:r>
              <a:rPr lang="ru-RU" dirty="0">
                <a:latin typeface="Arial Black" panose="020B0A04020102020204" pitchFamily="34" charset="0"/>
              </a:rPr>
              <a:t>Есть ли в квартире водопровод?</a:t>
            </a:r>
          </a:p>
          <a:p>
            <a:pPr marL="285750" lvl="0" indent="-285750" fontAlgn="base">
              <a:buFont typeface="Wingdings" panose="05000000000000000000" pitchFamily="2" charset="2"/>
              <a:buChar char="v"/>
            </a:pPr>
            <a:r>
              <a:rPr lang="ru-RU" dirty="0">
                <a:latin typeface="Arial Black" panose="020B0A04020102020204" pitchFamily="34" charset="0"/>
              </a:rPr>
              <a:t>Кто живет в этой в квартире кроме отца и сына, которых вы видите на рисунке?</a:t>
            </a:r>
          </a:p>
          <a:p>
            <a:pPr marL="285750" lvl="0" indent="-285750" fontAlgn="base">
              <a:buFont typeface="Wingdings" panose="05000000000000000000" pitchFamily="2" charset="2"/>
              <a:buChar char="v"/>
            </a:pPr>
            <a:r>
              <a:rPr lang="ru-RU" dirty="0">
                <a:latin typeface="Arial Black" panose="020B0A04020102020204" pitchFamily="34" charset="0"/>
              </a:rPr>
              <a:t>Какова профессия отца?</a:t>
            </a:r>
          </a:p>
        </p:txBody>
      </p:sp>
      <p:sp>
        <p:nvSpPr>
          <p:cNvPr id="4" name="Управляющая кнопка: домой 3">
            <a:hlinkClick r:id="rId3" action="ppaction://hlinksldjump" highlightClick="1">
              <a:snd r:embed="rId4" name="drumroll.wav"/>
            </a:hlinkClick>
          </p:cNvPr>
          <p:cNvSpPr/>
          <p:nvPr/>
        </p:nvSpPr>
        <p:spPr>
          <a:xfrm>
            <a:off x="10759044" y="6032665"/>
            <a:ext cx="843148" cy="70064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0284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25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2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61309" y="1520041"/>
            <a:ext cx="907274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b="1" u="sng" dirty="0">
                <a:solidFill>
                  <a:srgbClr val="FF0000"/>
                </a:solidFill>
                <a:latin typeface="Arial Black" panose="020B0A04020102020204" pitchFamily="34" charset="0"/>
              </a:rPr>
              <a:t>Ответы:</a:t>
            </a:r>
          </a:p>
          <a:p>
            <a:pPr fontAlgn="base"/>
            <a:endParaRPr lang="ru-RU" u="sng" dirty="0">
              <a:solidFill>
                <a:srgbClr val="FF0000"/>
              </a:solidFill>
              <a:latin typeface="Arial Black" panose="020B0A04020102020204" pitchFamily="34" charset="0"/>
            </a:endParaRPr>
          </a:p>
          <a:p>
            <a:pPr marL="285750" lvl="0" indent="-285750" fontAlgn="base">
              <a:buFont typeface="Wingdings" panose="05000000000000000000" pitchFamily="2" charset="2"/>
              <a:buChar char="v"/>
            </a:pPr>
            <a:r>
              <a:rPr lang="ru-RU" dirty="0">
                <a:latin typeface="Arial Black" panose="020B0A04020102020204" pitchFamily="34" charset="0"/>
              </a:rPr>
              <a:t>Квартира показана зимой: мальчик в валенках; печка истоплена,— на это указывает открытый отдушник.</a:t>
            </a:r>
          </a:p>
          <a:p>
            <a:pPr marL="285750" lvl="0" indent="-285750" fontAlgn="base">
              <a:buFont typeface="Wingdings" panose="05000000000000000000" pitchFamily="2" charset="2"/>
              <a:buChar char="v"/>
            </a:pPr>
            <a:r>
              <a:rPr lang="ru-RU" dirty="0">
                <a:latin typeface="Arial Black" panose="020B0A04020102020204" pitchFamily="34" charset="0"/>
              </a:rPr>
              <a:t>Месяц декабрь: открыт последний листок календаря.</a:t>
            </a:r>
          </a:p>
          <a:p>
            <a:pPr marL="285750" lvl="0" indent="-285750" fontAlgn="base">
              <a:buFont typeface="Wingdings" panose="05000000000000000000" pitchFamily="2" charset="2"/>
              <a:buChar char="v"/>
            </a:pPr>
            <a:r>
              <a:rPr lang="ru-RU">
                <a:latin typeface="Arial Black" panose="020B0A04020102020204" pitchFamily="34" charset="0"/>
              </a:rPr>
              <a:t>Если </a:t>
            </a:r>
            <a:r>
              <a:rPr lang="ru-RU" dirty="0">
                <a:latin typeface="Arial Black" panose="020B0A04020102020204" pitchFamily="34" charset="0"/>
              </a:rPr>
              <a:t>бы в квартире был водопровод, то не пришлось бы пользоваться рукомойником, который показан на рисунке.</a:t>
            </a:r>
          </a:p>
          <a:p>
            <a:pPr marL="285750" lvl="0" indent="-285750" fontAlgn="base">
              <a:buFont typeface="Wingdings" panose="05000000000000000000" pitchFamily="2" charset="2"/>
              <a:buChar char="v"/>
            </a:pPr>
            <a:r>
              <a:rPr lang="ru-RU" dirty="0">
                <a:latin typeface="Arial Black" panose="020B0A04020102020204" pitchFamily="34" charset="0"/>
              </a:rPr>
              <a:t>Куклы указывают на то, что в семье есть девочка, вероятно, дошкольного возраста.</a:t>
            </a:r>
          </a:p>
          <a:p>
            <a:pPr marL="285750" lvl="0" indent="-285750" fontAlgn="base">
              <a:buFont typeface="Wingdings" panose="05000000000000000000" pitchFamily="2" charset="2"/>
              <a:buChar char="v"/>
            </a:pPr>
            <a:r>
              <a:rPr lang="ru-RU" dirty="0">
                <a:latin typeface="Arial Black" panose="020B0A04020102020204" pitchFamily="34" charset="0"/>
              </a:rPr>
              <a:t>Трубка и молоточек для выслушивания больных говорят о том, что отец — по профессии врач.</a:t>
            </a:r>
          </a:p>
        </p:txBody>
      </p:sp>
    </p:spTree>
    <p:extLst>
      <p:ext uri="{BB962C8B-B14F-4D97-AF65-F5344CB8AC3E}">
        <p14:creationId xmlns:p14="http://schemas.microsoft.com/office/powerpoint/2010/main" val="1580566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25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араллакс">
  <a:themeElements>
    <a:clrScheme name="Параллакс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Параллакс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араллакс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TM03457496[[fn=Параллакс]]</Template>
  <TotalTime>126</TotalTime>
  <Words>1460</Words>
  <Application>Microsoft Office PowerPoint</Application>
  <PresentationFormat>Широкоэкранный</PresentationFormat>
  <Paragraphs>137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6" baseType="lpstr">
      <vt:lpstr>Arial</vt:lpstr>
      <vt:lpstr>Arial Black</vt:lpstr>
      <vt:lpstr>Bookman Old Style</vt:lpstr>
      <vt:lpstr>Corbel</vt:lpstr>
      <vt:lpstr>Symbol</vt:lpstr>
      <vt:lpstr>Wingdings</vt:lpstr>
      <vt:lpstr>Параллакс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Валерий</dc:creator>
  <cp:lastModifiedBy>Учитель</cp:lastModifiedBy>
  <cp:revision>26</cp:revision>
  <dcterms:created xsi:type="dcterms:W3CDTF">2019-04-01T16:35:07Z</dcterms:created>
  <dcterms:modified xsi:type="dcterms:W3CDTF">2019-04-15T06:04:43Z</dcterms:modified>
</cp:coreProperties>
</file>