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83" r:id="rId11"/>
    <p:sldId id="284" r:id="rId12"/>
    <p:sldId id="265" r:id="rId13"/>
    <p:sldId id="266" r:id="rId14"/>
    <p:sldId id="277" r:id="rId15"/>
    <p:sldId id="285" r:id="rId16"/>
    <p:sldId id="268" r:id="rId17"/>
    <p:sldId id="278" r:id="rId18"/>
    <p:sldId id="269" r:id="rId19"/>
    <p:sldId id="270" r:id="rId20"/>
    <p:sldId id="271" r:id="rId21"/>
    <p:sldId id="272" r:id="rId22"/>
    <p:sldId id="281" r:id="rId23"/>
    <p:sldId id="273" r:id="rId24"/>
    <p:sldId id="274" r:id="rId25"/>
    <p:sldId id="275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1BDA7E45-7DDA-4A7E-98A8-F5C198573EB5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83"/>
            <p14:sldId id="284"/>
            <p14:sldId id="265"/>
            <p14:sldId id="266"/>
            <p14:sldId id="277"/>
            <p14:sldId id="285"/>
            <p14:sldId id="268"/>
            <p14:sldId id="278"/>
            <p14:sldId id="269"/>
            <p14:sldId id="270"/>
            <p14:sldId id="271"/>
            <p14:sldId id="272"/>
            <p14:sldId id="281"/>
            <p14:sldId id="273"/>
            <p14:sldId id="274"/>
            <p14:sldId id="27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424F9-EF41-4FDE-B94A-00BD1F0598C3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0A92-A235-413D-AF8A-8FEA874CAC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377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424F9-EF41-4FDE-B94A-00BD1F0598C3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0A92-A235-413D-AF8A-8FEA874CAC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04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424F9-EF41-4FDE-B94A-00BD1F0598C3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0A92-A235-413D-AF8A-8FEA874CAC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3343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424F9-EF41-4FDE-B94A-00BD1F0598C3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0A92-A235-413D-AF8A-8FEA874CAC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330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424F9-EF41-4FDE-B94A-00BD1F0598C3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0A92-A235-413D-AF8A-8FEA874CAC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308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424F9-EF41-4FDE-B94A-00BD1F0598C3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0A92-A235-413D-AF8A-8FEA874CAC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665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424F9-EF41-4FDE-B94A-00BD1F0598C3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0A92-A235-413D-AF8A-8FEA874CAC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1710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424F9-EF41-4FDE-B94A-00BD1F0598C3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0A92-A235-413D-AF8A-8FEA874CAC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662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424F9-EF41-4FDE-B94A-00BD1F0598C3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0A92-A235-413D-AF8A-8FEA874CAC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4825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424F9-EF41-4FDE-B94A-00BD1F0598C3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0A92-A235-413D-AF8A-8FEA874CAC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887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424F9-EF41-4FDE-B94A-00BD1F0598C3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0A92-A235-413D-AF8A-8FEA874CAC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40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8424F9-EF41-4FDE-B94A-00BD1F0598C3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60A92-A235-413D-AF8A-8FEA874CAC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4083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jpeg"/><Relationship Id="rId5" Type="http://schemas.openxmlformats.org/officeDocument/2006/relationships/image" Target="../media/image1.emf"/><Relationship Id="rId4" Type="http://schemas.openxmlformats.org/officeDocument/2006/relationships/package" Target="../embeddings/Microsoft_Word_Document1.docx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gi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4609423"/>
              </p:ext>
            </p:extLst>
          </p:nvPr>
        </p:nvGraphicFramePr>
        <p:xfrm>
          <a:off x="1527175" y="1393825"/>
          <a:ext cx="6089650" cy="4070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Документ" r:id="rId4" imgW="6090179" imgH="4069867" progId="Word.Document.12">
                  <p:embed/>
                </p:oleObj>
              </mc:Choice>
              <mc:Fallback>
                <p:oleObj name="Документ" r:id="rId4" imgW="6090179" imgH="4069867" progId="Word.Document.12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7175" y="1393825"/>
                        <a:ext cx="6089650" cy="4070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914400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dirty="0"/>
              <a:t>	</a:t>
            </a:r>
            <a:r>
              <a:rPr lang="ru-RU" dirty="0" smtClean="0"/>
              <a:t>		</a:t>
            </a:r>
            <a:r>
              <a:rPr lang="ru-RU" sz="2000" b="1" dirty="0" smtClean="0"/>
              <a:t>«Модель развития художественного </a:t>
            </a:r>
          </a:p>
          <a:p>
            <a:r>
              <a:rPr lang="ru-RU" sz="2000" b="1" dirty="0" smtClean="0"/>
              <a:t>		творчества в условиях детского сада и семьи через 				нетрадиционные техники рисования».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			 </a:t>
            </a:r>
          </a:p>
          <a:p>
            <a:r>
              <a:rPr lang="ru-RU" sz="2000" b="1" dirty="0" smtClean="0"/>
              <a:t>			Возраст: 2-я младшая группа</a:t>
            </a:r>
          </a:p>
          <a:p>
            <a:endParaRPr lang="ru-RU" dirty="0" smtClean="0"/>
          </a:p>
          <a:p>
            <a:r>
              <a:rPr lang="ru-RU" dirty="0" smtClean="0"/>
              <a:t>	               </a:t>
            </a:r>
            <a:r>
              <a:rPr lang="ru-RU" b="1" dirty="0" smtClean="0"/>
              <a:t>Кошкина Т.А. воспитатель высшей квалификационной категории</a:t>
            </a:r>
          </a:p>
          <a:p>
            <a:endParaRPr lang="ru-RU" b="1" dirty="0" smtClean="0"/>
          </a:p>
          <a:p>
            <a:r>
              <a:rPr lang="ru-RU" dirty="0" smtClean="0"/>
              <a:t>		         </a:t>
            </a:r>
            <a:r>
              <a:rPr lang="ru-RU" b="1" dirty="0" smtClean="0"/>
              <a:t>МАОУ СОШ №5 (дошкольные группы) г. Сосновоборск</a:t>
            </a:r>
          </a:p>
          <a:p>
            <a:r>
              <a:rPr lang="ru-RU" dirty="0" smtClean="0"/>
              <a:t>	</a:t>
            </a:r>
          </a:p>
          <a:p>
            <a:r>
              <a:rPr lang="ru-RU" dirty="0" smtClean="0"/>
              <a:t>	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	</a:t>
            </a:r>
          </a:p>
          <a:p>
            <a:r>
              <a:rPr lang="ru-RU" dirty="0" smtClean="0"/>
              <a:t>	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3378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381000"/>
            <a:ext cx="3744416" cy="232792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381000"/>
            <a:ext cx="3672408" cy="21839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3212976"/>
            <a:ext cx="3744416" cy="25922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3212976"/>
            <a:ext cx="3672408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214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381000"/>
            <a:ext cx="4032448" cy="26159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5875" y="379511"/>
            <a:ext cx="3852589" cy="261744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3284984"/>
            <a:ext cx="4608511" cy="2664296"/>
          </a:xfrm>
          <a:prstGeom prst="rect">
            <a:avLst/>
          </a:prstGeom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22238"/>
            <a:ext cx="9144000" cy="7102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6898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24543" y="-171400"/>
            <a:ext cx="10225136" cy="702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260647"/>
            <a:ext cx="8424936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u="sng" dirty="0" smtClean="0"/>
              <a:t>Дата: 10.03.2016г.</a:t>
            </a:r>
          </a:p>
          <a:p>
            <a:r>
              <a:rPr lang="ru-RU" sz="1200" b="1" dirty="0" smtClean="0"/>
              <a:t>1.Пальчиковая гимнастика игра «Весна»</a:t>
            </a:r>
          </a:p>
          <a:p>
            <a:r>
              <a:rPr lang="ru-RU" sz="1200" dirty="0" smtClean="0"/>
              <a:t>Нежный цветок появился в лесу, (Из кистей  обеих рук, соединённых в запястьях – «Цветок».)</a:t>
            </a:r>
          </a:p>
          <a:p>
            <a:r>
              <a:rPr lang="ru-RU" sz="1200" dirty="0" smtClean="0"/>
              <a:t>Первым встречает он солнце, весну. («Солнышко» из обеих рук.)</a:t>
            </a:r>
          </a:p>
          <a:p>
            <a:r>
              <a:rPr lang="ru-RU" sz="1200" dirty="0" smtClean="0"/>
              <a:t>Утром весенним раскрыл лепесток, (Соответственно.)</a:t>
            </a:r>
          </a:p>
          <a:p>
            <a:r>
              <a:rPr lang="ru-RU" sz="1200" dirty="0" smtClean="0"/>
              <a:t>В мягкой землице его корешки. (Соединить ладони тыльными сторонами, пальцы опустить вниз.)</a:t>
            </a:r>
          </a:p>
          <a:p>
            <a:r>
              <a:rPr lang="ru-RU" sz="1200" b="1" dirty="0" smtClean="0"/>
              <a:t>2. Беседа «Волшебные художники».</a:t>
            </a:r>
          </a:p>
          <a:p>
            <a:r>
              <a:rPr lang="ru-RU" sz="1200" b="1" dirty="0" smtClean="0"/>
              <a:t>3.  Музыкально-художественная деятельность</a:t>
            </a:r>
          </a:p>
          <a:p>
            <a:r>
              <a:rPr lang="ru-RU" sz="1200" dirty="0" smtClean="0"/>
              <a:t>(Разучивание песен про весну)	</a:t>
            </a:r>
          </a:p>
          <a:p>
            <a:r>
              <a:rPr lang="en-US" sz="1200" b="1" dirty="0" smtClean="0"/>
              <a:t>4</a:t>
            </a:r>
            <a:r>
              <a:rPr lang="uk-UA" sz="1200" b="1" dirty="0" smtClean="0"/>
              <a:t>.</a:t>
            </a:r>
            <a:r>
              <a:rPr lang="ru-RU" sz="1200" b="1" dirty="0" smtClean="0"/>
              <a:t> С/р. игра «Художник».</a:t>
            </a:r>
          </a:p>
          <a:p>
            <a:r>
              <a:rPr lang="ru-RU" sz="1200" b="1" dirty="0" smtClean="0"/>
              <a:t>5. Загадывание загадок про весну:</a:t>
            </a:r>
          </a:p>
          <a:p>
            <a:r>
              <a:rPr lang="ru-RU" sz="1200" dirty="0" smtClean="0"/>
              <a:t>Я раскрываю почки, </a:t>
            </a:r>
          </a:p>
          <a:p>
            <a:r>
              <a:rPr lang="ru-RU" sz="1200" dirty="0" smtClean="0"/>
              <a:t>в зелёные листочки. </a:t>
            </a:r>
          </a:p>
          <a:p>
            <a:r>
              <a:rPr lang="ru-RU" sz="1200" dirty="0" smtClean="0"/>
              <a:t>Деревья одеваю, </a:t>
            </a:r>
          </a:p>
          <a:p>
            <a:r>
              <a:rPr lang="ru-RU" sz="1200" dirty="0" smtClean="0"/>
              <a:t>посевы поливаю, </a:t>
            </a:r>
          </a:p>
          <a:p>
            <a:r>
              <a:rPr lang="ru-RU" sz="1200" dirty="0" smtClean="0"/>
              <a:t>Движения полна, </a:t>
            </a:r>
          </a:p>
          <a:p>
            <a:r>
              <a:rPr lang="ru-RU" sz="1200" dirty="0" smtClean="0"/>
              <a:t>зовут меня ... </a:t>
            </a:r>
          </a:p>
          <a:p>
            <a:r>
              <a:rPr lang="ru-RU" sz="1200" dirty="0" smtClean="0"/>
              <a:t>(весна)	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5461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57222" y="-243408"/>
            <a:ext cx="9793088" cy="7101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42910" y="642918"/>
            <a:ext cx="756084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Зазвенели ручьи, </a:t>
            </a:r>
          </a:p>
          <a:p>
            <a:r>
              <a:rPr lang="ru-RU" sz="1200" dirty="0" smtClean="0"/>
              <a:t>прилетели грачи. </a:t>
            </a:r>
          </a:p>
          <a:p>
            <a:r>
              <a:rPr lang="ru-RU" sz="1200" dirty="0" smtClean="0"/>
              <a:t>В улей пчела </a:t>
            </a:r>
          </a:p>
          <a:p>
            <a:r>
              <a:rPr lang="ru-RU" sz="1200" dirty="0" smtClean="0"/>
              <a:t>первый мёд принесла. </a:t>
            </a:r>
          </a:p>
          <a:p>
            <a:r>
              <a:rPr lang="ru-RU" sz="1200" dirty="0" smtClean="0"/>
              <a:t>Кто скажет, кто знает, </a:t>
            </a:r>
          </a:p>
          <a:p>
            <a:r>
              <a:rPr lang="ru-RU" sz="1200" dirty="0" smtClean="0"/>
              <a:t>когда это бывает? </a:t>
            </a:r>
          </a:p>
          <a:p>
            <a:r>
              <a:rPr lang="ru-RU" sz="1200" dirty="0" smtClean="0"/>
              <a:t>(Весна)</a:t>
            </a:r>
          </a:p>
          <a:p>
            <a:r>
              <a:rPr lang="ru-RU" sz="1200" b="1" dirty="0" smtClean="0"/>
              <a:t>5. Продуктивная деятельность:</a:t>
            </a:r>
          </a:p>
          <a:p>
            <a:r>
              <a:rPr lang="ru-RU" sz="1200" dirty="0" smtClean="0"/>
              <a:t>Рисование цветной солью «Краски для Весны»</a:t>
            </a:r>
          </a:p>
          <a:p>
            <a:r>
              <a:rPr lang="ru-RU" sz="1200" dirty="0" smtClean="0"/>
              <a:t>Цель: познакомить детей с нетрадиционной техникой рисования с помощью цветной соли.</a:t>
            </a:r>
          </a:p>
          <a:p>
            <a:endParaRPr lang="ru-RU" dirty="0" smtClean="0"/>
          </a:p>
          <a:p>
            <a:r>
              <a:rPr lang="ru-RU" dirty="0" smtClean="0"/>
              <a:t>			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4525" y="3933056"/>
            <a:ext cx="4673699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080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81000"/>
            <a:ext cx="2736304" cy="17518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381000"/>
            <a:ext cx="2592288" cy="175185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387749"/>
            <a:ext cx="2448272" cy="174510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516" y="2348880"/>
            <a:ext cx="2723340" cy="178194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2450976"/>
            <a:ext cx="2592288" cy="167984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2450976"/>
            <a:ext cx="2448272" cy="167984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516" y="4581128"/>
            <a:ext cx="2723340" cy="189587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4581128"/>
            <a:ext cx="2592288" cy="189587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224" y="4581128"/>
            <a:ext cx="2016224" cy="1895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85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2875" y="1588"/>
            <a:ext cx="943133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116632"/>
            <a:ext cx="7920880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4"/>
            <a:endParaRPr lang="ru-RU" sz="1400" b="1" u="sng" dirty="0" smtClean="0"/>
          </a:p>
          <a:p>
            <a:pPr lvl="4"/>
            <a:endParaRPr lang="ru-RU" sz="1400" b="1" u="sng" dirty="0" smtClean="0"/>
          </a:p>
          <a:p>
            <a:pPr lvl="4"/>
            <a:r>
              <a:rPr lang="ru-RU" sz="1400" b="1" u="sng" dirty="0" smtClean="0"/>
              <a:t>Дата: 17.03.2016г.</a:t>
            </a:r>
            <a:endParaRPr lang="ru-RU" sz="1400" b="1" u="sng" dirty="0"/>
          </a:p>
          <a:p>
            <a:pPr lvl="4"/>
            <a:r>
              <a:rPr lang="ru-RU" sz="1200" b="1" dirty="0" smtClean="0"/>
              <a:t>1.Чтение </a:t>
            </a:r>
            <a:r>
              <a:rPr lang="ru-RU" sz="1200" b="1" dirty="0"/>
              <a:t>стихотворения М.А. </a:t>
            </a:r>
            <a:r>
              <a:rPr lang="ru-RU" sz="1200" b="1" dirty="0" err="1"/>
              <a:t>Пожаровой</a:t>
            </a:r>
            <a:r>
              <a:rPr lang="ru-RU" sz="1200" b="1" dirty="0"/>
              <a:t> «Пришла весна»</a:t>
            </a:r>
            <a:r>
              <a:rPr lang="ru-RU" sz="1200" dirty="0"/>
              <a:t>	</a:t>
            </a:r>
          </a:p>
          <a:p>
            <a:pPr lvl="4"/>
            <a:r>
              <a:rPr lang="ru-RU" sz="1200" dirty="0"/>
              <a:t>Воробейчик, воробей, </a:t>
            </a:r>
          </a:p>
          <a:p>
            <a:pPr lvl="4"/>
            <a:r>
              <a:rPr lang="ru-RU" sz="1200" dirty="0"/>
              <a:t>Щебечи повеселей! </a:t>
            </a:r>
          </a:p>
          <a:p>
            <a:pPr lvl="4"/>
            <a:r>
              <a:rPr lang="ru-RU" sz="1200" dirty="0"/>
              <a:t>Прыгай, маленький, </a:t>
            </a:r>
          </a:p>
          <a:p>
            <a:pPr lvl="4"/>
            <a:r>
              <a:rPr lang="ru-RU" sz="1200" dirty="0"/>
              <a:t>У проталинки! </a:t>
            </a:r>
          </a:p>
          <a:p>
            <a:pPr lvl="4"/>
            <a:r>
              <a:rPr lang="ru-RU" sz="1200" dirty="0"/>
              <a:t>Ты студеною зимой </a:t>
            </a:r>
          </a:p>
          <a:p>
            <a:pPr lvl="4"/>
            <a:r>
              <a:rPr lang="ru-RU" sz="1200" dirty="0"/>
              <a:t>Горевал в глуши лесной, </a:t>
            </a:r>
          </a:p>
          <a:p>
            <a:pPr lvl="4"/>
            <a:r>
              <a:rPr lang="ru-RU" sz="1200" dirty="0"/>
              <a:t>Знался с голодом, </a:t>
            </a:r>
          </a:p>
          <a:p>
            <a:pPr lvl="4"/>
            <a:r>
              <a:rPr lang="ru-RU" sz="1200" dirty="0"/>
              <a:t>С лютым холодом. </a:t>
            </a:r>
          </a:p>
          <a:p>
            <a:pPr lvl="4"/>
            <a:r>
              <a:rPr lang="ru-RU" sz="1200" dirty="0"/>
              <a:t>Но пришла, светла, красна, </a:t>
            </a:r>
          </a:p>
          <a:p>
            <a:pPr lvl="4"/>
            <a:r>
              <a:rPr lang="ru-RU" sz="1200" dirty="0"/>
              <a:t>С божьей милостью весна: </a:t>
            </a:r>
          </a:p>
          <a:p>
            <a:pPr lvl="4"/>
            <a:r>
              <a:rPr lang="ru-RU" sz="1200" dirty="0"/>
              <a:t>У воробушки </a:t>
            </a:r>
          </a:p>
          <a:p>
            <a:pPr lvl="4"/>
            <a:r>
              <a:rPr lang="ru-RU" sz="1200" dirty="0"/>
              <a:t>Будут зернышки! </a:t>
            </a:r>
          </a:p>
          <a:p>
            <a:pPr lvl="4"/>
            <a:r>
              <a:rPr lang="ru-RU" sz="1200" dirty="0"/>
              <a:t>Как забрался в березняк </a:t>
            </a:r>
          </a:p>
          <a:p>
            <a:pPr lvl="4"/>
            <a:r>
              <a:rPr lang="ru-RU" sz="1200" dirty="0"/>
              <a:t>Резвый </a:t>
            </a:r>
            <a:r>
              <a:rPr lang="ru-RU" sz="1200" dirty="0" err="1"/>
              <a:t>заюшка-серяк</a:t>
            </a:r>
            <a:r>
              <a:rPr lang="ru-RU" sz="1200" dirty="0"/>
              <a:t>, </a:t>
            </a:r>
          </a:p>
          <a:p>
            <a:pPr lvl="4"/>
            <a:r>
              <a:rPr lang="ru-RU" sz="1200" dirty="0"/>
              <a:t>Зверь усатенький, </a:t>
            </a:r>
          </a:p>
          <a:p>
            <a:pPr lvl="4"/>
            <a:r>
              <a:rPr lang="ru-RU" sz="1200" dirty="0"/>
              <a:t>Зверь мохнатенький. </a:t>
            </a:r>
          </a:p>
          <a:p>
            <a:pPr lvl="4"/>
            <a:r>
              <a:rPr lang="ru-RU" sz="1200" dirty="0"/>
              <a:t>Уши кверху, скок да скок: </a:t>
            </a:r>
          </a:p>
          <a:p>
            <a:pPr lvl="4"/>
            <a:r>
              <a:rPr lang="ru-RU" sz="1200" dirty="0"/>
              <a:t>«Здравствуй, вешний мой лесок! </a:t>
            </a:r>
          </a:p>
          <a:p>
            <a:pPr lvl="4"/>
            <a:r>
              <a:rPr lang="ru-RU" sz="1200" dirty="0"/>
              <a:t>Пахнет почками </a:t>
            </a:r>
          </a:p>
          <a:p>
            <a:pPr lvl="4"/>
            <a:r>
              <a:rPr lang="ru-RU" sz="1200" dirty="0"/>
              <a:t>Да росточками...» </a:t>
            </a:r>
          </a:p>
          <a:p>
            <a:pPr lvl="4"/>
            <a:r>
              <a:rPr lang="ru-RU" sz="1200" dirty="0"/>
              <a:t>А лесок шумит в ответ: </a:t>
            </a:r>
          </a:p>
          <a:p>
            <a:pPr lvl="4"/>
            <a:r>
              <a:rPr lang="ru-RU" sz="1200" dirty="0"/>
              <a:t>«С вешним праздником, мой свет, </a:t>
            </a:r>
          </a:p>
          <a:p>
            <a:pPr lvl="4"/>
            <a:r>
              <a:rPr lang="ru-RU" sz="1200" dirty="0"/>
              <a:t>С утром радостным, </a:t>
            </a:r>
          </a:p>
          <a:p>
            <a:pPr lvl="4"/>
            <a:r>
              <a:rPr lang="ru-RU" sz="1200" dirty="0"/>
              <a:t>С солнцем благостным! </a:t>
            </a:r>
          </a:p>
          <a:p>
            <a:pPr lvl="4"/>
            <a:r>
              <a:rPr lang="ru-RU" sz="1200" dirty="0"/>
              <a:t>Я, лесок, тебя люблю, </a:t>
            </a:r>
          </a:p>
          <a:p>
            <a:pPr lvl="4"/>
            <a:r>
              <a:rPr lang="ru-RU" sz="1200" dirty="0"/>
              <a:t>Вкусно, сытно накормлю: </a:t>
            </a:r>
          </a:p>
          <a:p>
            <a:pPr lvl="4"/>
            <a:r>
              <a:rPr lang="ru-RU" sz="1200" dirty="0"/>
              <a:t>Будет </a:t>
            </a:r>
            <a:r>
              <a:rPr lang="ru-RU" sz="1200" dirty="0" err="1"/>
              <a:t>заюшке</a:t>
            </a:r>
            <a:endParaRPr lang="ru-RU" sz="1200" dirty="0"/>
          </a:p>
          <a:p>
            <a:pPr lvl="4"/>
            <a:r>
              <a:rPr lang="ru-RU" sz="1200" dirty="0"/>
              <a:t>Вволю травушки!»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4041721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85784" y="0"/>
            <a:ext cx="9429783" cy="6858000"/>
          </a:xfrm>
          <a:prstGeom prst="rect">
            <a:avLst/>
          </a:prstGeom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285720" y="500042"/>
            <a:ext cx="821537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76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2. Познавательно-исследовательская деятельность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76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Тема: «Рассматривание и рассказ детей о совместной работе дома с родителями».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76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Задача: Закрепить знание детей по технике  нетрадиционного рисования.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76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3. Подвижная игра: «Весенний ручеек»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76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Задачи: развивать двигательную активность.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76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Дети встают парами, одна пара за другой. Один человек –водящий.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76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Он идет между детьми (в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воротики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), берет за руку любого ребенка и образует с ним пару. Ребенок, оказавшийся один, идет вперед и  проходит опять в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воротики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 и т.д.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76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4.Рассматривание совместно сделанного с родителями альбома "Маленькие художники".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76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5. Совместная работа по нетрадиционному рисованию (педагог, дети)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76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Рисование ладошками «Букет для мамы».	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76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81000"/>
            <a:ext cx="2736304" cy="189587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381000"/>
            <a:ext cx="2664296" cy="18958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381000"/>
            <a:ext cx="2448272" cy="18958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564904"/>
            <a:ext cx="2736304" cy="19560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2564904"/>
            <a:ext cx="2664296" cy="19560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2564904"/>
            <a:ext cx="2448272" cy="195604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4797152"/>
            <a:ext cx="3384376" cy="1769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77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71536" y="-428651"/>
            <a:ext cx="9715535" cy="7286652"/>
          </a:xfrm>
          <a:prstGeom prst="rect">
            <a:avLst/>
          </a:prstGeom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714348" y="214290"/>
            <a:ext cx="778674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Дата: 21.03.2016г.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1. Пальчиковая гимнастика «Юные художники»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Раз, два, три, четыре, пять! (Загибают поочерёдно     каждый пальчик.)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Будут пальцы рисовать (хлопки - кулачок-ладошка).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Точка, точка,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огуречик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 (загибают поочерёдно мизинец, безымянный, большой пальцы).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Вот и вышел человечек! (Средний и указательный пальцы шагают по столу.)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Нарисуем рядом домик (над головой пальцы рук прикасаются друг к другу),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Там живёт собачка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Тобик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 (хлопки- кулачок- ладошка). Нарисуем мы цветы (в воздухе пальцами рисуют круги)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Небывалой красоты (показывают растопыренные пальцы).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2. Собирание 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пазла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 «Подснежник»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3. Подвижная  игра: «Скворцы»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Задачи: развивать двигательную активность: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Весною на деревьях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Построена деревня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Как ветер начинается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Деревья все качаются.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- Вот у скворцов все по- другому. Если скворец со скворчихой не найдут пустой скворечник, то строительством в основном занимается скворчиха, а скворец может принести две - три палочки, веточки.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4346" y="1"/>
            <a:ext cx="9358346" cy="6858000"/>
          </a:xfrm>
          <a:prstGeom prst="rect">
            <a:avLst/>
          </a:prstGeom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500034" y="647295"/>
            <a:ext cx="778674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4. Совместная работа по нетрадиционному рисованию (педагог, дети)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Печатание с помощью пластиковой бутылки «Первые цветы»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47624"/>
            <a:ext cx="2915816" cy="17974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1860" y="1847624"/>
            <a:ext cx="2520280" cy="17974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1847624"/>
            <a:ext cx="2520280" cy="17974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61048"/>
            <a:ext cx="2915816" cy="187220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1860" y="3861048"/>
            <a:ext cx="2520280" cy="187220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3861048"/>
            <a:ext cx="2520280" cy="18722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-1658615"/>
            <a:ext cx="7772400" cy="1658615"/>
          </a:xfrm>
        </p:spPr>
        <p:txBody>
          <a:bodyPr>
            <a:no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4356992" y="6525344"/>
            <a:ext cx="3096344" cy="155679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527" y="-99392"/>
            <a:ext cx="9324528" cy="6957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44465" y="764704"/>
            <a:ext cx="748883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u="sng" dirty="0"/>
              <a:t>Цель: </a:t>
            </a: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Формирование у дошкольников элементов учебной деятельности, развитие художественного творчества и активизации творческого потенциала посредством  использования нетрадиционных                                 техник рисования.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400" b="1" u="sng" dirty="0"/>
              <a:t>Задачи:</a:t>
            </a: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1. Познакомить детей с различными нетрадиционными  техниками рисования.</a:t>
            </a:r>
            <a:br>
              <a:rPr lang="ru-RU" sz="1200" dirty="0"/>
            </a:br>
            <a:r>
              <a:rPr lang="ru-RU" sz="1200" dirty="0"/>
              <a:t>2. Научить создавать свой неповторимый образ в рисунках по нетрадиционному рисованию, используя различные техники рисования.</a:t>
            </a:r>
            <a:br>
              <a:rPr lang="ru-RU" sz="1200" dirty="0"/>
            </a:br>
            <a:r>
              <a:rPr lang="ru-RU" sz="1200" dirty="0"/>
              <a:t>3. Создавать условия для свободного экспериментирования                            с художественными материалами и инструментами.</a:t>
            </a:r>
            <a:br>
              <a:rPr lang="ru-RU" sz="1200" dirty="0"/>
            </a:br>
            <a:r>
              <a:rPr lang="ru-RU" sz="1200" dirty="0"/>
              <a:t>4. Поощрять инициативность и самостоятельность при выборе материала и техники изображения, помочь детям почувствовать радость творчества.</a:t>
            </a:r>
            <a:br>
              <a:rPr lang="ru-RU" sz="1200" dirty="0"/>
            </a:br>
            <a:r>
              <a:rPr lang="ru-RU" sz="1200" dirty="0"/>
              <a:t>5.Развитие у дошкольников творческих </a:t>
            </a:r>
            <a:r>
              <a:rPr lang="ru-RU" sz="1200" dirty="0" smtClean="0"/>
              <a:t>способностей через </a:t>
            </a:r>
            <a:r>
              <a:rPr lang="ru-RU" sz="1200" dirty="0"/>
              <a:t>нетрадиционные техники рисования.</a:t>
            </a:r>
            <a:br>
              <a:rPr lang="ru-RU" sz="1200" dirty="0"/>
            </a:br>
            <a:r>
              <a:rPr lang="ru-RU" sz="1200" dirty="0"/>
              <a:t>6. Привлечение родителей к сотрудничеству в развитии творчества детей.</a:t>
            </a:r>
            <a:br>
              <a:rPr lang="ru-RU" sz="1200" dirty="0"/>
            </a:b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105733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4346" y="0"/>
            <a:ext cx="9358346" cy="7072338"/>
          </a:xfrm>
          <a:prstGeom prst="rect">
            <a:avLst/>
          </a:prstGeom>
        </p:spPr>
      </p:pic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500034" y="357166"/>
            <a:ext cx="864396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Дата:28.03.2016г.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1. Упражнение на воображение «Кисточка»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Цель: развивать воображение, коммуникативные навыки, симпатию.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Двое или несколько ребят становятся напротив друг друга и поочередно «рисуют» в воздухе различные предметы, животных, машины. Соперники должны угадать и назвать «рисунок».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2. Чтение стихотворения А. Барто «Кораблик»	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Матросская шапка,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Веревка в руке,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Тяну я кораблик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По быстрой реке,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И скачут лягушки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За мной по пятам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И просят меня: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- Прокати, капитан!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3.  Музыкально-художественная деятельность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(Разучивание песен, про весну).	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4.Психомышечное расслабление«Цветные краски»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Вот сейчас закроем глазки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И окажемся мы в сказке.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4500570"/>
            <a:ext cx="75009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latin typeface="Cambria" pitchFamily="18" charset="0"/>
                <a:ea typeface="MS Mincho" pitchFamily="49" charset="-128"/>
                <a:cs typeface="Times New Roman" pitchFamily="18" charset="0"/>
              </a:rPr>
              <a:t>В одной красивой яркой коробочке жили-были разноцветные краски. Надоело им в тесной коробке, и решили они мир посмотреть и раскрасить его в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4346" y="-214338"/>
            <a:ext cx="9358345" cy="7072338"/>
          </a:xfrm>
          <a:prstGeom prst="rect">
            <a:avLst/>
          </a:prstGeom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571472" y="571480"/>
            <a:ext cx="7858180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разные цвета. И вот коробочка открылась, и краски взялись за дело, стали рисовать: желтое солнце, синий мячик, красный помидор, зеленый лист. Краски старались, рисовали, чтобы порадовать всех вокруг…(дети продолжают приду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мыв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ать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  сказку)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b="1" dirty="0" smtClean="0">
                <a:latin typeface="Cambria" pitchFamily="18" charset="0"/>
                <a:ea typeface="MS Mincho" pitchFamily="49" charset="-128"/>
                <a:cs typeface="Times New Roman" pitchFamily="18" charset="0"/>
              </a:rPr>
              <a:t>5.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 Продуктивная деятельность Рисование на молоке гуашью: «Музыка весны»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Задачи: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- Познакомить детей с новой техникой рисования  на молоке гуашью. Учить передавать образ солнца, весенних цветов, линий с помощью кисти.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Закрепить знания цвета (зеленого, желтого, красного, синего).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110914_2_08_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3108" y="3786190"/>
            <a:ext cx="4429156" cy="2500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81000"/>
            <a:ext cx="4176464" cy="26159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81000"/>
            <a:ext cx="4032448" cy="261595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4500" y="3212975"/>
            <a:ext cx="5715000" cy="3096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63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00098" y="-285775"/>
            <a:ext cx="9929882" cy="7429552"/>
          </a:xfrm>
          <a:prstGeom prst="rect">
            <a:avLst/>
          </a:prstGeom>
        </p:spPr>
      </p:pic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642910" y="357166"/>
            <a:ext cx="7929618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Дата: 31.03.2016г.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1. Выставка работ по нетрадиционному рисованию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(совместная работа детей и родителей)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2. Физ. Минутка «</a:t>
            </a:r>
            <a:r>
              <a:rPr kumimoji="0" lang="uk-UA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Бабочки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»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Ветер бабочек качает,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Влево, вправо наклоняет.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Раз наклонились,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Два наклонились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И на цветочки они приземлились.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(Упражнение повторить 2–3 раза)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3.  Познавательно-исследовательская деятельность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Тема: «Работы маленьких художников»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Оформление выставки (работ педагогов, детей)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Задачи: Закрепить знания по нетрадиционному рисованию.	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4. Мастер класс для родителей по нетрадиционному рисованию «Весеннее настроение»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14337"/>
            <a:ext cx="9144000" cy="7286676"/>
          </a:xfrm>
          <a:prstGeom prst="rect">
            <a:avLst/>
          </a:prstGeom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642910" y="357166"/>
            <a:ext cx="7715304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Развитие общения детей и родителей в процессе </a:t>
            </a:r>
            <a:r>
              <a:rPr lang="ru-RU" sz="1200" b="1" u="sng" dirty="0" smtClean="0">
                <a:latin typeface="Cambria" pitchFamily="18" charset="0"/>
                <a:ea typeface="MS Mincho" pitchFamily="49" charset="-128"/>
                <a:cs typeface="Times New Roman" pitchFamily="18" charset="0"/>
              </a:rPr>
              <a:t> </a:t>
            </a:r>
            <a:r>
              <a:rPr kumimoji="0" lang="ru-RU" sz="1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занятий по рисованию: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1. Семинары- практикумы: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Темы: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- «Обычные вещи, необыкновенные превращения». Рисование </a:t>
            </a:r>
            <a:r>
              <a:rPr kumimoji="0" lang="ru-RU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       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солью, на молоке.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-  «В стране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Вообразилии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».Любая техника.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2. Беседа с элементами практикума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Тема: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«Рисуя – играем».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Цель: показать родителям значение совместных творческих игр в </a:t>
            </a:r>
            <a:r>
              <a:rPr kumimoji="0" lang="ru-RU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семье для творческого развития ребенка; ознакомить с 	традициями и формами игрового досуга в семьях; изучить 	игры на развитие творческого воображения.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3. Подбор и изготовление родителями нетрадиционных </a:t>
            </a:r>
            <a:r>
              <a:rPr kumimoji="0" lang="ru-RU" sz="1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пособий и материалов для изобразительной деятельности.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 	Пополнение центра  (зубные щетки, ватные палочки, 	нитки, свечи, пробки т.д.).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4.Темы совместных выставок детей и родителей: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1) «Мы с мамой».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2) «Вместе весело творить».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3) «Очень умелые ручки».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4345" y="-214337"/>
            <a:ext cx="9358346" cy="7072338"/>
          </a:xfrm>
          <a:prstGeom prst="rect">
            <a:avLst/>
          </a:prstGeom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642910" y="357166"/>
            <a:ext cx="721523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5. Проведение мастер классов по техникам нетрадиционного рисования для родителей.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P103033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2976" y="1571612"/>
            <a:ext cx="6215106" cy="35004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20687"/>
            <a:ext cx="84969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u="sng" dirty="0" smtClean="0"/>
              <a:t>Актуальность.</a:t>
            </a:r>
            <a:r>
              <a:rPr lang="ru-RU" sz="1200" dirty="0" smtClean="0"/>
              <a:t> Формирование творческой личности,  наиболее полное ее раскрытие – важнейшая задача педагогики на современном этапе. Эффективным  средством ее решения в дошкольном детстве является изобразительное творчество, в том числе с помощью нетрадиционных техник, способов и форм ее организации. Практика показывает: нетрадиционные художественные техники являются эффективным средством усвоения дошкольниками закономерностей композиции и колорита и могут обеспечить развитие детского  изобразительного творчества в целом. Творчество – это обязательное условие всестороннего развития ребенка, оно делает его богаче, полнее, радостнее, пробуждает  фантазию, учит мечтать, придумывать что-то новое и еще неизвестное. В процессе творчества ребенок развивается интеллектуально и эмоционально, определяет своё отношение к жизни, и своё место в ней, выражает себя  и свои чувства, приобретает опыт взаимоотношений, совершенствует навыки работы с различными   инструментами и материалами. Рисуя, ребенок  формирует и развивает у себя определенные  способности: зрительную оценку формы, ориентирование в пространстве, чувство цвета. Также развиваются специальные умения и навыки:  координация глаза и руки, владение кистью руки.</a:t>
            </a:r>
          </a:p>
          <a:p>
            <a:endParaRPr lang="ru-RU" sz="1200" dirty="0" smtClean="0"/>
          </a:p>
          <a:p>
            <a:r>
              <a:rPr lang="ru-RU" sz="1200" dirty="0" smtClean="0"/>
              <a:t>Срок: с 03.03. 2016г. по 31.03. 2016г.</a:t>
            </a:r>
          </a:p>
          <a:p>
            <a:r>
              <a:rPr lang="ru-RU" sz="1200" dirty="0" smtClean="0"/>
              <a:t>Участники: педагоги,  дети 3-4 лет  и их родители.</a:t>
            </a:r>
          </a:p>
          <a:p>
            <a:r>
              <a:rPr lang="ru-RU" sz="1200" dirty="0" smtClean="0"/>
              <a:t>Вид модели: групповой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528" y="-99392"/>
            <a:ext cx="9538873" cy="6957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721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62503"/>
            <a:ext cx="8208912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u="sng" dirty="0" smtClean="0"/>
              <a:t>Предполагаемые результаты</a:t>
            </a:r>
          </a:p>
          <a:p>
            <a:r>
              <a:rPr lang="ru-RU" sz="1200" dirty="0" smtClean="0"/>
              <a:t>1. Увеличить динамику  уровня развития по ИЗО;</a:t>
            </a:r>
          </a:p>
          <a:p>
            <a:r>
              <a:rPr lang="ru-RU" sz="1200" dirty="0" smtClean="0"/>
              <a:t>2. Умение применять усвоенные техники изо деятельности;</a:t>
            </a:r>
          </a:p>
          <a:p>
            <a:r>
              <a:rPr lang="ru-RU" sz="1200" dirty="0" smtClean="0"/>
              <a:t>3. Способствовать самореализации личности ребенка в художественном творчестве, стимулировать стремление  быть оригинальным в выборе средств своего замысла, давать оценку продуктам своей и чужой деятельности;</a:t>
            </a:r>
          </a:p>
          <a:p>
            <a:r>
              <a:rPr lang="ru-RU" sz="1200" dirty="0" smtClean="0"/>
              <a:t>4. Участие в групповых  конкурсах рисунков;</a:t>
            </a:r>
          </a:p>
          <a:p>
            <a:r>
              <a:rPr lang="ru-RU" sz="1200" dirty="0" smtClean="0"/>
              <a:t>5. Организация ежемесячных выставок продукции</a:t>
            </a:r>
            <a:r>
              <a:rPr lang="en-US" sz="1200" dirty="0" smtClean="0"/>
              <a:t> </a:t>
            </a:r>
            <a:r>
              <a:rPr lang="ru-RU" sz="1200" dirty="0" smtClean="0"/>
              <a:t>детской деятельности для родителей;</a:t>
            </a:r>
          </a:p>
          <a:p>
            <a:r>
              <a:rPr lang="ru-RU" sz="1200" dirty="0" smtClean="0"/>
              <a:t>6. Создание  совместного с родителями детского альбома  рисунков «Я не простой художник» </a:t>
            </a:r>
          </a:p>
          <a:p>
            <a:r>
              <a:rPr lang="ru-RU" sz="1200" dirty="0" smtClean="0"/>
              <a:t>7. Организация выставки в ДОУ «Удивительное рядом».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4077072"/>
            <a:ext cx="4968552" cy="2209428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528" y="-99392"/>
            <a:ext cx="9538873" cy="6957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1428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21479"/>
            <a:ext cx="8208912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u="sng" dirty="0" smtClean="0"/>
              <a:t>Этапы реализации модели:</a:t>
            </a:r>
          </a:p>
          <a:p>
            <a:r>
              <a:rPr lang="ru-RU" sz="1200" u="sng" dirty="0" smtClean="0"/>
              <a:t>Подготовительный этап.</a:t>
            </a:r>
          </a:p>
          <a:p>
            <a:r>
              <a:rPr lang="ru-RU" sz="1200" dirty="0" smtClean="0"/>
              <a:t>Изучение литературы, подбор материала (теоретическое обоснование), разработка конспектов и сценариев   мероприятий, составление перспективного плана, нахождение и установление эффективных связей                                           </a:t>
            </a:r>
            <a:r>
              <a:rPr lang="en-US" sz="1200" dirty="0" smtClean="0"/>
              <a:t>   </a:t>
            </a:r>
            <a:r>
              <a:rPr lang="ru-RU" sz="1200" dirty="0" smtClean="0"/>
              <a:t> с родителями.</a:t>
            </a:r>
          </a:p>
          <a:p>
            <a:r>
              <a:rPr lang="ru-RU" sz="1200" u="sng" dirty="0" smtClean="0"/>
              <a:t>Основной этап.</a:t>
            </a:r>
          </a:p>
          <a:p>
            <a:r>
              <a:rPr lang="ru-RU" sz="1200" dirty="0" smtClean="0"/>
              <a:t>1.Подобрать художественное слово; пальчиковые гимнастики, дидактические игры. </a:t>
            </a:r>
          </a:p>
          <a:p>
            <a:r>
              <a:rPr lang="ru-RU" sz="1200" dirty="0" smtClean="0"/>
              <a:t>2. Ознакомление детей с нетрадиционными художественными техниками.</a:t>
            </a:r>
          </a:p>
          <a:p>
            <a:r>
              <a:rPr lang="ru-RU" sz="1200" dirty="0" smtClean="0"/>
              <a:t>- Учить создавать выразительные образы животных, птиц, людей, используя различные техники и материалы. </a:t>
            </a:r>
          </a:p>
          <a:p>
            <a:r>
              <a:rPr lang="ru-RU" sz="1200" dirty="0" smtClean="0"/>
              <a:t>- Развивать умения и навыки в свободном экспериментировании с материалами, необходимыми  для работы в нетрадиционных изобразительных техниках.</a:t>
            </a:r>
          </a:p>
          <a:p>
            <a:r>
              <a:rPr lang="ru-RU" sz="1200" dirty="0" smtClean="0"/>
              <a:t>3. На занятиях по рисованию познакомить детей с   техникой раздувание краски, рисования ладошками, методом токования, монотипии, клеевые картинки,                       ожившие предметы, рисование музыки, рисование  манкой, солью рисование поролоном, нитками.  Учить комбинировать различные ранее освоенные элементы  в новых сочетаниях. Учить использовать в рисовании               различные материалы: ватные палочки, трубочки для  коктейля, клей ПВА, поролон и другие. </a:t>
            </a:r>
          </a:p>
          <a:p>
            <a:r>
              <a:rPr lang="ru-RU" dirty="0" smtClean="0"/>
              <a:t>                  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528" y="-99392"/>
            <a:ext cx="9538873" cy="6957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9912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20688"/>
            <a:ext cx="813690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1200" b="1" u="sng" dirty="0" smtClean="0"/>
              <a:t>Формы работы:</a:t>
            </a:r>
          </a:p>
          <a:p>
            <a:r>
              <a:rPr lang="ru-RU" sz="1200" dirty="0" smtClean="0"/>
              <a:t>1. Работа с родителями: </a:t>
            </a:r>
          </a:p>
          <a:p>
            <a:r>
              <a:rPr lang="ru-RU" sz="1200" dirty="0" smtClean="0"/>
              <a:t>Беседы с родителями. Консультации для родителей. Оформление уголка для родителей по данной теме. Выставка (коллективные работы детей).Семейная творческая деятельность. Демонстрация занятий с детьми.                         Пополнение уголков по изобразительной деятельности нетрадиционными материалами рисования (зубные щетки, ватные палочки, нитки, свечи, пробки т.д.). </a:t>
            </a:r>
          </a:p>
          <a:p>
            <a:r>
              <a:rPr lang="ru-RU" sz="1200" dirty="0" smtClean="0"/>
              <a:t>2. Работа с детьми:</a:t>
            </a:r>
          </a:p>
          <a:p>
            <a:r>
              <a:rPr lang="ru-RU" sz="1200" dirty="0" smtClean="0"/>
              <a:t> Совместная деятельность взрослого и ребенка; самостоятельная деятельность детей; рассматривание образцов, фотографий, иллюстраций; чтение и обсуждение художественной литературы; продуктивная деятельность                    под музыку, рисование иллюстраций; игры и упражнения под тексты стихотворений; наблюдение за природой; рассматривание и обсуждение привлекательных предметов; физкультминутки; оформление выставки.</a:t>
            </a:r>
            <a:endParaRPr lang="ru-RU" sz="12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528" y="-99392"/>
            <a:ext cx="9538873" cy="6957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42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28604"/>
            <a:ext cx="799288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u="sng" dirty="0" smtClean="0"/>
              <a:t>Завершающий этап.</a:t>
            </a:r>
          </a:p>
          <a:p>
            <a:r>
              <a:rPr lang="ru-RU" sz="1200" dirty="0" smtClean="0"/>
              <a:t>Проведения мастер – класс для родителей по  нетрадиционному рисованию «Чему мы научились».</a:t>
            </a:r>
          </a:p>
          <a:p>
            <a:endParaRPr lang="ru-RU" sz="1200" dirty="0" smtClean="0"/>
          </a:p>
          <a:p>
            <a:r>
              <a:rPr lang="ru-RU" sz="1200" u="sng" dirty="0" smtClean="0"/>
              <a:t>Ресурсы:</a:t>
            </a:r>
          </a:p>
          <a:p>
            <a:r>
              <a:rPr lang="ru-RU" sz="1200" dirty="0" smtClean="0"/>
              <a:t>1.Информационные:</a:t>
            </a:r>
          </a:p>
          <a:p>
            <a:r>
              <a:rPr lang="ru-RU" sz="1200" dirty="0" smtClean="0"/>
              <a:t>- Фото-видео материалы;</a:t>
            </a:r>
          </a:p>
          <a:p>
            <a:r>
              <a:rPr lang="ru-RU" sz="1200" dirty="0" smtClean="0"/>
              <a:t>- библиотечный фонд.</a:t>
            </a:r>
          </a:p>
          <a:p>
            <a:r>
              <a:rPr lang="ru-RU" sz="1200" dirty="0" smtClean="0"/>
              <a:t>2.Научно-методические:</a:t>
            </a:r>
          </a:p>
          <a:p>
            <a:r>
              <a:rPr lang="ru-RU" sz="1200" dirty="0" smtClean="0"/>
              <a:t>- консультативная работа с родителями.</a:t>
            </a:r>
          </a:p>
          <a:p>
            <a:r>
              <a:rPr lang="ru-RU" sz="1200" dirty="0" smtClean="0"/>
              <a:t>3.Дидактическое обеспечение:</a:t>
            </a:r>
          </a:p>
          <a:p>
            <a:r>
              <a:rPr lang="ru-RU" sz="1200" dirty="0" smtClean="0"/>
              <a:t>- подбор произведений о нетрадиционных техниках  рисования;</a:t>
            </a:r>
          </a:p>
          <a:p>
            <a:r>
              <a:rPr lang="ru-RU" sz="1200" dirty="0" smtClean="0"/>
              <a:t>- подбор картинок по данной теме.</a:t>
            </a:r>
          </a:p>
          <a:p>
            <a:r>
              <a:rPr lang="ru-RU" sz="1200" dirty="0" smtClean="0"/>
              <a:t>4.Кадровые:</a:t>
            </a:r>
          </a:p>
          <a:p>
            <a:r>
              <a:rPr lang="ru-RU" sz="1200" dirty="0" smtClean="0"/>
              <a:t>- воспитатели;</a:t>
            </a:r>
          </a:p>
          <a:p>
            <a:r>
              <a:rPr lang="ru-RU" sz="1200" dirty="0" smtClean="0"/>
              <a:t>5.ТСО:</a:t>
            </a:r>
          </a:p>
          <a:p>
            <a:r>
              <a:rPr lang="ru-RU" sz="1200" dirty="0" smtClean="0"/>
              <a:t>- ноутбук;</a:t>
            </a:r>
          </a:p>
          <a:p>
            <a:r>
              <a:rPr lang="ru-RU" sz="1200" dirty="0" smtClean="0"/>
              <a:t>- фотоаппарат.</a:t>
            </a:r>
          </a:p>
          <a:p>
            <a:endParaRPr lang="ru-RU" sz="1200" dirty="0" smtClean="0"/>
          </a:p>
          <a:p>
            <a:endParaRPr lang="ru-RU" sz="1200" dirty="0" smtClean="0"/>
          </a:p>
          <a:p>
            <a:endParaRPr lang="ru-RU" sz="12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528" y="-99392"/>
            <a:ext cx="9538873" cy="6957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649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24544" y="0"/>
            <a:ext cx="9468544" cy="9139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188640"/>
            <a:ext cx="8352928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                                                   </a:t>
            </a:r>
          </a:p>
          <a:p>
            <a:r>
              <a:rPr lang="en-US" sz="2000" b="1" dirty="0" smtClean="0"/>
              <a:t>			</a:t>
            </a:r>
            <a:r>
              <a:rPr lang="ru-RU" sz="1400" b="1" u="sng" dirty="0" smtClean="0"/>
              <a:t>План реализации </a:t>
            </a:r>
          </a:p>
          <a:p>
            <a:r>
              <a:rPr lang="ru-RU" sz="1400" b="1" u="sng" dirty="0" smtClean="0"/>
              <a:t>Дата: 01.03.2016г.</a:t>
            </a:r>
          </a:p>
          <a:p>
            <a:r>
              <a:rPr lang="ru-RU" sz="1200" b="1" dirty="0" smtClean="0"/>
              <a:t>1. Пальчиковая игра «Солнышко».</a:t>
            </a:r>
          </a:p>
          <a:p>
            <a:r>
              <a:rPr lang="ru-RU" sz="1200" dirty="0" smtClean="0"/>
              <a:t>Солнышко, солнышко</a:t>
            </a:r>
          </a:p>
          <a:p>
            <a:r>
              <a:rPr lang="ru-RU" sz="1200" dirty="0" smtClean="0"/>
              <a:t>Погуляй у речки</a:t>
            </a:r>
          </a:p>
          <a:p>
            <a:r>
              <a:rPr lang="ru-RU" sz="1200" dirty="0" smtClean="0"/>
              <a:t>(Шевелят пальцами обеих рук).</a:t>
            </a:r>
          </a:p>
          <a:p>
            <a:r>
              <a:rPr lang="ru-RU" sz="1200" dirty="0" smtClean="0"/>
              <a:t>Солнышко, солнышко,</a:t>
            </a:r>
          </a:p>
          <a:p>
            <a:r>
              <a:rPr lang="ru-RU" sz="1200" dirty="0" smtClean="0"/>
              <a:t>Разбросай колечки.</a:t>
            </a:r>
          </a:p>
          <a:p>
            <a:r>
              <a:rPr lang="ru-RU" sz="1200" dirty="0" smtClean="0"/>
              <a:t>(Быстро сжимают и разжимают кулаки).</a:t>
            </a:r>
          </a:p>
          <a:p>
            <a:r>
              <a:rPr lang="ru-RU" sz="1200" dirty="0" smtClean="0"/>
              <a:t>Мы колечки соберем,</a:t>
            </a:r>
          </a:p>
          <a:p>
            <a:r>
              <a:rPr lang="ru-RU" sz="1200" dirty="0" smtClean="0"/>
              <a:t>Золоченые возьмем.</a:t>
            </a:r>
          </a:p>
          <a:p>
            <a:r>
              <a:rPr lang="ru-RU" sz="1200" dirty="0" smtClean="0"/>
              <a:t>(Делают хватательные движения щепотью).</a:t>
            </a:r>
          </a:p>
          <a:p>
            <a:r>
              <a:rPr lang="ru-RU" sz="1200" dirty="0" smtClean="0"/>
              <a:t>Покатаем, поваляем</a:t>
            </a:r>
          </a:p>
          <a:p>
            <a:r>
              <a:rPr lang="ru-RU" sz="1200" dirty="0" smtClean="0"/>
              <a:t>(Круговыми движениями трут ладонь о ладонь).</a:t>
            </a:r>
          </a:p>
          <a:p>
            <a:r>
              <a:rPr lang="ru-RU" sz="1200" dirty="0" smtClean="0"/>
              <a:t>И назад тебе вернем.</a:t>
            </a:r>
          </a:p>
          <a:p>
            <a:r>
              <a:rPr lang="ru-RU" sz="1200" dirty="0" smtClean="0"/>
              <a:t>(Поднимают руки вверх, раздвинув пальцы).</a:t>
            </a:r>
          </a:p>
          <a:p>
            <a:r>
              <a:rPr lang="ru-RU" sz="1200" b="1" dirty="0" smtClean="0"/>
              <a:t>2. Рассматривание работ по нетрадиционной  технике рисования.</a:t>
            </a:r>
          </a:p>
          <a:p>
            <a:r>
              <a:rPr lang="ru-RU" sz="1200" b="1" dirty="0" smtClean="0"/>
              <a:t>3. Коммуникативная деятельность</a:t>
            </a:r>
          </a:p>
          <a:p>
            <a:r>
              <a:rPr lang="ru-RU" sz="1200" dirty="0" smtClean="0"/>
              <a:t>Тема: «Встреча весны»</a:t>
            </a:r>
          </a:p>
          <a:p>
            <a:r>
              <a:rPr lang="ru-RU" sz="1200" dirty="0" smtClean="0"/>
              <a:t> Цель: Формировать знание детей о времени года,      которое за окном.</a:t>
            </a:r>
          </a:p>
          <a:p>
            <a:r>
              <a:rPr lang="ru-RU" sz="1200" dirty="0" smtClean="0"/>
              <a:t>- Развивать речевое дыхание при помощи дыхательной гимнастики;</a:t>
            </a:r>
          </a:p>
          <a:p>
            <a:r>
              <a:rPr lang="ru-RU" sz="1200" dirty="0" smtClean="0"/>
              <a:t> - Воспитывать в детях бережное отношение ко всему живому.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3701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68560" y="-99392"/>
            <a:ext cx="9937104" cy="8863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32845" y="809257"/>
            <a:ext cx="748883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/>
              <a:t>4. Подвижные игры: «В гостях у солнышка»</a:t>
            </a:r>
          </a:p>
          <a:p>
            <a:r>
              <a:rPr lang="ru-RU" sz="1200" dirty="0" smtClean="0"/>
              <a:t>Задачи: развивать двигательную активность.</a:t>
            </a:r>
          </a:p>
          <a:p>
            <a:r>
              <a:rPr lang="ru-RU" sz="1200" dirty="0" smtClean="0"/>
              <a:t>Дети встают в круг и поют:</a:t>
            </a:r>
          </a:p>
          <a:p>
            <a:r>
              <a:rPr lang="ru-RU" sz="1200" dirty="0" smtClean="0"/>
              <a:t>Светит солнышко в окошко,</a:t>
            </a:r>
          </a:p>
          <a:p>
            <a:r>
              <a:rPr lang="ru-RU" sz="1200" dirty="0" smtClean="0"/>
              <a:t>Смотрит в нашу комнату.</a:t>
            </a:r>
          </a:p>
          <a:p>
            <a:r>
              <a:rPr lang="ru-RU" sz="1200" dirty="0" smtClean="0"/>
              <a:t>Мы захлопаем в ладошки, (дети останавливаются и   хлопают в ладошки)</a:t>
            </a:r>
          </a:p>
          <a:p>
            <a:r>
              <a:rPr lang="ru-RU" sz="1200" dirty="0" smtClean="0"/>
              <a:t>Очень рады солнышку.</a:t>
            </a:r>
          </a:p>
          <a:p>
            <a:r>
              <a:rPr lang="ru-RU" sz="1200" b="1" dirty="0" smtClean="0"/>
              <a:t>5. Совместная работа по нетрадиционному рисованию:</a:t>
            </a:r>
          </a:p>
          <a:p>
            <a:r>
              <a:rPr lang="ru-RU" sz="1200" dirty="0" smtClean="0"/>
              <a:t>Техника: Рисование нитками «Ручеек».</a:t>
            </a:r>
          </a:p>
          <a:p>
            <a:r>
              <a:rPr lang="ru-RU" sz="1200" dirty="0" smtClean="0"/>
              <a:t>Цель: Знакомство с техникой рисования нитками.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i (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1670" y="3929066"/>
            <a:ext cx="4357718" cy="2143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98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1601</TotalTime>
  <Words>1533</Words>
  <Application>Microsoft Office PowerPoint</Application>
  <PresentationFormat>Экран (4:3)</PresentationFormat>
  <Paragraphs>250</Paragraphs>
  <Slides>25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7" baseType="lpstr">
      <vt:lpstr>Тема Office</vt:lpstr>
      <vt:lpstr>Документ</vt:lpstr>
      <vt:lpstr>Презентация PowerPoint</vt:lpstr>
      <vt:lpstr>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алеша</dc:creator>
  <cp:lastModifiedBy>user</cp:lastModifiedBy>
  <cp:revision>46</cp:revision>
  <dcterms:created xsi:type="dcterms:W3CDTF">2016-03-21T17:12:15Z</dcterms:created>
  <dcterms:modified xsi:type="dcterms:W3CDTF">2019-10-14T08:39:29Z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3840296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S8.2.3</vt:lpwstr>
  </property>
</Properties>
</file>