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9" r:id="rId2"/>
    <p:sldId id="344" r:id="rId3"/>
    <p:sldId id="351" r:id="rId4"/>
    <p:sldId id="350" r:id="rId5"/>
    <p:sldId id="345" r:id="rId6"/>
    <p:sldId id="313" r:id="rId7"/>
    <p:sldId id="352" r:id="rId8"/>
    <p:sldId id="353" r:id="rId9"/>
    <p:sldId id="355" r:id="rId10"/>
    <p:sldId id="356" r:id="rId11"/>
    <p:sldId id="354" r:id="rId12"/>
    <p:sldId id="358" r:id="rId13"/>
    <p:sldId id="357" r:id="rId14"/>
    <p:sldId id="359" r:id="rId15"/>
    <p:sldId id="360" r:id="rId16"/>
    <p:sldId id="361" r:id="rId17"/>
    <p:sldId id="30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212AE"/>
    <a:srgbClr val="B10F92"/>
    <a:srgbClr val="FF6699"/>
    <a:srgbClr val="ADD965"/>
    <a:srgbClr val="2E269A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158" autoAdjust="0"/>
    <p:restoredTop sz="93712" autoAdjust="0"/>
  </p:normalViewPr>
  <p:slideViewPr>
    <p:cSldViewPr>
      <p:cViewPr varScale="1">
        <p:scale>
          <a:sx n="91" d="100"/>
          <a:sy n="91" d="100"/>
        </p:scale>
        <p:origin x="-122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AA4EF-ABD2-4BF4-B17F-CCEEDCDA1598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63BAB-6496-477A-84F4-AC0A18DA02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7033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825116FC-0ABC-44FE-AB1D-FB528EF61DC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3470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E3F2F573-8D8A-4AD3-8496-65E6AEC9348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071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016299D-09CA-424F-8491-A1F53FFF37F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69676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016299D-09CA-424F-8491-A1F53FFF37F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14693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016299D-09CA-424F-8491-A1F53FFF37F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10886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016299D-09CA-424F-8491-A1F53FFF37F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99262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016299D-09CA-424F-8491-A1F53FFF37F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8264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172A7E3D-31BE-4607-B4E7-2FEC456D6A6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3205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8142DD70-B7FE-448D-B5F6-C2E9C729A76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0295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E3E4F134-1994-46B1-A9F1-2F9565E78B5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4019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78772C8C-028F-4B7E-8232-ADE4DF9C484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1358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5F864DC7-9DC8-4496-995F-320E44BA59E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7981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2915715C-3F41-4841-AC7F-85D84A09BB2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3675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4E99BB2C-F800-4C30-9340-DC8D830F586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28103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метки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Номер слайда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FE0A9DCF-4B02-47C6-AE29-96EAE11C0F8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5948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A1FE006-778A-4863-B672-C190060E20B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7D749A9-388B-4558-B0C5-41CB331DC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A1FE006-778A-4863-B672-C190060E20B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7D749A9-388B-4558-B0C5-41CB331DC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EditPoints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A1FE006-778A-4863-B672-C190060E20B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7D749A9-388B-4558-B0C5-41CB331DC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A1FE006-778A-4863-B672-C190060E20B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7D749A9-388B-4558-B0C5-41CB331DC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A1FE006-778A-4863-B672-C190060E20B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7D749A9-388B-4558-B0C5-41CB331DC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A1FE006-778A-4863-B672-C190060E20B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7D749A9-388B-4558-B0C5-41CB331DC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 noEditPoints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 noEditPoints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A1FE006-778A-4863-B672-C190060E20B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7D749A9-388B-4558-B0C5-41CB331DC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A1FE006-778A-4863-B672-C190060E20B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7D749A9-388B-4558-B0C5-41CB331DC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A1FE006-778A-4863-B672-C190060E20B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7D749A9-388B-4558-B0C5-41CB331DC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A1FE006-778A-4863-B672-C190060E20B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7D749A9-388B-4558-B0C5-41CB331DC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 noEditPoints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6A1FE006-778A-4863-B672-C190060E20B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7D749A9-388B-4558-B0C5-41CB331DC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dirty="0"/>
          </a:p>
        </p:txBody>
      </p:sp>
      <p:pic>
        <p:nvPicPr>
          <p:cNvPr id="1029" name="Рисунок 7" descr="0_75c96_b715e7d3_XL.jpeg"/>
          <p:cNvPicPr>
            <a:picLocks noChangeAspect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8" y="71438"/>
            <a:ext cx="2000250" cy="200025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030" name="Заголовок 1"/>
          <p:cNvSpPr>
            <a:spLocks noGrp="1" noEditPoint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/>
          <a:lstStyle/>
          <a:p>
            <a:r>
              <a:rPr lang="ru-RU" smtClean="0"/>
              <a:t>Образец заголовка</a:t>
            </a:r>
          </a:p>
        </p:txBody>
      </p:sp>
      <p:sp>
        <p:nvSpPr>
          <p:cNvPr id="1031" name="Текст 2"/>
          <p:cNvSpPr>
            <a:spLocks noGrp="1" noEditPoint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6A1FE006-778A-4863-B672-C190060E20B8}" type="datetimeFigureOut">
              <a:rPr lang="ru-RU" smtClean="0"/>
              <a:pPr/>
              <a:t>14.10.2019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C7D749A9-388B-4558-B0C5-41CB331DC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1916832"/>
            <a:ext cx="720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Практические игры на </a:t>
            </a:r>
            <a:r>
              <a:rPr lang="ru-RU" sz="4000" b="1" spc="50" dirty="0"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у дошкольников навыков безопасного </a:t>
            </a:r>
            <a:r>
              <a:rPr lang="ru-RU" sz="4000" b="1" spc="50" dirty="0" smtClean="0"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поведения</a:t>
            </a:r>
            <a:endParaRPr dirty="0"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/>
          <p:nvPr/>
        </p:nvSpPr>
        <p:spPr>
          <a:xfrm>
            <a:off x="1979712" y="620688"/>
            <a:ext cx="6264696" cy="1001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 образовательное учреждение 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«Детский сад общеразвивающего вида № 151»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/>
          <p:nvPr/>
        </p:nvSpPr>
        <p:spPr>
          <a:xfrm>
            <a:off x="3707904" y="5085184"/>
            <a:ext cx="5328592" cy="1098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Суховеева Ольга Васильевна</a:t>
            </a:r>
          </a:p>
          <a:p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039160" y="411570"/>
            <a:ext cx="8229600" cy="1143000"/>
          </a:xfrm>
        </p:spPr>
        <p:txBody>
          <a:bodyPr/>
          <a:lstStyle/>
          <a:p>
            <a:r>
              <a:rPr lang="ru-RU">
                <a:solidFill>
                  <a:srgbClr val="7030A0"/>
                </a:solidFill>
                <a:latin typeface="Times New Roman" pitchFamily="18" charset="0"/>
              </a:rPr>
              <a:t>Продуктивная деятельность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27584" y="1772816"/>
            <a:ext cx="3881405" cy="30444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3354752"/>
            <a:ext cx="3899925" cy="29249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651187" y="388748"/>
            <a:ext cx="8229600" cy="1143000"/>
          </a:xfrm>
        </p:spPr>
        <p:txBody>
          <a:bodyPr/>
          <a:lstStyle/>
          <a:p>
            <a:r>
              <a:rPr lang="ru-RU">
                <a:solidFill>
                  <a:srgbClr val="7030A0"/>
                </a:solidFill>
                <a:latin typeface="Times New Roman" pitchFamily="18" charset="0"/>
              </a:rPr>
              <a:t>Совместная деятельность </a:t>
            </a:r>
          </a:p>
          <a:p>
            <a:r>
              <a:rPr lang="ru-RU">
                <a:solidFill>
                  <a:srgbClr val="7030A0"/>
                </a:solidFill>
                <a:latin typeface="Times New Roman" pitchFamily="18" charset="0"/>
              </a:rPr>
              <a:t>детей и родителей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796298"/>
            <a:ext cx="2923453" cy="21925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1800846"/>
            <a:ext cx="3024336" cy="22682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1" y="4217911"/>
            <a:ext cx="2923453" cy="21925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4205637"/>
            <a:ext cx="3024336" cy="22048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043608" y="274638"/>
            <a:ext cx="8229600" cy="1143000"/>
          </a:xfrm>
        </p:spPr>
        <p:txBody>
          <a:bodyPr/>
          <a:lstStyle/>
          <a:p>
            <a:r>
              <a:rPr lang="ru-RU" i="1" dirty="0">
                <a:solidFill>
                  <a:srgbClr val="0000FF"/>
                </a:solidFill>
                <a:latin typeface="Times New Roman" pitchFamily="18" charset="0"/>
              </a:rPr>
              <a:t>Настольно - печатные игры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700805"/>
            <a:ext cx="2732121" cy="2049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1700806"/>
            <a:ext cx="2736304" cy="2049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183044" y="4033063"/>
            <a:ext cx="2732121" cy="2139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004048" y="4033063"/>
            <a:ext cx="2736304" cy="2073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860229" y="332656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</a:rPr>
              <a:t>Дидактические игры</a:t>
            </a:r>
            <a:endParaRPr lang="ru-RU" i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44530" y="3068960"/>
            <a:ext cx="3672408" cy="29388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716016" y="1475656"/>
            <a:ext cx="3672409" cy="2898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993516" y="434392"/>
            <a:ext cx="8229600" cy="1143000"/>
          </a:xfrm>
        </p:spPr>
        <p:txBody>
          <a:bodyPr/>
          <a:lstStyle/>
          <a:p>
            <a:r>
              <a:rPr lang="ru-RU" i="1" dirty="0">
                <a:solidFill>
                  <a:srgbClr val="0000FF"/>
                </a:solidFill>
                <a:latin typeface="Times New Roman" pitchFamily="18" charset="0"/>
              </a:rPr>
              <a:t>Подвижные 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</a:rPr>
              <a:t>игры</a:t>
            </a:r>
            <a:endParaRPr lang="ru-RU" i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83535" y="2360881"/>
            <a:ext cx="4128458" cy="30963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2348880"/>
            <a:ext cx="4187957" cy="31409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i="1">
                <a:solidFill>
                  <a:srgbClr val="0000FF"/>
                </a:solidFill>
                <a:latin typeface="Times New Roman" pitchFamily="18" charset="0"/>
              </a:rPr>
              <a:t>Игры - драматизации </a:t>
            </a:r>
          </a:p>
        </p:txBody>
      </p:sp>
      <p:pic>
        <p:nvPicPr>
          <p:cNvPr id="4" name="Picture 2" descr="L:\Users\Лена\Desktop\Кухаревой\фотки для презинтации\201509A0\2809201547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5450" y="1634331"/>
            <a:ext cx="5753100" cy="4457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8229600" cy="1143000"/>
          </a:xfrm>
        </p:spPr>
        <p:txBody>
          <a:bodyPr/>
          <a:lstStyle/>
          <a:p>
            <a:r>
              <a:rPr lang="ru-RU" sz="4000" i="1" dirty="0">
                <a:solidFill>
                  <a:srgbClr val="1212A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Игры-тренинги </a:t>
            </a:r>
            <a:r>
              <a:rPr lang="ru-RU" sz="4000" i="1" dirty="0" smtClean="0">
                <a:solidFill>
                  <a:srgbClr val="1212A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 smtClean="0">
                <a:solidFill>
                  <a:srgbClr val="1212A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solidFill>
                  <a:srgbClr val="1212A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i="1" dirty="0">
                <a:solidFill>
                  <a:srgbClr val="1212A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конкретной ситуации.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словия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метода моделирования игровых ситуаций: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макета обстановки или специально сконструированной предметно-игровой среды в групповой комнате; 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Предварительное 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разыгрывание ситуаций воспитателем (показ кукольных представлений) с постепенным вовлечением детей;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препятствий или особых условий в процессе осуществления игровой деятельности;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Поддержание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адекватного эмоционального фона.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2619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307944"/>
            <a:ext cx="8229600" cy="1143000"/>
          </a:xfrm>
        </p:spPr>
        <p:txBody>
          <a:bodyPr/>
          <a:lstStyle/>
          <a:p>
            <a:r>
              <a:rPr lang="ru-RU" sz="8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8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674389" y="1765274"/>
            <a:ext cx="8251663" cy="3227316"/>
          </a:xfrm>
        </p:spPr>
        <p:txBody>
          <a:bodyPr/>
          <a:lstStyle/>
          <a:p>
            <a:r>
              <a:rPr lang="ru-RU" sz="3600" b="0">
                <a:solidFill>
                  <a:srgbClr val="0000FF"/>
                </a:solidFill>
                <a:latin typeface="Times New Roman" pitchFamily="18" charset="0"/>
              </a:rPr>
              <a:t>Дошкольный возраст – </a:t>
            </a:r>
          </a:p>
          <a:p>
            <a:r>
              <a:rPr lang="ru-RU" sz="3600" b="0">
                <a:solidFill>
                  <a:srgbClr val="0000FF"/>
                </a:solidFill>
                <a:latin typeface="Times New Roman" pitchFamily="18" charset="0"/>
              </a:rPr>
              <a:t>это важнейший период, когда </a:t>
            </a:r>
          </a:p>
          <a:p>
            <a:r>
              <a:rPr lang="ru-RU" sz="3600" b="0">
                <a:solidFill>
                  <a:srgbClr val="0000FF"/>
                </a:solidFill>
                <a:latin typeface="Times New Roman" pitchFamily="18" charset="0"/>
              </a:rPr>
              <a:t>формируется человеческая личность. Определить, правильно или неправильно ведёт себя человек в тех или иных обстоятельствах, очень сложно. Тем не менее необходимо выделить такие правила поведения, которые дети должны выполнять неукоснительно, так как от этого зависят их здоровье и безопасность.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959664" y="1799507"/>
            <a:ext cx="7772400" cy="3101795"/>
          </a:xfrm>
        </p:spPr>
        <p:txBody>
          <a:bodyPr/>
          <a:lstStyle/>
          <a:p>
            <a:r>
              <a:rPr lang="ru-RU" sz="3600" b="1">
                <a:solidFill>
                  <a:srgbClr val="0000FF"/>
                </a:solidFill>
                <a:latin typeface="Times New Roman" pitchFamily="18" charset="0"/>
              </a:rPr>
              <a:t>Главная цель воспитателей:</a:t>
            </a:r>
            <a:endParaRPr lang="ru-RU" sz="3600">
              <a:latin typeface="Times New Roman" pitchFamily="18" charset="0"/>
            </a:endParaRPr>
          </a:p>
          <a:p>
            <a:endParaRPr lang="ru-RU" sz="3600">
              <a:latin typeface="Times New Roman" pitchFamily="18" charset="0"/>
            </a:endParaRPr>
          </a:p>
          <a:p>
            <a:r>
              <a:rPr lang="ru-RU" sz="3600">
                <a:solidFill>
                  <a:srgbClr val="0000FF"/>
                </a:solidFill>
                <a:latin typeface="Times New Roman" pitchFamily="18" charset="0"/>
              </a:rPr>
              <a:t>Создание условий для формирования у детей навыков безопасного поведения, умения адекватно действовать в неординарных ситуациях.</a:t>
            </a:r>
            <a:endParaRPr lang="ru-RU"/>
          </a:p>
          <a:p>
            <a:endParaRPr lang="ru-RU"/>
          </a:p>
        </p:txBody>
      </p:sp>
      <p:sp>
        <p:nvSpPr>
          <p:cNvPr id="8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542765" y="166220"/>
            <a:ext cx="9367655" cy="6625089"/>
          </a:xfrm>
        </p:spPr>
        <p:txBody>
          <a:bodyPr/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617334" y="2278768"/>
            <a:ext cx="8023442" cy="3181672"/>
          </a:xfrm>
        </p:spPr>
        <p:txBody>
          <a:bodyPr/>
          <a:lstStyle/>
          <a:p>
            <a:r>
              <a:rPr lang="ru-RU" sz="2800" b="1">
                <a:solidFill>
                  <a:srgbClr val="0000FF"/>
                </a:solidFill>
                <a:latin typeface="Times New Roman" pitchFamily="18" charset="0"/>
              </a:rPr>
              <a:t>Задачи:</a:t>
            </a:r>
          </a:p>
          <a:p>
            <a:endParaRPr lang="ru-RU" sz="2400">
              <a:solidFill>
                <a:srgbClr val="0000FF"/>
              </a:solidFill>
              <a:latin typeface="Times New Roman" pitchFamily="18" charset="0"/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2400">
                <a:solidFill>
                  <a:srgbClr val="0000FF"/>
                </a:solidFill>
                <a:latin typeface="Times New Roman" pitchFamily="18" charset="0"/>
              </a:rPr>
              <a:t>Формировать у детей основные представления об </a:t>
            </a:r>
          </a:p>
          <a:p>
            <a:pPr algn="l"/>
            <a:r>
              <a:rPr lang="ru-RU" sz="2400">
                <a:solidFill>
                  <a:srgbClr val="0000FF"/>
                </a:solidFill>
                <a:latin typeface="Times New Roman" pitchFamily="18" charset="0"/>
              </a:rPr>
              <a:t>     основах безопасности.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2400">
                <a:solidFill>
                  <a:srgbClr val="0000FF"/>
                </a:solidFill>
                <a:latin typeface="Times New Roman" pitchFamily="18" charset="0"/>
              </a:rPr>
              <a:t>Формировать у детей правила поведения в быту, в ДОУ, в общественных местах, в транспорте, на дороге, на природе, при общении с незнакомыми людьми.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2400">
                <a:solidFill>
                  <a:srgbClr val="0000FF"/>
                </a:solidFill>
                <a:latin typeface="Times New Roman" pitchFamily="18" charset="0"/>
              </a:rPr>
              <a:t>Ознакомить детей с простейшими способами безопасного поведения в опасных ситуациях.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2400">
                <a:solidFill>
                  <a:srgbClr val="0000FF"/>
                </a:solidFill>
                <a:latin typeface="Times New Roman" pitchFamily="18" charset="0"/>
              </a:rPr>
              <a:t>Воспитывать чувства ответственности за личную безопасность, ценностное отношение к своему здоровью и жизни.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2400">
                <a:solidFill>
                  <a:srgbClr val="0000FF"/>
                </a:solidFill>
                <a:latin typeface="Times New Roman" pitchFamily="18" charset="0"/>
              </a:rPr>
              <a:t>Выработать у дошкольников привычку соблюдать меры предосторожности.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ru-RU" sz="2400">
                <a:solidFill>
                  <a:srgbClr val="0000FF"/>
                </a:solidFill>
                <a:latin typeface="Times New Roman" pitchFamily="18" charset="0"/>
              </a:rPr>
              <a:t>Стимулировать у дошкольников развитие самостоятельности и ответственности.</a:t>
            </a:r>
            <a:endParaRPr lang="ru-RU" sz="2000">
              <a:solidFill>
                <a:srgbClr val="0000FF"/>
              </a:solidFill>
              <a:latin typeface="Times New Roman" pitchFamily="18" charset="0"/>
            </a:endParaRPr>
          </a:p>
          <a:p>
            <a:pPr marL="342900" indent="-342900" algn="l">
              <a:buFont typeface="Wingdings" pitchFamily="2" charset="2"/>
              <a:buChar char="ü"/>
            </a:pPr>
            <a:endParaRPr lang="ru-RU" sz="200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1028129" y="1365889"/>
            <a:ext cx="7772400" cy="1470025"/>
          </a:xfrm>
        </p:spPr>
        <p:txBody>
          <a:bodyPr/>
          <a:lstStyle/>
          <a:p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</a:rPr>
              <a:t>Основное содержание по основам безопасности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</a:rPr>
              <a:t>распределяется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</a:rPr>
              <a:t>по направлениям: </a:t>
            </a:r>
            <a:endParaRPr lang="ru-RU" dirty="0"/>
          </a:p>
          <a:p>
            <a:endParaRPr lang="ru-RU" dirty="0"/>
          </a:p>
        </p:txBody>
      </p:sp>
      <p:sp>
        <p:nvSpPr>
          <p:cNvPr id="8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652708" y="2391361"/>
            <a:ext cx="8169502" cy="3601179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endParaRPr/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3200" b="1">
                <a:solidFill>
                  <a:srgbClr val="7030A0"/>
                </a:solidFill>
                <a:latin typeface="Times New Roman" pitchFamily="18" charset="0"/>
              </a:rPr>
              <a:t>«безопасность в помещении», 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3200" b="1">
                <a:solidFill>
                  <a:srgbClr val="7030A0"/>
                </a:solidFill>
                <a:latin typeface="Times New Roman" pitchFamily="18" charset="0"/>
              </a:rPr>
              <a:t>«безопасность и природа», 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3200" b="1">
                <a:solidFill>
                  <a:srgbClr val="7030A0"/>
                </a:solidFill>
                <a:latin typeface="Times New Roman" pitchFamily="18" charset="0"/>
              </a:rPr>
              <a:t>«общение с незнакомыми людьми», 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3200" b="1">
                <a:solidFill>
                  <a:srgbClr val="7030A0"/>
                </a:solidFill>
                <a:latin typeface="Times New Roman" pitchFamily="18" charset="0"/>
              </a:rPr>
              <a:t>«правила дорожного движения».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404664"/>
            <a:ext cx="6192688" cy="1199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Приемы и методы, используемые в ДОУ при формировании основ безопасности жизнедеятельности детей</a:t>
            </a:r>
            <a:endParaRPr lang="ru-RU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AutoShape 9" descr="Букет"/>
          <p:cNvSpPr>
            <a:spLocks noChangeArrowheads="1"/>
          </p:cNvSpPr>
          <p:nvPr/>
        </p:nvSpPr>
        <p:spPr bwMode="auto">
          <a:xfrm>
            <a:off x="444722" y="3040645"/>
            <a:ext cx="2206205" cy="849771"/>
          </a:xfrm>
          <a:prstGeom prst="wedgeRectCallout">
            <a:avLst>
              <a:gd name="adj1" fmla="val -29940"/>
              <a:gd name="adj2" fmla="val -49694"/>
            </a:avLst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  <a:ln w="9525">
            <a:solidFill>
              <a:srgbClr val="1212AE"/>
            </a:solidFill>
            <a:miter lim="800000"/>
          </a:ln>
        </p:spPr>
        <p:txBody>
          <a:bodyPr wrap="none" lIns="75749" tIns="37874" rIns="75749" bIns="37874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70C0"/>
                </a:solidFill>
                <a:latin typeface="Arial" pitchFamily="34" charset="0"/>
              </a:rPr>
              <a:t>Беседы </a:t>
            </a:r>
          </a:p>
        </p:txBody>
      </p:sp>
      <p:sp>
        <p:nvSpPr>
          <p:cNvPr id="8" name="AutoShape 8" descr="Букет"/>
          <p:cNvSpPr>
            <a:spLocks noChangeArrowheads="1"/>
          </p:cNvSpPr>
          <p:nvPr/>
        </p:nvSpPr>
        <p:spPr bwMode="auto">
          <a:xfrm>
            <a:off x="832695" y="1822405"/>
            <a:ext cx="2240438" cy="1003581"/>
          </a:xfrm>
          <a:prstGeom prst="wedgeRectCallout">
            <a:avLst>
              <a:gd name="adj1" fmla="val -49213"/>
              <a:gd name="adj2" fmla="val 25273"/>
            </a:avLst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  <a:ln w="9525">
            <a:solidFill>
              <a:srgbClr val="1212AE"/>
            </a:solidFill>
            <a:miter lim="800000"/>
          </a:ln>
        </p:spPr>
        <p:txBody>
          <a:bodyPr wrap="none" lIns="75749" tIns="37874" rIns="75749" bIns="37874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70C0"/>
                </a:solidFill>
                <a:latin typeface="Arial" pitchFamily="34" charset="0"/>
              </a:rPr>
              <a:t>Организованная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70C0"/>
                </a:solidFill>
                <a:latin typeface="Arial" pitchFamily="34" charset="0"/>
              </a:rPr>
              <a:t>образовательная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70C0"/>
                </a:solidFill>
                <a:latin typeface="Arial" pitchFamily="34" charset="0"/>
              </a:rPr>
              <a:t>деятельность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300" b="1" i="1" dirty="0" smtClean="0">
              <a:solidFill>
                <a:srgbClr val="0070C0"/>
              </a:solidFill>
              <a:latin typeface="Arial" pitchFamily="34" charset="0"/>
            </a:endParaRPr>
          </a:p>
        </p:txBody>
      </p:sp>
      <p:sp>
        <p:nvSpPr>
          <p:cNvPr id="9" name="AutoShape 10" descr="Розовая тисненая бумага"/>
          <p:cNvSpPr>
            <a:spLocks noChangeArrowheads="1"/>
          </p:cNvSpPr>
          <p:nvPr/>
        </p:nvSpPr>
        <p:spPr bwMode="auto">
          <a:xfrm>
            <a:off x="717307" y="4100495"/>
            <a:ext cx="2198185" cy="898335"/>
          </a:xfrm>
          <a:prstGeom prst="wedgeRectCallout">
            <a:avLst>
              <a:gd name="adj1" fmla="val -34741"/>
              <a:gd name="adj2" fmla="val 44736"/>
            </a:avLst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75749" tIns="37874" rIns="75749" bIns="37874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B050"/>
                </a:solidFill>
                <a:latin typeface="Arial" pitchFamily="34" charset="0"/>
              </a:rPr>
              <a:t>Чтение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B050"/>
                </a:solidFill>
                <a:latin typeface="Arial" pitchFamily="34" charset="0"/>
              </a:rPr>
              <a:t>художественных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B050"/>
                </a:solidFill>
                <a:latin typeface="Arial" pitchFamily="34" charset="0"/>
              </a:rPr>
              <a:t>произведений</a:t>
            </a:r>
          </a:p>
        </p:txBody>
      </p:sp>
      <p:sp>
        <p:nvSpPr>
          <p:cNvPr id="10" name="AutoShape 12" descr="Розовая тисненая бумага"/>
          <p:cNvSpPr>
            <a:spLocks noChangeArrowheads="1"/>
          </p:cNvSpPr>
          <p:nvPr/>
        </p:nvSpPr>
        <p:spPr bwMode="auto">
          <a:xfrm>
            <a:off x="6194578" y="1829467"/>
            <a:ext cx="2095486" cy="780085"/>
          </a:xfrm>
          <a:prstGeom prst="wedgeRectCallout">
            <a:avLst>
              <a:gd name="adj1" fmla="val -48523"/>
              <a:gd name="adj2" fmla="val 16495"/>
            </a:avLst>
          </a:prstGeom>
          <a:gradFill flip="none" rotWithShape="1">
            <a:gsLst>
              <a:gs pos="0">
                <a:srgbClr val="ADD965">
                  <a:tint val="66000"/>
                  <a:satMod val="160000"/>
                </a:srgbClr>
              </a:gs>
              <a:gs pos="50000">
                <a:srgbClr val="ADD965">
                  <a:tint val="44500"/>
                  <a:satMod val="160000"/>
                </a:srgbClr>
              </a:gs>
              <a:gs pos="100000">
                <a:srgbClr val="ADD965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rgbClr val="00B050"/>
            </a:solidFill>
            <a:miter lim="800000"/>
          </a:ln>
        </p:spPr>
        <p:txBody>
          <a:bodyPr wrap="none" lIns="75749" tIns="37874" rIns="75749" bIns="37874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300" b="1" i="1" dirty="0" smtClean="0">
              <a:solidFill>
                <a:srgbClr val="00B050"/>
              </a:solidFill>
              <a:latin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B050"/>
                </a:solidFill>
                <a:latin typeface="Arial" pitchFamily="34" charset="0"/>
              </a:rPr>
              <a:t>Сюжетно -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B050"/>
                </a:solidFill>
                <a:latin typeface="Arial" pitchFamily="34" charset="0"/>
              </a:rPr>
              <a:t>ролевые игры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300" b="1" i="1" dirty="0" smtClean="0">
              <a:solidFill>
                <a:srgbClr val="00B050"/>
              </a:solidFill>
              <a:latin typeface="Arial" pitchFamily="34" charset="0"/>
            </a:endParaRPr>
          </a:p>
        </p:txBody>
      </p:sp>
      <p:sp>
        <p:nvSpPr>
          <p:cNvPr id="11" name="AutoShape 13" descr="Розовая тисненая бумага"/>
          <p:cNvSpPr>
            <a:spLocks noChangeArrowheads="1"/>
          </p:cNvSpPr>
          <p:nvPr/>
        </p:nvSpPr>
        <p:spPr bwMode="auto">
          <a:xfrm>
            <a:off x="6147596" y="4117765"/>
            <a:ext cx="2095486" cy="760642"/>
          </a:xfrm>
          <a:prstGeom prst="wedgeRectCallout">
            <a:avLst>
              <a:gd name="adj1" fmla="val -48398"/>
              <a:gd name="adj2" fmla="val 37380"/>
            </a:avLst>
          </a:prstGeom>
          <a:gradFill flip="none" rotWithShape="1">
            <a:gsLst>
              <a:gs pos="0">
                <a:srgbClr val="ADD965">
                  <a:tint val="66000"/>
                  <a:satMod val="160000"/>
                </a:srgbClr>
              </a:gs>
              <a:gs pos="50000">
                <a:srgbClr val="ADD965">
                  <a:tint val="44500"/>
                  <a:satMod val="160000"/>
                </a:srgbClr>
              </a:gs>
              <a:gs pos="100000">
                <a:srgbClr val="ADD965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rgbClr val="00B050"/>
            </a:solidFill>
            <a:miter lim="800000"/>
          </a:ln>
        </p:spPr>
        <p:txBody>
          <a:bodyPr wrap="none" lIns="75749" tIns="37874" rIns="75749" bIns="37874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300" b="1" i="1" dirty="0" smtClean="0">
              <a:solidFill>
                <a:srgbClr val="00B050"/>
              </a:solidFill>
              <a:latin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B050"/>
                </a:solidFill>
                <a:latin typeface="Arial" pitchFamily="34" charset="0"/>
              </a:rPr>
              <a:t>Настольно -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B050"/>
                </a:solidFill>
                <a:latin typeface="Arial" pitchFamily="34" charset="0"/>
              </a:rPr>
              <a:t>печатные игры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300" b="1" i="1" dirty="0" smtClean="0">
              <a:solidFill>
                <a:srgbClr val="00B050"/>
              </a:solidFill>
              <a:latin typeface="Arial" pitchFamily="34" charset="0"/>
            </a:endParaRPr>
          </a:p>
        </p:txBody>
      </p:sp>
      <p:sp>
        <p:nvSpPr>
          <p:cNvPr id="12" name="AutoShape 15" descr="Розовая тисненая бумага"/>
          <p:cNvSpPr>
            <a:spLocks noChangeArrowheads="1"/>
          </p:cNvSpPr>
          <p:nvPr/>
        </p:nvSpPr>
        <p:spPr bwMode="auto">
          <a:xfrm>
            <a:off x="532894" y="5310647"/>
            <a:ext cx="2278062" cy="871373"/>
          </a:xfrm>
          <a:prstGeom prst="wedgeRectCallout">
            <a:avLst>
              <a:gd name="adj1" fmla="val 46866"/>
              <a:gd name="adj2" fmla="val 2227"/>
            </a:avLst>
          </a:prstGeom>
          <a:gradFill flip="none" rotWithShape="1">
            <a:gsLst>
              <a:gs pos="0">
                <a:srgbClr val="ADD965">
                  <a:tint val="66000"/>
                  <a:satMod val="160000"/>
                </a:srgbClr>
              </a:gs>
              <a:gs pos="50000">
                <a:srgbClr val="ADD965">
                  <a:tint val="44500"/>
                  <a:satMod val="160000"/>
                </a:srgbClr>
              </a:gs>
              <a:gs pos="100000">
                <a:srgbClr val="ADD965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rgbClr val="00B050"/>
            </a:solidFill>
            <a:miter lim="800000"/>
          </a:ln>
        </p:spPr>
        <p:txBody>
          <a:bodyPr wrap="none" lIns="75749" tIns="37874" rIns="75749" bIns="37874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300" b="1" i="1" dirty="0" smtClean="0">
              <a:solidFill>
                <a:srgbClr val="00B050"/>
              </a:solidFill>
              <a:latin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B050"/>
                </a:solidFill>
                <a:latin typeface="Arial" pitchFamily="34" charset="0"/>
              </a:rPr>
              <a:t>Досуги 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B050"/>
                </a:solidFill>
                <a:latin typeface="Arial" pitchFamily="34" charset="0"/>
              </a:rPr>
              <a:t>развлечения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300" b="1" i="1" dirty="0" smtClean="0">
              <a:solidFill>
                <a:srgbClr val="00B050"/>
              </a:solidFill>
              <a:latin typeface="Arial" pitchFamily="34" charset="0"/>
            </a:endParaRPr>
          </a:p>
        </p:txBody>
      </p:sp>
      <p:sp>
        <p:nvSpPr>
          <p:cNvPr id="13" name="AutoShape 14" descr="Розовая тисненая бумага"/>
          <p:cNvSpPr>
            <a:spLocks noChangeArrowheads="1"/>
          </p:cNvSpPr>
          <p:nvPr/>
        </p:nvSpPr>
        <p:spPr bwMode="auto">
          <a:xfrm>
            <a:off x="3568714" y="5392777"/>
            <a:ext cx="2163952" cy="979487"/>
          </a:xfrm>
          <a:prstGeom prst="wedgeRectCallout">
            <a:avLst>
              <a:gd name="adj1" fmla="val 47421"/>
              <a:gd name="adj2" fmla="val 731"/>
            </a:avLst>
          </a:prstGeom>
          <a:gradFill flip="none" rotWithShape="1">
            <a:gsLst>
              <a:gs pos="0">
                <a:srgbClr val="ADD965">
                  <a:tint val="66000"/>
                  <a:satMod val="160000"/>
                </a:srgbClr>
              </a:gs>
              <a:gs pos="50000">
                <a:srgbClr val="ADD965">
                  <a:tint val="44500"/>
                  <a:satMod val="160000"/>
                </a:srgbClr>
              </a:gs>
              <a:gs pos="100000">
                <a:srgbClr val="ADD965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rgbClr val="00B050"/>
            </a:solidFill>
            <a:miter lim="800000"/>
          </a:ln>
        </p:spPr>
        <p:txBody>
          <a:bodyPr wrap="none" lIns="75749" tIns="37874" rIns="75749" bIns="37874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B050"/>
                </a:solidFill>
                <a:latin typeface="Arial" pitchFamily="34" charset="0"/>
              </a:rPr>
              <a:t>Продуктивная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00B050"/>
                </a:solidFill>
                <a:latin typeface="Arial" pitchFamily="34" charset="0"/>
              </a:rPr>
              <a:t>деятельность </a:t>
            </a:r>
          </a:p>
        </p:txBody>
      </p:sp>
      <p:sp>
        <p:nvSpPr>
          <p:cNvPr id="14" name="AutoShape 17"/>
          <p:cNvSpPr>
            <a:spLocks noChangeArrowheads="1"/>
          </p:cNvSpPr>
          <p:nvPr/>
        </p:nvSpPr>
        <p:spPr bwMode="auto">
          <a:xfrm>
            <a:off x="3569425" y="1997112"/>
            <a:ext cx="2141133" cy="723032"/>
          </a:xfrm>
          <a:prstGeom prst="wedgeRectCallout">
            <a:avLst>
              <a:gd name="adj1" fmla="val -47810"/>
              <a:gd name="adj2" fmla="val 46139"/>
            </a:avLst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rgbClr val="B10F92"/>
            </a:solidFill>
            <a:miter lim="800000"/>
          </a:ln>
        </p:spPr>
        <p:txBody>
          <a:bodyPr wrap="none" lIns="75749" tIns="37874" rIns="75749" bIns="37874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B10F92"/>
                </a:solidFill>
                <a:latin typeface="Arial" pitchFamily="34" charset="0"/>
              </a:rPr>
              <a:t>Дидактические игры</a:t>
            </a:r>
          </a:p>
        </p:txBody>
      </p:sp>
      <p:sp>
        <p:nvSpPr>
          <p:cNvPr id="15" name="AutoShape 19"/>
          <p:cNvSpPr>
            <a:spLocks noChangeArrowheads="1"/>
          </p:cNvSpPr>
          <p:nvPr/>
        </p:nvSpPr>
        <p:spPr bwMode="auto">
          <a:xfrm>
            <a:off x="3558014" y="3036701"/>
            <a:ext cx="2129719" cy="825730"/>
          </a:xfrm>
          <a:prstGeom prst="wedgeRectCallout">
            <a:avLst>
              <a:gd name="adj1" fmla="val -47810"/>
              <a:gd name="adj2" fmla="val 51565"/>
            </a:avLst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rgbClr val="B10F92"/>
            </a:solidFill>
            <a:miter lim="800000"/>
          </a:ln>
        </p:spPr>
        <p:txBody>
          <a:bodyPr wrap="none" lIns="75749" tIns="37874" rIns="75749" bIns="37874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B10F92"/>
                </a:solidFill>
                <a:latin typeface="Arial" pitchFamily="34" charset="0"/>
              </a:rPr>
              <a:t>Игры-драматизации</a:t>
            </a:r>
          </a:p>
        </p:txBody>
      </p:sp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6197003" y="5335165"/>
            <a:ext cx="2266652" cy="734441"/>
          </a:xfrm>
          <a:prstGeom prst="wedgeRectCallout">
            <a:avLst>
              <a:gd name="adj1" fmla="val -46875"/>
              <a:gd name="adj2" fmla="val 34898"/>
            </a:avLst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rgbClr val="B10F92"/>
            </a:solidFill>
            <a:miter lim="800000"/>
          </a:ln>
        </p:spPr>
        <p:txBody>
          <a:bodyPr wrap="none" lIns="75749" tIns="37874" rIns="75749" bIns="37874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B10F92"/>
                </a:solidFill>
                <a:latin typeface="Arial" pitchFamily="34" charset="0"/>
              </a:rPr>
              <a:t>Подвижные игры </a:t>
            </a:r>
          </a:p>
        </p:txBody>
      </p:sp>
      <p:sp>
        <p:nvSpPr>
          <p:cNvPr id="17" name="AutoShape 21"/>
          <p:cNvSpPr>
            <a:spLocks noChangeArrowheads="1"/>
          </p:cNvSpPr>
          <p:nvPr/>
        </p:nvSpPr>
        <p:spPr bwMode="auto">
          <a:xfrm>
            <a:off x="6642032" y="2922844"/>
            <a:ext cx="2061253" cy="828593"/>
          </a:xfrm>
          <a:prstGeom prst="wedgeRectCallout">
            <a:avLst>
              <a:gd name="adj1" fmla="val -47810"/>
              <a:gd name="adj2" fmla="val 17713"/>
            </a:avLst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rgbClr val="B10F92"/>
            </a:solidFill>
            <a:miter lim="800000"/>
          </a:ln>
        </p:spPr>
        <p:txBody>
          <a:bodyPr wrap="none" lIns="75749" tIns="37874" rIns="75749" bIns="37874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B10F92"/>
                </a:solidFill>
                <a:latin typeface="Arial" pitchFamily="34" charset="0"/>
              </a:rPr>
              <a:t>Словесные игры </a:t>
            </a:r>
          </a:p>
        </p:txBody>
      </p:sp>
      <p:sp>
        <p:nvSpPr>
          <p:cNvPr id="18" name="AutoShape 23"/>
          <p:cNvSpPr>
            <a:spLocks noChangeArrowheads="1"/>
          </p:cNvSpPr>
          <p:nvPr/>
        </p:nvSpPr>
        <p:spPr bwMode="auto">
          <a:xfrm>
            <a:off x="3595299" y="4176804"/>
            <a:ext cx="2084076" cy="907357"/>
          </a:xfrm>
          <a:prstGeom prst="wedgeRectCallout">
            <a:avLst>
              <a:gd name="adj1" fmla="val -15542"/>
              <a:gd name="adj2" fmla="val -51042"/>
            </a:avLst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>
            <a:solidFill>
              <a:srgbClr val="B10F92"/>
            </a:solidFill>
            <a:miter lim="800000"/>
          </a:ln>
        </p:spPr>
        <p:txBody>
          <a:bodyPr wrap="none" lIns="75749" tIns="37874" rIns="75749" bIns="37874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i="1" dirty="0" smtClean="0">
                <a:solidFill>
                  <a:srgbClr val="B10F92"/>
                </a:solidFill>
                <a:latin typeface="Arial" pitchFamily="34" charset="0"/>
              </a:rPr>
              <a:t>Игры - тренинги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605543" y="2180270"/>
            <a:ext cx="8229600" cy="2934524"/>
          </a:xfrm>
        </p:spPr>
        <p:txBody>
          <a:bodyPr/>
          <a:lstStyle/>
          <a:p>
            <a:r>
              <a:rPr lang="ru-RU" sz="4200">
                <a:solidFill>
                  <a:srgbClr val="6600FF"/>
                </a:solidFill>
                <a:latin typeface="Times New Roman" pitchFamily="18" charset="0"/>
              </a:rPr>
              <a:t>Для формирования </a:t>
            </a:r>
            <a:endParaRPr sz="4200"/>
          </a:p>
          <a:p>
            <a:r>
              <a:rPr lang="ru-RU" sz="4200">
                <a:solidFill>
                  <a:srgbClr val="6600FF"/>
                </a:solidFill>
                <a:latin typeface="Times New Roman" pitchFamily="18" charset="0"/>
              </a:rPr>
              <a:t>навыков безопасного поведения у дошкольников необходимо создать развивающую предметно – пространственную среду в группе. </a:t>
            </a:r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914400" y="155817"/>
            <a:ext cx="8229600" cy="1143000"/>
          </a:xfrm>
        </p:spPr>
        <p:txBody>
          <a:bodyPr/>
          <a:lstStyle/>
          <a:p>
            <a:r>
              <a:rPr lang="ru-RU" sz="4800" dirty="0">
                <a:solidFill>
                  <a:srgbClr val="7030A0"/>
                </a:solidFill>
                <a:latin typeface="Times New Roman" pitchFamily="18" charset="0"/>
              </a:rPr>
              <a:t>Центр безопасности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55576" y="2276872"/>
            <a:ext cx="3382918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932040" y="1268760"/>
            <a:ext cx="3469314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932040" y="3910892"/>
            <a:ext cx="3469314" cy="24482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199" y="49715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</a:rPr>
              <a:t>ООД, беседы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9928" y="1167594"/>
            <a:ext cx="2924143" cy="2193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83568" y="3501008"/>
            <a:ext cx="3616096" cy="2876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932040" y="3501008"/>
            <a:ext cx="3443830" cy="2876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3387</TotalTime>
  <Words>366</Words>
  <Application>Microsoft Office PowerPoint</Application>
  <PresentationFormat>Экран (4:3)</PresentationFormat>
  <Paragraphs>85</Paragraphs>
  <Slides>17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Тема1</vt:lpstr>
      <vt:lpstr>Слайд 1</vt:lpstr>
      <vt:lpstr>Дошкольный возраст –  это важнейший период, когда  формируется человеческая личность. Определить, правильно или неправильно ведёт себя человек в тех или иных обстоятельствах, очень сложно. Тем не менее необходимо выделить такие правила поведения, которые дети должны выполнять неукоснительно, так как от этого зависят их здоровье и безопасность.  </vt:lpstr>
      <vt:lpstr>Главная цель воспитателей:  Создание условий для формирования у детей навыков безопасного поведения, умения адекватно действовать в неординарных ситуациях. </vt:lpstr>
      <vt:lpstr>Задачи:  Формировать у детей основные представления об       основах безопасности. Формировать у детей правила поведения в быту, в ДОУ, в общественных местах, в транспорте, на дороге, на природе, при общении с незнакомыми людьми. Ознакомить детей с простейшими способами безопасного поведения в опасных ситуациях. Воспитывать чувства ответственности за личную безопасность, ценностное отношение к своему здоровью и жизни. Выработать у дошкольников привычку соблюдать меры предосторожности. Стимулировать у дошкольников развитие самостоятельности и ответственности. </vt:lpstr>
      <vt:lpstr>Основное содержание по основам безопасности распределяется по направлениям:  </vt:lpstr>
      <vt:lpstr>Слайд 6</vt:lpstr>
      <vt:lpstr>Для формирования  навыков безопасного поведения у дошкольников необходимо создать развивающую предметно – пространственную среду в группе.   </vt:lpstr>
      <vt:lpstr>Центр безопасности</vt:lpstr>
      <vt:lpstr>ООД, беседы</vt:lpstr>
      <vt:lpstr>Продуктивная деятельность</vt:lpstr>
      <vt:lpstr>Совместная деятельность  детей и родителей </vt:lpstr>
      <vt:lpstr>Настольно - печатные игры</vt:lpstr>
      <vt:lpstr>Дидактические игры</vt:lpstr>
      <vt:lpstr>Подвижные игры</vt:lpstr>
      <vt:lpstr>Игры - драматизации </vt:lpstr>
      <vt:lpstr>Игры-тренинги  и анализ конкретной ситуации. 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Пользователь</cp:lastModifiedBy>
  <cp:revision>401</cp:revision>
  <dcterms:created xsi:type="dcterms:W3CDTF">2014-08-18T18:09:37Z</dcterms:created>
  <dcterms:modified xsi:type="dcterms:W3CDTF">2019-10-14T05:53:24Z</dcterms:modified>
</cp:coreProperties>
</file>