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7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E2407E-689B-48BD-9446-72E8C6E2D93B}" type="doc">
      <dgm:prSet loTypeId="urn:microsoft.com/office/officeart/2005/8/layout/process4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2E77A786-96EF-400C-ACFC-DD6FA2CDAED2}">
      <dgm:prSet custT="1"/>
      <dgm:spPr>
        <a:xfrm rot="10800000">
          <a:off x="0" y="25624"/>
          <a:ext cx="3816424" cy="1049899"/>
        </a:xfrm>
        <a:prstGeom prst="upArrowCallout">
          <a:avLst/>
        </a:prstGeom>
        <a:solidFill>
          <a:srgbClr val="E7BC29">
            <a:hueOff val="17595341"/>
            <a:satOff val="-40088"/>
            <a:lumOff val="1608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ru-RU" sz="14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</a:t>
          </a:r>
          <a:r>
            <a:rPr lang="ru-RU" sz="1400" b="1" baseline="0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. Чтение стихотворения воспитателем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1210A120-D891-46FF-B88F-E2222557218D}" type="parTrans" cxnId="{CC132EFB-0E81-4229-ABAA-3DC3AC942585}">
      <dgm:prSet/>
      <dgm:spPr/>
      <dgm:t>
        <a:bodyPr/>
        <a:lstStyle/>
        <a:p>
          <a:endParaRPr lang="ru-RU"/>
        </a:p>
      </dgm:t>
    </dgm:pt>
    <dgm:pt modelId="{75D4BB45-3655-4B82-AC43-F146BF26A9A7}" type="sibTrans" cxnId="{CC132EFB-0E81-4229-ABAA-3DC3AC942585}">
      <dgm:prSet/>
      <dgm:spPr/>
      <dgm:t>
        <a:bodyPr/>
        <a:lstStyle/>
        <a:p>
          <a:endParaRPr lang="ru-RU"/>
        </a:p>
      </dgm:t>
    </dgm:pt>
    <dgm:pt modelId="{5ADA00E9-E055-4B9C-AF33-5027CC52B493}">
      <dgm:prSet custT="1"/>
      <dgm:spPr>
        <a:xfrm rot="10800000">
          <a:off x="0" y="1041976"/>
          <a:ext cx="3816424" cy="1049899"/>
        </a:xfrm>
        <a:prstGeom prst="upArrowCallout">
          <a:avLst/>
        </a:prstGeom>
        <a:solidFill>
          <a:srgbClr val="E7BC29">
            <a:hueOff val="13196505"/>
            <a:satOff val="-30066"/>
            <a:lumOff val="1206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ru-RU" sz="1400" b="1" baseline="0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Беседа по прочитанному, разбор новых слов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C0F6BDE-1971-44DC-B192-60F81E26E7D7}" type="parTrans" cxnId="{23906454-4F37-4098-800E-16042C90E8E2}">
      <dgm:prSet/>
      <dgm:spPr/>
      <dgm:t>
        <a:bodyPr/>
        <a:lstStyle/>
        <a:p>
          <a:endParaRPr lang="ru-RU"/>
        </a:p>
      </dgm:t>
    </dgm:pt>
    <dgm:pt modelId="{2FD7D941-D46F-479C-A80B-C0C560C93B29}" type="sibTrans" cxnId="{23906454-4F37-4098-800E-16042C90E8E2}">
      <dgm:prSet/>
      <dgm:spPr/>
      <dgm:t>
        <a:bodyPr/>
        <a:lstStyle/>
        <a:p>
          <a:endParaRPr lang="ru-RU"/>
        </a:p>
      </dgm:t>
    </dgm:pt>
    <dgm:pt modelId="{454ED157-6041-4617-9A8C-40A0A57FF19C}">
      <dgm:prSet custT="1"/>
      <dgm:spPr>
        <a:xfrm rot="10800000">
          <a:off x="0" y="2081636"/>
          <a:ext cx="3816424" cy="1049899"/>
        </a:xfrm>
        <a:prstGeom prst="upArrowCallout">
          <a:avLst/>
        </a:prstGeom>
        <a:solidFill>
          <a:srgbClr val="E7BC29">
            <a:hueOff val="8797670"/>
            <a:satOff val="-20044"/>
            <a:lumOff val="804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ru-RU" sz="1400" b="1" baseline="0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3. Кодирование текста</a:t>
          </a:r>
          <a:r>
            <a:rPr lang="ru-RU" sz="1400" b="1" baseline="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:</a:t>
          </a:r>
          <a:endParaRPr lang="ru-RU" sz="1400" dirty="0">
            <a:solidFill>
              <a:schemeClr val="tx1"/>
            </a:solidFill>
            <a:latin typeface="Calibri"/>
            <a:ea typeface="+mn-ea"/>
            <a:cs typeface="+mn-cs"/>
          </a:endParaRPr>
        </a:p>
      </dgm:t>
    </dgm:pt>
    <dgm:pt modelId="{BE892823-DAF3-4E75-8522-049FC7195715}" type="parTrans" cxnId="{62FECE8D-A5B6-4DDA-BFEB-DBD07D46F39E}">
      <dgm:prSet/>
      <dgm:spPr/>
      <dgm:t>
        <a:bodyPr/>
        <a:lstStyle/>
        <a:p>
          <a:endParaRPr lang="ru-RU"/>
        </a:p>
      </dgm:t>
    </dgm:pt>
    <dgm:pt modelId="{C81AFC8B-1D52-4F49-964C-992676C04850}" type="sibTrans" cxnId="{62FECE8D-A5B6-4DDA-BFEB-DBD07D46F39E}">
      <dgm:prSet/>
      <dgm:spPr/>
      <dgm:t>
        <a:bodyPr/>
        <a:lstStyle/>
        <a:p>
          <a:endParaRPr lang="ru-RU"/>
        </a:p>
      </dgm:t>
    </dgm:pt>
    <dgm:pt modelId="{1BD2DC28-C723-424A-85AB-CAAB88859115}">
      <dgm:prSet custT="1"/>
      <dgm:spPr>
        <a:xfrm>
          <a:off x="0" y="2450150"/>
          <a:ext cx="1908211" cy="313919"/>
        </a:xfrm>
        <a:prstGeom prst="rect">
          <a:avLst/>
        </a:prstGeom>
        <a:solidFill>
          <a:srgbClr val="E7BC29">
            <a:tint val="40000"/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E7BC29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ru-RU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 начальном этапе с помощью воспитателя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BFE9C931-C367-481E-915F-AF4B49233DF3}" type="parTrans" cxnId="{2D7A897C-1C01-421B-81EE-E7A0B3B395DE}">
      <dgm:prSet/>
      <dgm:spPr/>
      <dgm:t>
        <a:bodyPr/>
        <a:lstStyle/>
        <a:p>
          <a:endParaRPr lang="ru-RU"/>
        </a:p>
      </dgm:t>
    </dgm:pt>
    <dgm:pt modelId="{5E881088-FA0C-418B-A785-BD646D13432B}" type="sibTrans" cxnId="{2D7A897C-1C01-421B-81EE-E7A0B3B395DE}">
      <dgm:prSet/>
      <dgm:spPr/>
      <dgm:t>
        <a:bodyPr/>
        <a:lstStyle/>
        <a:p>
          <a:endParaRPr lang="ru-RU"/>
        </a:p>
      </dgm:t>
    </dgm:pt>
    <dgm:pt modelId="{58BA1C91-2325-4F7F-870A-1581FE205721}">
      <dgm:prSet custT="1"/>
      <dgm:spPr>
        <a:xfrm>
          <a:off x="1908212" y="2450150"/>
          <a:ext cx="1908211" cy="313919"/>
        </a:xfrm>
        <a:prstGeom prst="rect">
          <a:avLst/>
        </a:prstGeom>
        <a:solidFill>
          <a:srgbClr val="E7BC29">
            <a:tint val="40000"/>
            <a:alpha val="90000"/>
            <a:hueOff val="18197034"/>
            <a:satOff val="-35078"/>
            <a:lumOff val="1381"/>
            <a:alphaOff val="0"/>
          </a:srgbClr>
        </a:solidFill>
        <a:ln w="25400" cap="flat" cmpd="sng" algn="ctr">
          <a:solidFill>
            <a:srgbClr val="E7BC29">
              <a:tint val="40000"/>
              <a:alpha val="90000"/>
              <a:hueOff val="18197034"/>
              <a:satOff val="-35078"/>
              <a:lumOff val="1381"/>
              <a:alphaOff val="0"/>
            </a:srgbClr>
          </a:solidFill>
          <a:prstDash val="solid"/>
        </a:ln>
        <a:effectLst/>
      </dgm:spPr>
      <dgm:t>
        <a:bodyPr/>
        <a:lstStyle/>
        <a:p>
          <a:pPr rtl="0"/>
          <a:r>
            <a:rPr lang="ru-RU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Позднее – самостоятельно детьми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452C1842-8DCB-40B9-A329-A6A541C7873D}" type="parTrans" cxnId="{02737E4E-A28E-4261-A6DB-BCC294C16027}">
      <dgm:prSet/>
      <dgm:spPr/>
      <dgm:t>
        <a:bodyPr/>
        <a:lstStyle/>
        <a:p>
          <a:endParaRPr lang="ru-RU"/>
        </a:p>
      </dgm:t>
    </dgm:pt>
    <dgm:pt modelId="{AB9890ED-FAD0-4B50-B259-EF6426CEE77B}" type="sibTrans" cxnId="{02737E4E-A28E-4261-A6DB-BCC294C16027}">
      <dgm:prSet/>
      <dgm:spPr/>
      <dgm:t>
        <a:bodyPr/>
        <a:lstStyle/>
        <a:p>
          <a:endParaRPr lang="ru-RU"/>
        </a:p>
      </dgm:t>
    </dgm:pt>
    <dgm:pt modelId="{BAD266F5-9B96-4721-97A4-30AF78AFB1DD}">
      <dgm:prSet custT="1"/>
      <dgm:spPr>
        <a:xfrm rot="10800000">
          <a:off x="0" y="3121296"/>
          <a:ext cx="3816424" cy="1049899"/>
        </a:xfrm>
        <a:prstGeom prst="upArrowCallout">
          <a:avLst/>
        </a:prstGeom>
        <a:solidFill>
          <a:srgbClr val="E7BC29">
            <a:hueOff val="4398835"/>
            <a:satOff val="-10022"/>
            <a:lumOff val="402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ru-RU" sz="1400" b="1" baseline="0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4. Проговаривание текста с опорой на таблицу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4EBC5B0E-9758-4280-9DEA-0D2ED9C3737C}" type="parTrans" cxnId="{110EACD6-A844-472F-86A5-E51F223B9AAE}">
      <dgm:prSet/>
      <dgm:spPr/>
      <dgm:t>
        <a:bodyPr/>
        <a:lstStyle/>
        <a:p>
          <a:endParaRPr lang="ru-RU"/>
        </a:p>
      </dgm:t>
    </dgm:pt>
    <dgm:pt modelId="{F99BA2D7-B548-455A-9C94-358D89364AC7}" type="sibTrans" cxnId="{110EACD6-A844-472F-86A5-E51F223B9AAE}">
      <dgm:prSet/>
      <dgm:spPr/>
      <dgm:t>
        <a:bodyPr/>
        <a:lstStyle/>
        <a:p>
          <a:endParaRPr lang="ru-RU"/>
        </a:p>
      </dgm:t>
    </dgm:pt>
    <dgm:pt modelId="{96637014-0B65-463C-B50D-38E95152E223}">
      <dgm:prSet custT="1"/>
      <dgm:spPr>
        <a:xfrm>
          <a:off x="0" y="4160956"/>
          <a:ext cx="3816424" cy="682639"/>
        </a:xfrm>
        <a:prstGeom prst="rect">
          <a:avLst/>
        </a:prstGeom>
        <a:solidFill>
          <a:srgbClr val="E7BC2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rtl="0"/>
          <a:r>
            <a:rPr lang="ru-RU" sz="1400" b="1" baseline="0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5. Рассказывание стихотворения без таблицы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13927C64-3A83-469A-AEC6-0D9D336B1599}" type="parTrans" cxnId="{FC8CAD3D-3042-4AED-BF3D-A63704EA93F7}">
      <dgm:prSet/>
      <dgm:spPr/>
      <dgm:t>
        <a:bodyPr/>
        <a:lstStyle/>
        <a:p>
          <a:endParaRPr lang="ru-RU"/>
        </a:p>
      </dgm:t>
    </dgm:pt>
    <dgm:pt modelId="{2B0200A2-A567-4CED-A33C-B0BBC51EDB1D}" type="sibTrans" cxnId="{FC8CAD3D-3042-4AED-BF3D-A63704EA93F7}">
      <dgm:prSet/>
      <dgm:spPr/>
      <dgm:t>
        <a:bodyPr/>
        <a:lstStyle/>
        <a:p>
          <a:endParaRPr lang="ru-RU"/>
        </a:p>
      </dgm:t>
    </dgm:pt>
    <dgm:pt modelId="{C6FA11DA-500A-4E5F-8C8C-9746559E8CAE}" type="pres">
      <dgm:prSet presAssocID="{78E2407E-689B-48BD-9446-72E8C6E2D93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6B6CF8-C3C0-44BF-A9D7-3279955AD52D}" type="pres">
      <dgm:prSet presAssocID="{96637014-0B65-463C-B50D-38E95152E223}" presName="boxAndChildren" presStyleCnt="0"/>
      <dgm:spPr/>
      <dgm:t>
        <a:bodyPr/>
        <a:lstStyle/>
        <a:p>
          <a:endParaRPr lang="ru-RU"/>
        </a:p>
      </dgm:t>
    </dgm:pt>
    <dgm:pt modelId="{341A37A9-4C47-4200-9C9B-29FF5ACE9CD4}" type="pres">
      <dgm:prSet presAssocID="{96637014-0B65-463C-B50D-38E95152E223}" presName="parentTextBox" presStyleLbl="node1" presStyleIdx="0" presStyleCnt="5" custLinFactNeighborX="7527" custLinFactNeighborY="1745"/>
      <dgm:spPr/>
      <dgm:t>
        <a:bodyPr/>
        <a:lstStyle/>
        <a:p>
          <a:endParaRPr lang="ru-RU"/>
        </a:p>
      </dgm:t>
    </dgm:pt>
    <dgm:pt modelId="{9A37B3AC-EE1B-46DB-903C-E0EF80C29120}" type="pres">
      <dgm:prSet presAssocID="{F99BA2D7-B548-455A-9C94-358D89364AC7}" presName="sp" presStyleCnt="0"/>
      <dgm:spPr/>
      <dgm:t>
        <a:bodyPr/>
        <a:lstStyle/>
        <a:p>
          <a:endParaRPr lang="ru-RU"/>
        </a:p>
      </dgm:t>
    </dgm:pt>
    <dgm:pt modelId="{8F1CFBE6-48E5-4C06-87FF-C012A10BC28F}" type="pres">
      <dgm:prSet presAssocID="{BAD266F5-9B96-4721-97A4-30AF78AFB1DD}" presName="arrowAndChildren" presStyleCnt="0"/>
      <dgm:spPr/>
      <dgm:t>
        <a:bodyPr/>
        <a:lstStyle/>
        <a:p>
          <a:endParaRPr lang="ru-RU"/>
        </a:p>
      </dgm:t>
    </dgm:pt>
    <dgm:pt modelId="{5EE71E55-134A-439C-83B3-A1CD9B01284B}" type="pres">
      <dgm:prSet presAssocID="{BAD266F5-9B96-4721-97A4-30AF78AFB1DD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7E8DC40B-946A-4E3B-93ED-B03C31F1531D}" type="pres">
      <dgm:prSet presAssocID="{C81AFC8B-1D52-4F49-964C-992676C04850}" presName="sp" presStyleCnt="0"/>
      <dgm:spPr/>
      <dgm:t>
        <a:bodyPr/>
        <a:lstStyle/>
        <a:p>
          <a:endParaRPr lang="ru-RU"/>
        </a:p>
      </dgm:t>
    </dgm:pt>
    <dgm:pt modelId="{032D7E98-1636-4A84-9EDF-7E827649C839}" type="pres">
      <dgm:prSet presAssocID="{454ED157-6041-4617-9A8C-40A0A57FF19C}" presName="arrowAndChildren" presStyleCnt="0"/>
      <dgm:spPr/>
      <dgm:t>
        <a:bodyPr/>
        <a:lstStyle/>
        <a:p>
          <a:endParaRPr lang="ru-RU"/>
        </a:p>
      </dgm:t>
    </dgm:pt>
    <dgm:pt modelId="{5201702E-A2DF-46B7-AFE8-D16D50FCAFAD}" type="pres">
      <dgm:prSet presAssocID="{454ED157-6041-4617-9A8C-40A0A57FF19C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BE875882-7DA6-431F-B385-14433D81F315}" type="pres">
      <dgm:prSet presAssocID="{454ED157-6041-4617-9A8C-40A0A57FF19C}" presName="arrow" presStyleLbl="node1" presStyleIdx="2" presStyleCnt="5" custLinFactNeighborX="2151" custLinFactNeighborY="457"/>
      <dgm:spPr/>
      <dgm:t>
        <a:bodyPr/>
        <a:lstStyle/>
        <a:p>
          <a:endParaRPr lang="ru-RU"/>
        </a:p>
      </dgm:t>
    </dgm:pt>
    <dgm:pt modelId="{E56E3620-E0A4-412F-8C49-7C1117B09F2E}" type="pres">
      <dgm:prSet presAssocID="{454ED157-6041-4617-9A8C-40A0A57FF19C}" presName="descendantArrow" presStyleCnt="0"/>
      <dgm:spPr/>
      <dgm:t>
        <a:bodyPr/>
        <a:lstStyle/>
        <a:p>
          <a:endParaRPr lang="ru-RU"/>
        </a:p>
      </dgm:t>
    </dgm:pt>
    <dgm:pt modelId="{EAC7CDDF-8657-4A27-9096-DDABCDD8E49D}" type="pres">
      <dgm:prSet presAssocID="{1BD2DC28-C723-424A-85AB-CAAB88859115}" presName="childTextArrow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346D48-020E-486F-AE41-3B196C0F47E5}" type="pres">
      <dgm:prSet presAssocID="{58BA1C91-2325-4F7F-870A-1581FE205721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B1969-1CF1-480D-9BC7-C1CD9E649238}" type="pres">
      <dgm:prSet presAssocID="{2FD7D941-D46F-479C-A80B-C0C560C93B29}" presName="sp" presStyleCnt="0"/>
      <dgm:spPr/>
      <dgm:t>
        <a:bodyPr/>
        <a:lstStyle/>
        <a:p>
          <a:endParaRPr lang="ru-RU"/>
        </a:p>
      </dgm:t>
    </dgm:pt>
    <dgm:pt modelId="{6965947D-D15C-4BE3-893F-AB15E0729C18}" type="pres">
      <dgm:prSet presAssocID="{5ADA00E9-E055-4B9C-AF33-5027CC52B493}" presName="arrowAndChildren" presStyleCnt="0"/>
      <dgm:spPr/>
      <dgm:t>
        <a:bodyPr/>
        <a:lstStyle/>
        <a:p>
          <a:endParaRPr lang="ru-RU"/>
        </a:p>
      </dgm:t>
    </dgm:pt>
    <dgm:pt modelId="{D648E213-7979-44B7-B5BD-099F8EEE05DC}" type="pres">
      <dgm:prSet presAssocID="{5ADA00E9-E055-4B9C-AF33-5027CC52B493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D2A99A02-BDF1-4125-BEBE-5778788EB073}" type="pres">
      <dgm:prSet presAssocID="{75D4BB45-3655-4B82-AC43-F146BF26A9A7}" presName="sp" presStyleCnt="0"/>
      <dgm:spPr/>
      <dgm:t>
        <a:bodyPr/>
        <a:lstStyle/>
        <a:p>
          <a:endParaRPr lang="ru-RU"/>
        </a:p>
      </dgm:t>
    </dgm:pt>
    <dgm:pt modelId="{3D091B10-3079-4348-9380-266363773E62}" type="pres">
      <dgm:prSet presAssocID="{2E77A786-96EF-400C-ACFC-DD6FA2CDAED2}" presName="arrowAndChildren" presStyleCnt="0"/>
      <dgm:spPr/>
      <dgm:t>
        <a:bodyPr/>
        <a:lstStyle/>
        <a:p>
          <a:endParaRPr lang="ru-RU"/>
        </a:p>
      </dgm:t>
    </dgm:pt>
    <dgm:pt modelId="{3BF45F95-1EEE-4665-8A50-E0A86EF8A627}" type="pres">
      <dgm:prSet presAssocID="{2E77A786-96EF-400C-ACFC-DD6FA2CDAED2}" presName="parentTextArrow" presStyleLbl="node1" presStyleIdx="4" presStyleCnt="5" custLinFactNeighborY="2220"/>
      <dgm:spPr/>
      <dgm:t>
        <a:bodyPr/>
        <a:lstStyle/>
        <a:p>
          <a:endParaRPr lang="ru-RU"/>
        </a:p>
      </dgm:t>
    </dgm:pt>
  </dgm:ptLst>
  <dgm:cxnLst>
    <dgm:cxn modelId="{4B458E33-E441-4FA0-A7CF-DE3B5B3BB434}" type="presOf" srcId="{58BA1C91-2325-4F7F-870A-1581FE205721}" destId="{EF346D48-020E-486F-AE41-3B196C0F47E5}" srcOrd="0" destOrd="0" presId="urn:microsoft.com/office/officeart/2005/8/layout/process4"/>
    <dgm:cxn modelId="{62FECE8D-A5B6-4DDA-BFEB-DBD07D46F39E}" srcId="{78E2407E-689B-48BD-9446-72E8C6E2D93B}" destId="{454ED157-6041-4617-9A8C-40A0A57FF19C}" srcOrd="2" destOrd="0" parTransId="{BE892823-DAF3-4E75-8522-049FC7195715}" sibTransId="{C81AFC8B-1D52-4F49-964C-992676C04850}"/>
    <dgm:cxn modelId="{110EACD6-A844-472F-86A5-E51F223B9AAE}" srcId="{78E2407E-689B-48BD-9446-72E8C6E2D93B}" destId="{BAD266F5-9B96-4721-97A4-30AF78AFB1DD}" srcOrd="3" destOrd="0" parTransId="{4EBC5B0E-9758-4280-9DEA-0D2ED9C3737C}" sibTransId="{F99BA2D7-B548-455A-9C94-358D89364AC7}"/>
    <dgm:cxn modelId="{23906454-4F37-4098-800E-16042C90E8E2}" srcId="{78E2407E-689B-48BD-9446-72E8C6E2D93B}" destId="{5ADA00E9-E055-4B9C-AF33-5027CC52B493}" srcOrd="1" destOrd="0" parTransId="{0C0F6BDE-1971-44DC-B192-60F81E26E7D7}" sibTransId="{2FD7D941-D46F-479C-A80B-C0C560C93B29}"/>
    <dgm:cxn modelId="{F08A0811-48B1-4D0F-A613-EA5689D0900B}" type="presOf" srcId="{454ED157-6041-4617-9A8C-40A0A57FF19C}" destId="{5201702E-A2DF-46B7-AFE8-D16D50FCAFAD}" srcOrd="0" destOrd="0" presId="urn:microsoft.com/office/officeart/2005/8/layout/process4"/>
    <dgm:cxn modelId="{02737E4E-A28E-4261-A6DB-BCC294C16027}" srcId="{454ED157-6041-4617-9A8C-40A0A57FF19C}" destId="{58BA1C91-2325-4F7F-870A-1581FE205721}" srcOrd="1" destOrd="0" parTransId="{452C1842-8DCB-40B9-A329-A6A541C7873D}" sibTransId="{AB9890ED-FAD0-4B50-B259-EF6426CEE77B}"/>
    <dgm:cxn modelId="{F72E124E-FB83-436A-B672-F7AC6AD45E31}" type="presOf" srcId="{96637014-0B65-463C-B50D-38E95152E223}" destId="{341A37A9-4C47-4200-9C9B-29FF5ACE9CD4}" srcOrd="0" destOrd="0" presId="urn:microsoft.com/office/officeart/2005/8/layout/process4"/>
    <dgm:cxn modelId="{2D7A897C-1C01-421B-81EE-E7A0B3B395DE}" srcId="{454ED157-6041-4617-9A8C-40A0A57FF19C}" destId="{1BD2DC28-C723-424A-85AB-CAAB88859115}" srcOrd="0" destOrd="0" parTransId="{BFE9C931-C367-481E-915F-AF4B49233DF3}" sibTransId="{5E881088-FA0C-418B-A785-BD646D13432B}"/>
    <dgm:cxn modelId="{FC8CAD3D-3042-4AED-BF3D-A63704EA93F7}" srcId="{78E2407E-689B-48BD-9446-72E8C6E2D93B}" destId="{96637014-0B65-463C-B50D-38E95152E223}" srcOrd="4" destOrd="0" parTransId="{13927C64-3A83-469A-AEC6-0D9D336B1599}" sibTransId="{2B0200A2-A567-4CED-A33C-B0BBC51EDB1D}"/>
    <dgm:cxn modelId="{CC132EFB-0E81-4229-ABAA-3DC3AC942585}" srcId="{78E2407E-689B-48BD-9446-72E8C6E2D93B}" destId="{2E77A786-96EF-400C-ACFC-DD6FA2CDAED2}" srcOrd="0" destOrd="0" parTransId="{1210A120-D891-46FF-B88F-E2222557218D}" sibTransId="{75D4BB45-3655-4B82-AC43-F146BF26A9A7}"/>
    <dgm:cxn modelId="{F5660047-2243-40EF-AE20-819E47B6AC9B}" type="presOf" srcId="{2E77A786-96EF-400C-ACFC-DD6FA2CDAED2}" destId="{3BF45F95-1EEE-4665-8A50-E0A86EF8A627}" srcOrd="0" destOrd="0" presId="urn:microsoft.com/office/officeart/2005/8/layout/process4"/>
    <dgm:cxn modelId="{D944388B-99A0-4CB4-9DA4-2AFBDC88978F}" type="presOf" srcId="{78E2407E-689B-48BD-9446-72E8C6E2D93B}" destId="{C6FA11DA-500A-4E5F-8C8C-9746559E8CAE}" srcOrd="0" destOrd="0" presId="urn:microsoft.com/office/officeart/2005/8/layout/process4"/>
    <dgm:cxn modelId="{78F25362-9737-4057-AE2B-B066107DFEFE}" type="presOf" srcId="{5ADA00E9-E055-4B9C-AF33-5027CC52B493}" destId="{D648E213-7979-44B7-B5BD-099F8EEE05DC}" srcOrd="0" destOrd="0" presId="urn:microsoft.com/office/officeart/2005/8/layout/process4"/>
    <dgm:cxn modelId="{738312A1-42AD-43CA-82BD-58B28033F5D9}" type="presOf" srcId="{454ED157-6041-4617-9A8C-40A0A57FF19C}" destId="{BE875882-7DA6-431F-B385-14433D81F315}" srcOrd="1" destOrd="0" presId="urn:microsoft.com/office/officeart/2005/8/layout/process4"/>
    <dgm:cxn modelId="{9B0035DB-B420-4E42-B2D1-8C1D3F1DF9B3}" type="presOf" srcId="{BAD266F5-9B96-4721-97A4-30AF78AFB1DD}" destId="{5EE71E55-134A-439C-83B3-A1CD9B01284B}" srcOrd="0" destOrd="0" presId="urn:microsoft.com/office/officeart/2005/8/layout/process4"/>
    <dgm:cxn modelId="{8CC3931B-B59E-43B9-8699-62AA9ABEBA81}" type="presOf" srcId="{1BD2DC28-C723-424A-85AB-CAAB88859115}" destId="{EAC7CDDF-8657-4A27-9096-DDABCDD8E49D}" srcOrd="0" destOrd="0" presId="urn:microsoft.com/office/officeart/2005/8/layout/process4"/>
    <dgm:cxn modelId="{88769AAE-CB1A-41A7-BE5F-0F270302C6BD}" type="presParOf" srcId="{C6FA11DA-500A-4E5F-8C8C-9746559E8CAE}" destId="{EE6B6CF8-C3C0-44BF-A9D7-3279955AD52D}" srcOrd="0" destOrd="0" presId="urn:microsoft.com/office/officeart/2005/8/layout/process4"/>
    <dgm:cxn modelId="{2C431899-4C47-427B-8E23-AA450525371B}" type="presParOf" srcId="{EE6B6CF8-C3C0-44BF-A9D7-3279955AD52D}" destId="{341A37A9-4C47-4200-9C9B-29FF5ACE9CD4}" srcOrd="0" destOrd="0" presId="urn:microsoft.com/office/officeart/2005/8/layout/process4"/>
    <dgm:cxn modelId="{48785A53-780F-4A64-B1F4-C749C714B067}" type="presParOf" srcId="{C6FA11DA-500A-4E5F-8C8C-9746559E8CAE}" destId="{9A37B3AC-EE1B-46DB-903C-E0EF80C29120}" srcOrd="1" destOrd="0" presId="urn:microsoft.com/office/officeart/2005/8/layout/process4"/>
    <dgm:cxn modelId="{614B708E-18B2-4463-B633-4010510F5305}" type="presParOf" srcId="{C6FA11DA-500A-4E5F-8C8C-9746559E8CAE}" destId="{8F1CFBE6-48E5-4C06-87FF-C012A10BC28F}" srcOrd="2" destOrd="0" presId="urn:microsoft.com/office/officeart/2005/8/layout/process4"/>
    <dgm:cxn modelId="{B1D37D80-E05F-4259-9954-EBAFB5B3F59C}" type="presParOf" srcId="{8F1CFBE6-48E5-4C06-87FF-C012A10BC28F}" destId="{5EE71E55-134A-439C-83B3-A1CD9B01284B}" srcOrd="0" destOrd="0" presId="urn:microsoft.com/office/officeart/2005/8/layout/process4"/>
    <dgm:cxn modelId="{EF01A6F9-D21E-4E3C-944B-0C3E995B02E7}" type="presParOf" srcId="{C6FA11DA-500A-4E5F-8C8C-9746559E8CAE}" destId="{7E8DC40B-946A-4E3B-93ED-B03C31F1531D}" srcOrd="3" destOrd="0" presId="urn:microsoft.com/office/officeart/2005/8/layout/process4"/>
    <dgm:cxn modelId="{7D013E06-037D-4798-ABC9-CAE34788D06C}" type="presParOf" srcId="{C6FA11DA-500A-4E5F-8C8C-9746559E8CAE}" destId="{032D7E98-1636-4A84-9EDF-7E827649C839}" srcOrd="4" destOrd="0" presId="urn:microsoft.com/office/officeart/2005/8/layout/process4"/>
    <dgm:cxn modelId="{0FF9AD20-65A0-4EB8-B0F2-7A92874397E5}" type="presParOf" srcId="{032D7E98-1636-4A84-9EDF-7E827649C839}" destId="{5201702E-A2DF-46B7-AFE8-D16D50FCAFAD}" srcOrd="0" destOrd="0" presId="urn:microsoft.com/office/officeart/2005/8/layout/process4"/>
    <dgm:cxn modelId="{41354775-DF73-406A-90CF-B9E534EF106B}" type="presParOf" srcId="{032D7E98-1636-4A84-9EDF-7E827649C839}" destId="{BE875882-7DA6-431F-B385-14433D81F315}" srcOrd="1" destOrd="0" presId="urn:microsoft.com/office/officeart/2005/8/layout/process4"/>
    <dgm:cxn modelId="{C037F253-8B30-442A-9BFD-BD0A3C8046E5}" type="presParOf" srcId="{032D7E98-1636-4A84-9EDF-7E827649C839}" destId="{E56E3620-E0A4-412F-8C49-7C1117B09F2E}" srcOrd="2" destOrd="0" presId="urn:microsoft.com/office/officeart/2005/8/layout/process4"/>
    <dgm:cxn modelId="{3DB530ED-16F9-4151-8270-468D3E5F1BEF}" type="presParOf" srcId="{E56E3620-E0A4-412F-8C49-7C1117B09F2E}" destId="{EAC7CDDF-8657-4A27-9096-DDABCDD8E49D}" srcOrd="0" destOrd="0" presId="urn:microsoft.com/office/officeart/2005/8/layout/process4"/>
    <dgm:cxn modelId="{C1B011D7-876D-475A-A13C-5B3EDFCB2380}" type="presParOf" srcId="{E56E3620-E0A4-412F-8C49-7C1117B09F2E}" destId="{EF346D48-020E-486F-AE41-3B196C0F47E5}" srcOrd="1" destOrd="0" presId="urn:microsoft.com/office/officeart/2005/8/layout/process4"/>
    <dgm:cxn modelId="{08C7FC46-B2C5-4C60-A256-B7B04F25482C}" type="presParOf" srcId="{C6FA11DA-500A-4E5F-8C8C-9746559E8CAE}" destId="{3F2B1969-1CF1-480D-9BC7-C1CD9E649238}" srcOrd="5" destOrd="0" presId="urn:microsoft.com/office/officeart/2005/8/layout/process4"/>
    <dgm:cxn modelId="{AF584BC5-CC00-4E8C-A93D-EA546A71E564}" type="presParOf" srcId="{C6FA11DA-500A-4E5F-8C8C-9746559E8CAE}" destId="{6965947D-D15C-4BE3-893F-AB15E0729C18}" srcOrd="6" destOrd="0" presId="urn:microsoft.com/office/officeart/2005/8/layout/process4"/>
    <dgm:cxn modelId="{ABA05809-5B93-40BD-BB83-3805FB601E67}" type="presParOf" srcId="{6965947D-D15C-4BE3-893F-AB15E0729C18}" destId="{D648E213-7979-44B7-B5BD-099F8EEE05DC}" srcOrd="0" destOrd="0" presId="urn:microsoft.com/office/officeart/2005/8/layout/process4"/>
    <dgm:cxn modelId="{7E728151-4344-41C7-96DB-DD746811FB2A}" type="presParOf" srcId="{C6FA11DA-500A-4E5F-8C8C-9746559E8CAE}" destId="{D2A99A02-BDF1-4125-BEBE-5778788EB073}" srcOrd="7" destOrd="0" presId="urn:microsoft.com/office/officeart/2005/8/layout/process4"/>
    <dgm:cxn modelId="{3A8ADEDA-55A7-499B-ACB9-236E927C5D24}" type="presParOf" srcId="{C6FA11DA-500A-4E5F-8C8C-9746559E8CAE}" destId="{3D091B10-3079-4348-9380-266363773E62}" srcOrd="8" destOrd="0" presId="urn:microsoft.com/office/officeart/2005/8/layout/process4"/>
    <dgm:cxn modelId="{6FC5037E-4626-4220-A2A1-CE10A7657D69}" type="presParOf" srcId="{3D091B10-3079-4348-9380-266363773E62}" destId="{3BF45F95-1EEE-4665-8A50-E0A86EF8A62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14.10.2019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26" Type="http://schemas.openxmlformats.org/officeDocument/2006/relationships/image" Target="../media/image39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24" Type="http://schemas.openxmlformats.org/officeDocument/2006/relationships/image" Target="../media/image37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835696" y="1229715"/>
            <a:ext cx="6480720" cy="3202655"/>
            <a:chOff x="1115616" y="2955212"/>
            <a:chExt cx="7165477" cy="446936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14173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6002" y="6909170"/>
              <a:ext cx="5084704" cy="515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66006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987824" y="1844824"/>
            <a:ext cx="4824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B83D68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Использование мнемотехники при заучивании стихотворений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B83D68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с детьми дошкольного возраста.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16632"/>
            <a:ext cx="7560840" cy="768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"Детский сад общеразвивающего вида с приоритетным осуществлением деятельности по физическому развитию детей №148»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4660" y="868232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b="1" i="1" dirty="0">
                <a:solidFill>
                  <a:srgbClr val="0000FF"/>
                </a:solidFill>
                <a:latin typeface="Century Gothic"/>
              </a:rPr>
              <a:t>Я слышу и забываю.</a:t>
            </a:r>
            <a:br>
              <a:rPr lang="ru-RU" altLang="ru-RU" b="1" i="1" dirty="0">
                <a:solidFill>
                  <a:srgbClr val="0000FF"/>
                </a:solidFill>
                <a:latin typeface="Century Gothic"/>
              </a:rPr>
            </a:br>
            <a:r>
              <a:rPr lang="ru-RU" altLang="ru-RU" b="1" i="1" dirty="0">
                <a:solidFill>
                  <a:srgbClr val="0000FF"/>
                </a:solidFill>
                <a:latin typeface="Century Gothic"/>
              </a:rPr>
              <a:t>Я вижу и запоминаю.</a:t>
            </a:r>
            <a:br>
              <a:rPr lang="ru-RU" altLang="ru-RU" b="1" i="1" dirty="0">
                <a:solidFill>
                  <a:srgbClr val="0000FF"/>
                </a:solidFill>
                <a:latin typeface="Century Gothic"/>
              </a:rPr>
            </a:br>
            <a:r>
              <a:rPr lang="ru-RU" altLang="ru-RU" b="1" i="1" dirty="0">
                <a:solidFill>
                  <a:srgbClr val="0000FF"/>
                </a:solidFill>
                <a:latin typeface="Century Gothic"/>
              </a:rPr>
              <a:t>Я делаю и понимаю.</a:t>
            </a:r>
            <a:br>
              <a:rPr lang="ru-RU" altLang="ru-RU" b="1" i="1" dirty="0">
                <a:solidFill>
                  <a:srgbClr val="0000FF"/>
                </a:solidFill>
                <a:latin typeface="Century Gothic"/>
              </a:rPr>
            </a:br>
            <a:r>
              <a:rPr lang="ru-RU" altLang="ru-RU" b="1" i="1" dirty="0">
                <a:solidFill>
                  <a:prstClr val="black"/>
                </a:solidFill>
                <a:latin typeface="Century Gothic"/>
              </a:rPr>
              <a:t>                    </a:t>
            </a:r>
            <a:r>
              <a:rPr lang="ru-RU" altLang="ru-RU" b="1" i="1" dirty="0">
                <a:solidFill>
                  <a:srgbClr val="CC0000"/>
                </a:solidFill>
                <a:latin typeface="Century Gothic"/>
              </a:rPr>
              <a:t>Конфуций</a:t>
            </a:r>
            <a:endParaRPr lang="ru-RU" dirty="0">
              <a:solidFill>
                <a:prstClr val="black"/>
              </a:solidFill>
              <a:latin typeface="Century Gothic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1793" y="4401592"/>
            <a:ext cx="28803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Нечаева О.С.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37240" y="5593914"/>
            <a:ext cx="18074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Оренбург, 2018 г.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sharkovav-shat-dou20.edumsko.ru/uploads/3000/10395/section/632287/.thumbs/kniga1.jpg?151188246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31302"/>
            <a:ext cx="2386114" cy="178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Desktop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948" y="3396674"/>
            <a:ext cx="3228378" cy="2197240"/>
          </a:xfrm>
          <a:prstGeom prst="rect">
            <a:avLst/>
          </a:prstGeom>
          <a:noFill/>
          <a:ln>
            <a:solidFill>
              <a:srgbClr val="B83D6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8244408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старшем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возрасте: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монохромные таблицы, символическое изображение, использование букв и цифр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695993"/>
              </p:ext>
            </p:extLst>
          </p:nvPr>
        </p:nvGraphicFramePr>
        <p:xfrm>
          <a:off x="820279" y="1029640"/>
          <a:ext cx="3809089" cy="1916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9089"/>
              </a:tblGrid>
              <a:tr h="19161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1368152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2483768" y="1808820"/>
            <a:ext cx="576064" cy="36004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96752"/>
            <a:ext cx="1236712" cy="1584176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 descr="https://4brain.ru/samoobrazovanie/images/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103" y="980728"/>
            <a:ext cx="345202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Desktop\семинар для ресурсного центра\фото таблиц\P10206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1000"/>
                    </a14:imgEffect>
                    <a14:imgEffect>
                      <a14:brightnessContrast bright="37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368" y="3356992"/>
            <a:ext cx="4958864" cy="3312367"/>
          </a:xfrm>
          <a:prstGeom prst="rect">
            <a:avLst/>
          </a:prstGeom>
          <a:noFill/>
          <a:ln>
            <a:solidFill>
              <a:srgbClr val="B83D6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498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Объем произведения для заучивания с помощью метода мнемотехники: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/>
          <a:lstStyle/>
          <a:p>
            <a:pPr marL="27051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1-2 четверостишия для младших групп;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2-3 четверостишия для средних групп;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3-4 четверостишия для старших групп;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7051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4-5 четверостиший для подготовительных групп.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197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188640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Century Gothic"/>
              </a:rPr>
              <a:t>Классическая методика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916688"/>
            <a:ext cx="74888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Подбор стихотворения. </a:t>
            </a:r>
          </a:p>
          <a:p>
            <a:pPr marL="514350" indent="-514350">
              <a:buFontTx/>
              <a:buAutoNum type="arabicPeriod"/>
            </a:pPr>
            <a:endParaRPr lang="ru-RU" sz="2600" b="1" dirty="0" smtClean="0">
              <a:solidFill>
                <a:srgbClr val="B83D68">
                  <a:lumMod val="50000"/>
                </a:srgbClr>
              </a:solidFill>
              <a:latin typeface="Century Gothic"/>
            </a:endParaRPr>
          </a:p>
          <a:p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2. Выразительное </a:t>
            </a:r>
            <a:r>
              <a:rPr lang="ru-RU" sz="2600" b="1" dirty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чтение </a:t>
            </a:r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педагогом</a:t>
            </a:r>
          </a:p>
          <a:p>
            <a:r>
              <a:rPr lang="ru-RU" sz="2600" b="1" dirty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 </a:t>
            </a:r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   стихотворения.</a:t>
            </a:r>
          </a:p>
          <a:p>
            <a:endParaRPr lang="ru-RU" sz="2600" b="1" dirty="0">
              <a:solidFill>
                <a:srgbClr val="B83D68">
                  <a:lumMod val="50000"/>
                </a:srgbClr>
              </a:solidFill>
              <a:latin typeface="Century Gothic"/>
            </a:endParaRPr>
          </a:p>
          <a:p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3. Беседа </a:t>
            </a:r>
            <a:r>
              <a:rPr lang="ru-RU" sz="2600" b="1" dirty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по содержанию</a:t>
            </a:r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.</a:t>
            </a:r>
          </a:p>
          <a:p>
            <a:endParaRPr lang="ru-RU" sz="2600" b="1" dirty="0">
              <a:solidFill>
                <a:srgbClr val="B83D68">
                  <a:lumMod val="50000"/>
                </a:srgbClr>
              </a:solidFill>
              <a:latin typeface="Century Gothic"/>
            </a:endParaRPr>
          </a:p>
          <a:p>
            <a:r>
              <a:rPr lang="ru-RU" sz="2600" b="1" dirty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4</a:t>
            </a:r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. Чтение </a:t>
            </a:r>
            <a:r>
              <a:rPr lang="ru-RU" sz="2600" b="1" dirty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с установкой на </a:t>
            </a:r>
            <a:endParaRPr lang="ru-RU" sz="2600" b="1" dirty="0" smtClean="0">
              <a:solidFill>
                <a:srgbClr val="B83D68">
                  <a:lumMod val="50000"/>
                </a:srgbClr>
              </a:solidFill>
              <a:latin typeface="Century Gothic"/>
            </a:endParaRPr>
          </a:p>
          <a:p>
            <a:r>
              <a:rPr lang="ru-RU" sz="2600" b="1" dirty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 </a:t>
            </a:r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   запоминание </a:t>
            </a:r>
            <a:r>
              <a:rPr lang="ru-RU" sz="2600" b="1" dirty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5-6 </a:t>
            </a:r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раз</a:t>
            </a:r>
          </a:p>
          <a:p>
            <a:endParaRPr lang="ru-RU" sz="2600" b="1" dirty="0" smtClean="0">
              <a:solidFill>
                <a:srgbClr val="B83D68">
                  <a:lumMod val="50000"/>
                </a:srgbClr>
              </a:solidFill>
              <a:latin typeface="Century Gothic"/>
            </a:endParaRPr>
          </a:p>
          <a:p>
            <a:r>
              <a:rPr lang="ru-RU" sz="2600" b="1" dirty="0" smtClean="0">
                <a:solidFill>
                  <a:srgbClr val="B83D68">
                    <a:lumMod val="50000"/>
                  </a:srgbClr>
                </a:solidFill>
                <a:latin typeface="Century Gothic"/>
              </a:rPr>
              <a:t>5. Самостоятельное воспроизведение.</a:t>
            </a:r>
          </a:p>
          <a:p>
            <a:endParaRPr lang="ru-RU" sz="2600" b="1" dirty="0">
              <a:solidFill>
                <a:srgbClr val="B83D68">
                  <a:lumMod val="50000"/>
                </a:srgb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36033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412" y="0"/>
            <a:ext cx="8229600" cy="1143000"/>
          </a:xfrm>
        </p:spPr>
        <p:txBody>
          <a:bodyPr/>
          <a:lstStyle/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Методика заучивания стихотворения по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мнемотаблице</a:t>
            </a:r>
            <a:r>
              <a:rPr lang="ru-RU" sz="2400" b="1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 с младшими дошкольниками:</a:t>
            </a:r>
            <a: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7297737" cy="513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271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Методика заучивания стихотворения по </a:t>
            </a:r>
            <a:r>
              <a:rPr lang="ru-RU" sz="2400" b="1" dirty="0" err="1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мнемотаблице</a:t>
            </a:r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со старшими дошкольниками</a:t>
            </a:r>
            <a:r>
              <a:rPr lang="ru-RU" sz="24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dirty="0"/>
          </a:p>
        </p:txBody>
      </p:sp>
      <p:graphicFrame>
        <p:nvGraphicFramePr>
          <p:cNvPr id="4" name="Содержимое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386085"/>
              </p:ext>
            </p:extLst>
          </p:nvPr>
        </p:nvGraphicFramePr>
        <p:xfrm>
          <a:off x="1259632" y="1124744"/>
          <a:ext cx="72008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3364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Результаты работы с технологией «Мнемотехника»: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80728"/>
            <a:ext cx="7632848" cy="4525963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расширяется круг знаний об окружающем мире;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появляется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интерес к заучиванию стихов,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потешек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скороговорок, загадок;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словарный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запас выходит на более высокий уровень;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преодолевают робость, застенчивость, учатся свободно держаться перед аудиторией.</a:t>
            </a:r>
          </a:p>
          <a:p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67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стихотворение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7056784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594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7052"/>
            <a:ext cx="3672408" cy="86895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Трудности: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5040560" cy="2836912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искажение смысла стихотворения.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 слов, что нарушает художественную форму.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заучивания (запоминания).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Припоминание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при припоминании текста, теряется интонационная выразительность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mamsy.ru/uploads/wysiwyg/c0/41/6dcb630d2a643a1b08bc7b93950645c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573016"/>
            <a:ext cx="3744416" cy="224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vistanews.ru/uploads/posts/2017-05/1494509160_o-lonely-child-faceboo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0"/>
            <a:ext cx="3257600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52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396" y="0"/>
            <a:ext cx="5112568" cy="864096"/>
          </a:xfrm>
        </p:spPr>
        <p:txBody>
          <a:bodyPr/>
          <a:lstStyle/>
          <a:p>
            <a:r>
              <a:rPr lang="en-US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этап- Копилка слов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Ольга Нечаева\Desktop\мнемо\IMG20181122115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836712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64017" y="116632"/>
            <a:ext cx="4320482" cy="324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Ольга Нечаева\Desktop\мнемо\IMG201811221153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4293096"/>
            <a:ext cx="297633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льга Нечаева\Desktop\мнемо\IMG201811221153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401616"/>
            <a:ext cx="25922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454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0"/>
            <a:ext cx="8688964" cy="112474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этап: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далее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мнемодорожек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стихотворениям.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Ольга Нечаева\Desktop\мнемо\IMG201811221147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2497" y="1988840"/>
            <a:ext cx="4618860" cy="346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1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этап: Эмоциональное, выразительное воспроизведение текста стихотворения.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4372539" cy="327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769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 этап: Детское проектно-творческое моделирование.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3065388" cy="408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980727"/>
            <a:ext cx="3335770" cy="4447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Ольга Нечаева\Desktop\мнемофото\IMG201811121030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087025"/>
            <a:ext cx="3577054" cy="268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903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</a:t>
            </a:r>
            <a:r>
              <a:rPr lang="ru-RU" sz="36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мнемотаблице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24745"/>
            <a:ext cx="7344816" cy="1512167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 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символы должны быть хорошо знакомы детям;</a:t>
            </a: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 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символы должны отображать обобщённый образ предмета;</a:t>
            </a: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 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символы предварительно обсуждаются с детьми и принимаются.</a:t>
            </a:r>
          </a:p>
          <a:p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54671" y="3212976"/>
            <a:ext cx="45365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стихотворение удобнее </a:t>
            </a:r>
          </a:p>
          <a:p>
            <a:r>
              <a:rPr lang="ru-RU" alt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виде таблицы.</a:t>
            </a:r>
          </a:p>
          <a:p>
            <a:r>
              <a:rPr lang="ru-RU" alt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Каждая ячейка этой таблицы может</a:t>
            </a:r>
          </a:p>
          <a:p>
            <a:r>
              <a:rPr lang="ru-RU" alt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соответствовать одному слову или целой фразе из стихотворения. </a:t>
            </a:r>
          </a:p>
        </p:txBody>
      </p:sp>
      <p:graphicFrame>
        <p:nvGraphicFramePr>
          <p:cNvPr id="5" name="Group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5484496"/>
              </p:ext>
            </p:extLst>
          </p:nvPr>
        </p:nvGraphicFramePr>
        <p:xfrm>
          <a:off x="5562947" y="2564904"/>
          <a:ext cx="2667000" cy="3352801"/>
        </p:xfrm>
        <a:graphic>
          <a:graphicData uri="http://schemas.openxmlformats.org/drawingml/2006/table">
            <a:tbl>
              <a:tblPr/>
              <a:tblGrid>
                <a:gridCol w="1333500"/>
                <a:gridCol w="1333500"/>
              </a:tblGrid>
              <a:tr h="844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6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6849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778" y="5110"/>
            <a:ext cx="7725544" cy="872937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младшем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возрасте: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мнемодорожки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постепенный переход к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мнемотаблицам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Пользователь\Desktop\Безымянный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779" y="836712"/>
            <a:ext cx="3379787" cy="1368152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6281" y="836712"/>
            <a:ext cx="3960440" cy="136815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380832"/>
            <a:ext cx="5017117" cy="3568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1475656" y="2786146"/>
            <a:ext cx="2160240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3923928" y="3303538"/>
            <a:ext cx="1604882" cy="817291"/>
            <a:chOff x="985850" y="3160769"/>
            <a:chExt cx="4191457" cy="2590641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5850" y="3160769"/>
              <a:ext cx="4191457" cy="2590641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0302" y="3284113"/>
              <a:ext cx="1353955" cy="1171978"/>
            </a:xfrm>
            <a:prstGeom prst="rect">
              <a:avLst/>
            </a:prstGeom>
          </p:spPr>
        </p:pic>
      </p:grp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3754" y="2506331"/>
            <a:ext cx="962806" cy="109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454282"/>
            <a:ext cx="1681754" cy="1686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0626" y="4437113"/>
            <a:ext cx="1747090" cy="108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6211" y="4437112"/>
            <a:ext cx="676275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6772395" y="4331566"/>
            <a:ext cx="1857623" cy="1473698"/>
            <a:chOff x="2826870" y="389205"/>
            <a:chExt cx="5836075" cy="6101748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26870" y="2036785"/>
              <a:ext cx="4825397" cy="4454168"/>
            </a:xfrm>
            <a:prstGeom prst="rect">
              <a:avLst/>
            </a:prstGeom>
          </p:spPr>
        </p:pic>
        <p:grpSp>
          <p:nvGrpSpPr>
            <p:cNvPr id="17" name="Группа 16"/>
            <p:cNvGrpSpPr/>
            <p:nvPr/>
          </p:nvGrpSpPr>
          <p:grpSpPr>
            <a:xfrm>
              <a:off x="3732653" y="389205"/>
              <a:ext cx="3101265" cy="1727600"/>
              <a:chOff x="3912343" y="233750"/>
              <a:chExt cx="2918688" cy="1625893"/>
            </a:xfrm>
          </p:grpSpPr>
          <p:pic>
            <p:nvPicPr>
              <p:cNvPr id="41" name="Рисунок 40"/>
              <p:cNvPicPr>
                <a:picLocks noChangeAspect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912343" y="233750"/>
                <a:ext cx="2918688" cy="1512614"/>
              </a:xfrm>
              <a:prstGeom prst="rect">
                <a:avLst/>
              </a:prstGeom>
            </p:spPr>
          </p:pic>
          <p:sp>
            <p:nvSpPr>
              <p:cNvPr id="42" name="Прямоугольник 41"/>
              <p:cNvSpPr/>
              <p:nvPr/>
            </p:nvSpPr>
            <p:spPr>
              <a:xfrm>
                <a:off x="4494030" y="1662893"/>
                <a:ext cx="204126" cy="196750"/>
              </a:xfrm>
              <a:prstGeom prst="rect">
                <a:avLst/>
              </a:prstGeom>
              <a:solidFill>
                <a:sysClr val="window" lastClr="FFFFFF"/>
              </a:solidFill>
              <a:ln w="400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/>
                  <a:ea typeface="+mn-ea"/>
                  <a:cs typeface="+mn-cs"/>
                </a:endParaRPr>
              </a:p>
            </p:txBody>
          </p:sp>
        </p:grp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8929" y="573071"/>
              <a:ext cx="2714016" cy="2313698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54276" y="2075421"/>
              <a:ext cx="770055" cy="740311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51884" y="2015763"/>
              <a:ext cx="551896" cy="530579"/>
            </a:xfrm>
            <a:prstGeom prst="rect">
              <a:avLst/>
            </a:prstGeom>
          </p:spPr>
        </p:pic>
        <p:pic>
          <p:nvPicPr>
            <p:cNvPr id="21" name="Рисунок 20"/>
            <p:cNvPicPr>
              <a:picLocks noChangeAspect="1"/>
            </p:cNvPicPr>
            <p:nvPr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46911" y="1962464"/>
              <a:ext cx="770055" cy="740311"/>
            </a:xfrm>
            <a:prstGeom prst="rect">
              <a:avLst/>
            </a:prstGeom>
          </p:spPr>
        </p:pic>
        <p:pic>
          <p:nvPicPr>
            <p:cNvPr id="22" name="Рисунок 21"/>
            <p:cNvPicPr>
              <a:picLocks noChangeAspect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61884" y="2498009"/>
              <a:ext cx="582124" cy="559639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13903" y="2498010"/>
              <a:ext cx="603064" cy="579770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/>
          </p:nvPicPr>
          <p:blipFill rotWithShape="1"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43821" y="2625910"/>
              <a:ext cx="635996" cy="611430"/>
            </a:xfrm>
            <a:prstGeom prst="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 rotWithShape="1"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72378" y="2711906"/>
              <a:ext cx="510908" cy="491174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65977" y="3228443"/>
              <a:ext cx="653205" cy="627974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 rotWithShape="1"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95175" y="2926031"/>
              <a:ext cx="576360" cy="554098"/>
            </a:xfrm>
            <a:prstGeom prst="rect">
              <a:avLst/>
            </a:prstGeom>
          </p:spPr>
        </p:pic>
        <p:pic>
          <p:nvPicPr>
            <p:cNvPr id="28" name="Рисунок 27"/>
            <p:cNvPicPr>
              <a:picLocks noChangeAspect="1"/>
            </p:cNvPicPr>
            <p:nvPr/>
          </p:nvPicPr>
          <p:blipFill rotWithShape="1"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87148" y="3203080"/>
              <a:ext cx="635016" cy="610488"/>
            </a:xfrm>
            <a:prstGeom prst="rect">
              <a:avLst/>
            </a:prstGeom>
          </p:spPr>
        </p:pic>
        <p:pic>
          <p:nvPicPr>
            <p:cNvPr id="29" name="Рисунок 28"/>
            <p:cNvPicPr>
              <a:picLocks noChangeAspect="1"/>
            </p:cNvPicPr>
            <p:nvPr/>
          </p:nvPicPr>
          <p:blipFill rotWithShape="1"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81116" y="3048905"/>
              <a:ext cx="616857" cy="593030"/>
            </a:xfrm>
            <a:prstGeom prst="rect">
              <a:avLst/>
            </a:prstGeom>
          </p:spPr>
        </p:pic>
        <p:pic>
          <p:nvPicPr>
            <p:cNvPr id="30" name="Рисунок 29"/>
            <p:cNvPicPr>
              <a:picLocks noChangeAspect="1"/>
            </p:cNvPicPr>
            <p:nvPr/>
          </p:nvPicPr>
          <p:blipFill rotWithShape="1"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93223" y="2971444"/>
              <a:ext cx="721833" cy="693952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 rotWithShape="1"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49854" y="3625802"/>
              <a:ext cx="721833" cy="693952"/>
            </a:xfrm>
            <a:prstGeom prst="rect">
              <a:avLst/>
            </a:prstGeom>
          </p:spPr>
        </p:pic>
        <p:pic>
          <p:nvPicPr>
            <p:cNvPr id="32" name="Рисунок 31"/>
            <p:cNvPicPr>
              <a:picLocks noChangeAspect="1"/>
            </p:cNvPicPr>
            <p:nvPr/>
          </p:nvPicPr>
          <p:blipFill rotWithShape="1"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58018" y="3868987"/>
              <a:ext cx="575220" cy="553002"/>
            </a:xfrm>
            <a:prstGeom prst="rect">
              <a:avLst/>
            </a:prstGeom>
          </p:spPr>
        </p:pic>
        <p:pic>
          <p:nvPicPr>
            <p:cNvPr id="33" name="Рисунок 32"/>
            <p:cNvPicPr>
              <a:picLocks noChangeAspect="1"/>
            </p:cNvPicPr>
            <p:nvPr/>
          </p:nvPicPr>
          <p:blipFill rotWithShape="1"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62205" y="3813568"/>
              <a:ext cx="721833" cy="693952"/>
            </a:xfrm>
            <a:prstGeom prst="rect">
              <a:avLst/>
            </a:prstGeom>
          </p:spPr>
        </p:pic>
        <p:pic>
          <p:nvPicPr>
            <p:cNvPr id="34" name="Рисунок 33"/>
            <p:cNvPicPr>
              <a:picLocks noChangeAspect="1"/>
            </p:cNvPicPr>
            <p:nvPr/>
          </p:nvPicPr>
          <p:blipFill rotWithShape="1"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7700" y="3236735"/>
              <a:ext cx="721833" cy="693952"/>
            </a:xfrm>
            <a:prstGeom prst="rect">
              <a:avLst/>
            </a:prstGeom>
          </p:spPr>
        </p:pic>
        <p:pic>
          <p:nvPicPr>
            <p:cNvPr id="35" name="Рисунок 34"/>
            <p:cNvPicPr>
              <a:picLocks noChangeAspect="1"/>
            </p:cNvPicPr>
            <p:nvPr/>
          </p:nvPicPr>
          <p:blipFill rotWithShape="1"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08539" y="3864087"/>
              <a:ext cx="639733" cy="615023"/>
            </a:xfrm>
            <a:prstGeom prst="rect">
              <a:avLst/>
            </a:prstGeom>
          </p:spPr>
        </p:pic>
        <p:pic>
          <p:nvPicPr>
            <p:cNvPr id="36" name="Рисунок 35"/>
            <p:cNvPicPr>
              <a:picLocks noChangeAspect="1"/>
            </p:cNvPicPr>
            <p:nvPr/>
          </p:nvPicPr>
          <p:blipFill rotWithShape="1"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28077" y="4415239"/>
              <a:ext cx="721833" cy="693952"/>
            </a:xfrm>
            <a:prstGeom prst="rect">
              <a:avLst/>
            </a:prstGeom>
          </p:spPr>
        </p:pic>
        <p:pic>
          <p:nvPicPr>
            <p:cNvPr id="37" name="Рисунок 36"/>
            <p:cNvPicPr>
              <a:picLocks noChangeAspect="1"/>
            </p:cNvPicPr>
            <p:nvPr/>
          </p:nvPicPr>
          <p:blipFill rotWithShape="1"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00606" y="3865361"/>
              <a:ext cx="658037" cy="632620"/>
            </a:xfrm>
            <a:prstGeom prst="rect">
              <a:avLst/>
            </a:prstGeom>
          </p:spPr>
        </p:pic>
        <p:pic>
          <p:nvPicPr>
            <p:cNvPr id="38" name="Рисунок 37"/>
            <p:cNvPicPr>
              <a:picLocks noChangeAspect="1"/>
            </p:cNvPicPr>
            <p:nvPr/>
          </p:nvPicPr>
          <p:blipFill rotWithShape="1"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83009" y="4273668"/>
              <a:ext cx="721833" cy="693952"/>
            </a:xfrm>
            <a:prstGeom prst="rect">
              <a:avLst/>
            </a:prstGeom>
          </p:spPr>
        </p:pic>
        <p:pic>
          <p:nvPicPr>
            <p:cNvPr id="39" name="Рисунок 38"/>
            <p:cNvPicPr>
              <a:picLocks noChangeAspect="1"/>
            </p:cNvPicPr>
            <p:nvPr/>
          </p:nvPicPr>
          <p:blipFill rotWithShape="1"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13115" y="4950454"/>
              <a:ext cx="606689" cy="583255"/>
            </a:xfrm>
            <a:prstGeom prst="rect">
              <a:avLst/>
            </a:prstGeom>
          </p:spPr>
        </p:pic>
        <p:pic>
          <p:nvPicPr>
            <p:cNvPr id="40" name="Рисунок 39"/>
            <p:cNvPicPr>
              <a:picLocks noChangeAspect="1"/>
            </p:cNvPicPr>
            <p:nvPr/>
          </p:nvPicPr>
          <p:blipFill rotWithShape="1"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04030" y="4507081"/>
              <a:ext cx="721833" cy="693952"/>
            </a:xfrm>
            <a:prstGeom prst="rect">
              <a:avLst/>
            </a:prstGeom>
          </p:spPr>
        </p:pic>
      </p:grpSp>
      <p:sp>
        <p:nvSpPr>
          <p:cNvPr id="6" name="Прямоугольник 5"/>
          <p:cNvSpPr/>
          <p:nvPr/>
        </p:nvSpPr>
        <p:spPr>
          <a:xfrm>
            <a:off x="1159024" y="4380747"/>
            <a:ext cx="29556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бросила хозяйка —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дождём остался зайка.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скамейки слезть не мог,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ниточки промок.</a:t>
            </a:r>
          </a:p>
        </p:txBody>
      </p:sp>
    </p:spTree>
    <p:extLst>
      <p:ext uri="{BB962C8B-B14F-4D97-AF65-F5344CB8AC3E}">
        <p14:creationId xmlns:p14="http://schemas.microsoft.com/office/powerpoint/2010/main" val="2511806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8636"/>
            <a:ext cx="7571184" cy="808076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среднего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мнемотаблицы, изображения более символичны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7" name="Picture 5" descr="https://xn--j1ahfl.xn--p1ai/data/images/u169299/t1505631246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124744"/>
            <a:ext cx="3429000" cy="4286250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295021"/>
              </p:ext>
            </p:extLst>
          </p:nvPr>
        </p:nvGraphicFramePr>
        <p:xfrm>
          <a:off x="1065458" y="997186"/>
          <a:ext cx="3578550" cy="1816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8550"/>
              </a:tblGrid>
              <a:tr h="1816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4" name="Picture 2" descr="https://arhivurokov.ru/kopilka/up/html/2018/05/18/k_5afe5e632068b/470044_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801" y="1124744"/>
            <a:ext cx="1172162" cy="1391290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2447764" y="1628799"/>
            <a:ext cx="648072" cy="27646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24744"/>
            <a:ext cx="1080120" cy="1497234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800" y="3254382"/>
            <a:ext cx="3693443" cy="338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28589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6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0066"/>
      </a:hlink>
      <a:folHlink>
        <a:srgbClr val="66006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405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Презентация PowerPoint</vt:lpstr>
      <vt:lpstr>Трудности:</vt:lpstr>
      <vt:lpstr>I этап- Копилка слов</vt:lpstr>
      <vt:lpstr>II этап: Чтение и далее самостоятельное составление мнемодорожек, мнемотаблиц к стихотворениям.</vt:lpstr>
      <vt:lpstr>III этап: Эмоциональное, выразительное воспроизведение текста стихотворения.</vt:lpstr>
      <vt:lpstr>IV этап: Детское проектно-творческое моделирование.</vt:lpstr>
      <vt:lpstr>Требования к мнемотаблице:</vt:lpstr>
      <vt:lpstr>В младшем возрасте: готовые цветные мнемодорожки, постепенный переход к мнемотаблицам</vt:lpstr>
      <vt:lpstr>С детьми среднего возраста: цветные мнемотаблицы, изображения более символичны</vt:lpstr>
      <vt:lpstr>В старшем возрасте: монохромные таблицы, символическое изображение, использование букв и цифр</vt:lpstr>
      <vt:lpstr>Объем произведения для заучивания с помощью метода мнемотехники: </vt:lpstr>
      <vt:lpstr>Презентация PowerPoint</vt:lpstr>
      <vt:lpstr>Методика заучивания стихотворения по мнемотаблице с младшими дошкольниками: </vt:lpstr>
      <vt:lpstr>Методика заучивания стихотворения по мнемотаблице со старшими дошкольниками:</vt:lpstr>
      <vt:lpstr>Результаты работы с технологией «Мнемотехника»:</vt:lpstr>
      <vt:lpstr>Угадай стихотворение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</dc:title>
  <dc:creator>Фокина Лидия Петровна</dc:creator>
  <cp:keywords>Шаблон презентации</cp:keywords>
  <cp:lastModifiedBy>Ольга Нечаева</cp:lastModifiedBy>
  <cp:revision>104</cp:revision>
  <dcterms:created xsi:type="dcterms:W3CDTF">2014-07-06T18:18:01Z</dcterms:created>
  <dcterms:modified xsi:type="dcterms:W3CDTF">2019-10-14T15:59:08Z</dcterms:modified>
</cp:coreProperties>
</file>