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73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1988800" y="3048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12192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2819400"/>
            <a:ext cx="85344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014B-D27B-4CC7-A424-336A4B3EC970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207264" y="2420112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9FB53A2-D287-40FA-A9D8-AC05303F41C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381000"/>
            <a:ext cx="103632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014B-D27B-4CC7-A424-336A4B3EC970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B53A2-D287-40FA-A9D8-AC05303F41C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9347200" y="0"/>
            <a:ext cx="28448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6403340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9119616" y="2925763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9245600" y="3020251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221216" y="3009902"/>
            <a:ext cx="609600" cy="441325"/>
          </a:xfrm>
        </p:spPr>
        <p:txBody>
          <a:bodyPr/>
          <a:lstStyle/>
          <a:p>
            <a:fld id="{29FB53A2-D287-40FA-A9D8-AC05303F41C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06400" y="304800"/>
            <a:ext cx="87376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014B-D27B-4CC7-A424-336A4B3EC970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5200" y="304802"/>
            <a:ext cx="1930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014B-D27B-4CC7-A424-336A4B3EC970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815584" y="1026373"/>
            <a:ext cx="609600" cy="441325"/>
          </a:xfrm>
        </p:spPr>
        <p:txBody>
          <a:bodyPr/>
          <a:lstStyle/>
          <a:p>
            <a:fld id="{29FB53A2-D287-40FA-A9D8-AC05303F41C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02336" y="1527048"/>
            <a:ext cx="1133856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11988800" y="1905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203200" y="2286000"/>
            <a:ext cx="11777472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07264" y="142352"/>
            <a:ext cx="11777472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4568" y="2743200"/>
            <a:ext cx="8640232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014B-D27B-4CC7-A424-336A4B3EC970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203200" y="2438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9FB53A2-D287-40FA-A9D8-AC05303F41C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533400"/>
            <a:ext cx="103632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721600" y="6409944"/>
            <a:ext cx="4059936" cy="365760"/>
          </a:xfrm>
        </p:spPr>
        <p:txBody>
          <a:bodyPr/>
          <a:lstStyle/>
          <a:p>
            <a:fld id="{0665014B-D27B-4CC7-A424-336A4B3EC970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B53A2-D287-40FA-A9D8-AC05303F41C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6084107" y="1575653"/>
            <a:ext cx="11895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402336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6400800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6096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12192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03200" y="1371600"/>
            <a:ext cx="11777472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94564" y="6391656"/>
            <a:ext cx="11777472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5386917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388441" y="1524000"/>
            <a:ext cx="5389033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014B-D27B-4CC7-A424-336A4B3EC970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6400" y="6409944"/>
            <a:ext cx="47752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203200" y="128016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402336" y="2471383"/>
            <a:ext cx="5388864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6400800" y="2471383"/>
            <a:ext cx="53848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5791200" y="1042417"/>
            <a:ext cx="609600" cy="441325"/>
          </a:xfrm>
        </p:spPr>
        <p:txBody>
          <a:bodyPr/>
          <a:lstStyle>
            <a:lvl1pPr algn="ctr">
              <a:defRPr/>
            </a:lvl1pPr>
          </a:lstStyle>
          <a:p>
            <a:fld id="{29FB53A2-D287-40FA-A9D8-AC05303F41C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014B-D27B-4CC7-A424-336A4B3EC970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5791200" y="1036021"/>
            <a:ext cx="609600" cy="441325"/>
          </a:xfrm>
        </p:spPr>
        <p:txBody>
          <a:bodyPr/>
          <a:lstStyle/>
          <a:p>
            <a:fld id="{29FB53A2-D287-40FA-A9D8-AC05303F41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03200" y="158496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014B-D27B-4CC7-A424-336A4B3EC970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5689600" y="6324600"/>
            <a:ext cx="8128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9FB53A2-D287-40FA-A9D8-AC05303F41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203200" y="152400"/>
            <a:ext cx="11777472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12192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914400"/>
            <a:ext cx="31496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8000" y="1981201"/>
            <a:ext cx="31496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4165600" y="685800"/>
            <a:ext cx="75184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9FB53A2-D287-40FA-A9D8-AC05303F41C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014B-D27B-4CC7-A424-336A4B3EC970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51104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203200" y="152400"/>
            <a:ext cx="11777472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/>
          <a:p>
            <a:fld id="{29FB53A2-D287-40FA-A9D8-AC05303F41C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500" y="5029200"/>
            <a:ext cx="78232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00500" y="609600"/>
            <a:ext cx="78232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000" y="990600"/>
            <a:ext cx="32512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717536" y="6404984"/>
            <a:ext cx="4059936" cy="365760"/>
          </a:xfrm>
        </p:spPr>
        <p:txBody>
          <a:bodyPr/>
          <a:lstStyle/>
          <a:p>
            <a:fld id="{0665014B-D27B-4CC7-A424-336A4B3EC970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779264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1"/>
            <a:ext cx="12192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7721600" y="6404984"/>
            <a:ext cx="4059936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665014B-D27B-4CC7-A424-336A4B3EC970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06400" y="6410848"/>
            <a:ext cx="4775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203200" y="1276743"/>
            <a:ext cx="1177747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5791200" y="1040175"/>
            <a:ext cx="6096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9FB53A2-D287-40FA-A9D8-AC05303F41C1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113792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2327" y="2479964"/>
            <a:ext cx="9144000" cy="3796144"/>
          </a:xfrm>
        </p:spPr>
        <p:txBody>
          <a:bodyPr>
            <a:normAutofit fontScale="92500" lnSpcReduction="20000"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Мастер класс</a:t>
            </a:r>
          </a:p>
          <a:p>
            <a:r>
              <a:rPr lang="ru-RU" sz="4800" b="1" dirty="0">
                <a:solidFill>
                  <a:srgbClr val="FF0000"/>
                </a:solidFill>
              </a:rPr>
              <a:t>«Использование проблемной технологии на уроках математики в начальной </a:t>
            </a:r>
            <a:r>
              <a:rPr lang="ru-RU" sz="4800" b="1" dirty="0" smtClean="0">
                <a:solidFill>
                  <a:srgbClr val="FF0000"/>
                </a:solidFill>
              </a:rPr>
              <a:t>школе».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0036" y="609600"/>
            <a:ext cx="9144000" cy="1376362"/>
          </a:xfrm>
        </p:spPr>
        <p:txBody>
          <a:bodyPr>
            <a:noAutofit/>
          </a:bodyPr>
          <a:lstStyle/>
          <a:p>
            <a:r>
              <a:rPr lang="ru-RU" sz="2000" b="1" dirty="0"/>
              <a:t>Районный конкурс профессионального мастерства педагогов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«Учитель года»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Бурченкова Любовь Александровна</a:t>
            </a:r>
            <a:br>
              <a:rPr lang="ru-RU" sz="2000" dirty="0"/>
            </a:br>
            <a:r>
              <a:rPr lang="ru-RU" sz="2000" dirty="0"/>
              <a:t> учитель начальных классов</a:t>
            </a:r>
            <a:br>
              <a:rPr lang="ru-RU" sz="2000" dirty="0"/>
            </a:br>
            <a:r>
              <a:rPr lang="ru-RU" sz="2000" dirty="0"/>
              <a:t>МБОУ СОШ №6.</a:t>
            </a:r>
          </a:p>
        </p:txBody>
      </p:sp>
    </p:spTree>
    <p:extLst>
      <p:ext uri="{BB962C8B-B14F-4D97-AF65-F5344CB8AC3E}">
        <p14:creationId xmlns:p14="http://schemas.microsoft.com/office/powerpoint/2010/main" val="5114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/>
              <a:t>записать столбики выражений по тому же правилу для случаев  36:4,  48:6.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Выполняя это задание, учащиеся осознают способ </a:t>
            </a:r>
            <a:r>
              <a:rPr lang="ru-RU" sz="3600" dirty="0" smtClean="0"/>
              <a:t>действия</a:t>
            </a:r>
          </a:p>
          <a:p>
            <a:pPr marL="0" indent="0">
              <a:buNone/>
            </a:pPr>
            <a:r>
              <a:rPr lang="ru-RU" sz="3600" dirty="0" smtClean="0"/>
              <a:t> </a:t>
            </a:r>
            <a:r>
              <a:rPr lang="ru-RU" sz="3600" dirty="0"/>
              <a:t>( делимое представить в виде суммы двух слагаемых, каждое из которых делится на данное число) 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0212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4345" y="537152"/>
            <a:ext cx="10515600" cy="555884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Самостоятельная </a:t>
            </a:r>
            <a:r>
              <a:rPr lang="ru-RU" sz="4000" dirty="0"/>
              <a:t>работа:  </a:t>
            </a:r>
            <a:r>
              <a:rPr lang="ru-RU" sz="4000" b="1" dirty="0"/>
              <a:t>представить числа: 81, 72, 45 в виде двух слагаемых, каждое из которых делится на 9</a:t>
            </a:r>
            <a:endParaRPr lang="ru-RU" sz="4000" dirty="0"/>
          </a:p>
          <a:p>
            <a:pPr marL="0" indent="0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2807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21327" y="540327"/>
            <a:ext cx="10515600" cy="56643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     </a:t>
            </a:r>
          </a:p>
          <a:p>
            <a:pPr marL="0" indent="0">
              <a:buNone/>
            </a:pPr>
            <a:r>
              <a:rPr lang="ru-RU" sz="3600" i="1" dirty="0" smtClean="0"/>
              <a:t>Чем </a:t>
            </a:r>
            <a:r>
              <a:rPr lang="ru-RU" sz="3600" i="1" dirty="0"/>
              <a:t>похожи выражения в каждой паре? Чем отличаются?</a:t>
            </a:r>
            <a:endParaRPr lang="ru-RU" sz="3600" dirty="0"/>
          </a:p>
          <a:p>
            <a:pPr marL="0" indent="0">
              <a:buNone/>
            </a:pPr>
            <a:r>
              <a:rPr lang="ru-RU" sz="4400" b="1" dirty="0"/>
              <a:t>(24+48):8                  (42+14):7</a:t>
            </a:r>
          </a:p>
          <a:p>
            <a:pPr marL="0" indent="0">
              <a:buNone/>
            </a:pPr>
            <a:r>
              <a:rPr lang="ru-RU" sz="4400" b="1" dirty="0" smtClean="0"/>
              <a:t>(22+50):8                   (40+16):7</a:t>
            </a:r>
          </a:p>
        </p:txBody>
      </p:sp>
    </p:spTree>
    <p:extLst>
      <p:ext uri="{BB962C8B-B14F-4D97-AF65-F5344CB8AC3E}">
        <p14:creationId xmlns:p14="http://schemas.microsoft.com/office/powerpoint/2010/main" val="68629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000" b="1" dirty="0" smtClean="0"/>
          </a:p>
          <a:p>
            <a:pPr marL="0" indent="0">
              <a:buNone/>
            </a:pPr>
            <a:endParaRPr lang="ru-RU" sz="3200" dirty="0"/>
          </a:p>
          <a:p>
            <a:pPr marL="0" indent="0">
              <a:buNone/>
            </a:pPr>
            <a:r>
              <a:rPr lang="ru-RU" sz="4000" b="1" dirty="0" smtClean="0"/>
              <a:t>Какие из данных чисел можно записать в виде двух слагаемых, каждое из которых делится на 6, а какие нельзя.</a:t>
            </a:r>
          </a:p>
          <a:p>
            <a:pPr marL="0" indent="0">
              <a:buNone/>
            </a:pPr>
            <a:r>
              <a:rPr lang="ru-RU" sz="4000" b="1" dirty="0" smtClean="0"/>
              <a:t>36, 48, 52, 28, 24, 38, 56, 54, 6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59051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38200" y="332509"/>
            <a:ext cx="10515600" cy="584445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5800" b="1" dirty="0">
                <a:solidFill>
                  <a:srgbClr val="FF0000"/>
                </a:solidFill>
              </a:rPr>
              <a:t>Критерием познания</a:t>
            </a:r>
            <a:r>
              <a:rPr lang="ru-RU" sz="5800" dirty="0">
                <a:solidFill>
                  <a:srgbClr val="FF0000"/>
                </a:solidFill>
              </a:rPr>
              <a:t> может быть </a:t>
            </a:r>
            <a:r>
              <a:rPr lang="ru-RU" sz="5800" dirty="0" smtClean="0">
                <a:solidFill>
                  <a:srgbClr val="FF0000"/>
                </a:solidFill>
              </a:rPr>
              <a:t>проблемные  вопросы: </a:t>
            </a:r>
          </a:p>
          <a:p>
            <a:pPr marL="0" indent="0">
              <a:buNone/>
            </a:pPr>
            <a:endParaRPr lang="ru-RU" sz="4000" dirty="0" smtClean="0"/>
          </a:p>
          <a:p>
            <a:pPr marL="0" indent="0">
              <a:buNone/>
            </a:pPr>
            <a:r>
              <a:rPr lang="ru-RU" sz="6300" b="1" dirty="0" smtClean="0"/>
              <a:t>1. «Если </a:t>
            </a:r>
            <a:r>
              <a:rPr lang="ru-RU" sz="6300" b="1" dirty="0"/>
              <a:t>каждое из слагаемых не делится на число, то сумма разделится на это число?» </a:t>
            </a:r>
            <a:r>
              <a:rPr lang="ru-RU" sz="6300" dirty="0" smtClean="0"/>
              <a:t>Может так быть? </a:t>
            </a:r>
            <a:endParaRPr lang="ru-RU" sz="6300" dirty="0"/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endParaRPr lang="ru-RU" sz="4000" dirty="0" smtClean="0"/>
          </a:p>
          <a:p>
            <a:pPr marL="0" indent="0">
              <a:buNone/>
            </a:pPr>
            <a:r>
              <a:rPr lang="ru-RU" sz="7300" b="1" dirty="0" smtClean="0"/>
              <a:t>« </a:t>
            </a:r>
            <a:r>
              <a:rPr lang="ru-RU" sz="7300" b="1" dirty="0"/>
              <a:t>Если одно из слагаемых делится на данное число, а другое нет, то сумма разделится на это число?»</a:t>
            </a:r>
          </a:p>
          <a:p>
            <a:pPr marL="0" indent="0">
              <a:buNone/>
            </a:pPr>
            <a:r>
              <a:rPr lang="ru-RU" sz="4000" dirty="0" smtClean="0"/>
              <a:t> </a:t>
            </a:r>
            <a:r>
              <a:rPr lang="ru-RU" sz="4000" b="1" dirty="0" smtClean="0"/>
              <a:t> </a:t>
            </a:r>
            <a:endParaRPr lang="ru-RU" sz="4000" dirty="0"/>
          </a:p>
          <a:p>
            <a:endParaRPr lang="ru-RU" sz="4000" dirty="0" smtClean="0"/>
          </a:p>
          <a:p>
            <a:endParaRPr lang="ru-RU" sz="4000" dirty="0"/>
          </a:p>
          <a:p>
            <a:pPr marL="0" indent="0">
              <a:buNone/>
            </a:pP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1911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5428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Вывод: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400" dirty="0"/>
              <a:t>Таким образом, проблемные задания на уроках математики дают возможность для создания проблемных ситуаций на уроке, которые дают толчок мысли и продвигают учащихся к открытию новых знаний. Также создаются условия и для вычислительной деятельности.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18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Рефлексия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02336" y="1527048"/>
            <a:ext cx="11338560" cy="42225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Закончите мысль:</a:t>
            </a:r>
          </a:p>
          <a:p>
            <a:pPr marL="0" lvl="0" indent="0">
              <a:buNone/>
            </a:pPr>
            <a:r>
              <a:rPr lang="ru-RU" dirty="0" smtClean="0"/>
              <a:t>1. Проблемное обучение развивает                                           мышление учащихся.</a:t>
            </a:r>
          </a:p>
          <a:p>
            <a:pPr marL="0" lvl="0" indent="0">
              <a:buNone/>
            </a:pPr>
            <a:r>
              <a:rPr lang="ru-RU" dirty="0" smtClean="0"/>
              <a:t>2. Проблемные ситуации на уроках побуждают учащихся к активному                                     поиску.</a:t>
            </a:r>
          </a:p>
          <a:p>
            <a:pPr marL="0" lvl="0" indent="0">
              <a:buNone/>
            </a:pPr>
            <a:r>
              <a:rPr lang="ru-RU" dirty="0" smtClean="0"/>
              <a:t>3. В качестве дидактического средства для созданий проблемных ситуаций  выступают                      задания.</a:t>
            </a:r>
          </a:p>
          <a:p>
            <a:pPr marL="0" lvl="0" indent="0">
              <a:buNone/>
            </a:pPr>
            <a:r>
              <a:rPr lang="ru-RU" dirty="0" smtClean="0"/>
              <a:t>4. Проблемные задания дают толчок мысли, продвигают учащихся к открытию                  знаний.</a:t>
            </a:r>
          </a:p>
          <a:p>
            <a:pPr marL="0" indent="0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359237" y="1985981"/>
            <a:ext cx="318654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dirty="0">
                <a:solidFill>
                  <a:srgbClr val="FF0000"/>
                </a:solidFill>
              </a:rPr>
              <a:t>интеллектуальное</a:t>
            </a:r>
            <a:endParaRPr lang="ru-RU" sz="2700" dirty="0"/>
          </a:p>
        </p:txBody>
      </p:sp>
      <p:sp>
        <p:nvSpPr>
          <p:cNvPr id="6" name="TextBox 5"/>
          <p:cNvSpPr txBox="1"/>
          <p:nvPr/>
        </p:nvSpPr>
        <p:spPr>
          <a:xfrm>
            <a:off x="2272146" y="3165761"/>
            <a:ext cx="302029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dirty="0">
                <a:solidFill>
                  <a:srgbClr val="FF0000"/>
                </a:solidFill>
              </a:rPr>
              <a:t>познавательному</a:t>
            </a:r>
            <a:endParaRPr lang="ru-RU" sz="2700" dirty="0"/>
          </a:p>
        </p:txBody>
      </p:sp>
      <p:sp>
        <p:nvSpPr>
          <p:cNvPr id="7" name="TextBox 6"/>
          <p:cNvSpPr txBox="1"/>
          <p:nvPr/>
        </p:nvSpPr>
        <p:spPr>
          <a:xfrm>
            <a:off x="4073237" y="3990108"/>
            <a:ext cx="169025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dirty="0">
                <a:solidFill>
                  <a:srgbClr val="FF0000"/>
                </a:solidFill>
              </a:rPr>
              <a:t>учебные</a:t>
            </a:r>
            <a:r>
              <a:rPr lang="ru-RU" sz="2700" dirty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72146" y="4807527"/>
            <a:ext cx="122612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dirty="0">
                <a:solidFill>
                  <a:srgbClr val="FF0000"/>
                </a:solidFill>
              </a:rPr>
              <a:t>новых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836825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38200" y="415636"/>
            <a:ext cx="10515600" cy="5761327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1" dirty="0">
                <a:solidFill>
                  <a:srgbClr val="0070C0"/>
                </a:solidFill>
              </a:rPr>
              <a:t>Желаем вам, чтоб дети в вашем классе</a:t>
            </a:r>
            <a:endParaRPr lang="ru-RU" sz="4800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4800" b="1" dirty="0">
                <a:solidFill>
                  <a:srgbClr val="0070C0"/>
                </a:solidFill>
              </a:rPr>
              <a:t>Светились от улыбок и любви,</a:t>
            </a:r>
            <a:endParaRPr lang="ru-RU" sz="4800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4800" b="1" dirty="0">
                <a:solidFill>
                  <a:srgbClr val="0070C0"/>
                </a:solidFill>
              </a:rPr>
              <a:t>Здоровья вам и творческих успехов</a:t>
            </a:r>
            <a:endParaRPr lang="ru-RU" sz="4800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4800" b="1" dirty="0">
                <a:solidFill>
                  <a:srgbClr val="0070C0"/>
                </a:solidFill>
              </a:rPr>
              <a:t>В век инноваций, новизны!</a:t>
            </a:r>
            <a:endParaRPr lang="ru-RU" sz="48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858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44236" y="1735914"/>
            <a:ext cx="10515600" cy="422154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sz="2800" b="1" dirty="0" smtClean="0"/>
              <a:t>Задачи</a:t>
            </a:r>
            <a:r>
              <a:rPr lang="ru-RU" sz="2800" b="1" dirty="0"/>
              <a:t>: </a:t>
            </a:r>
            <a:endParaRPr lang="ru-RU" sz="2800" b="1" dirty="0" smtClean="0"/>
          </a:p>
          <a:p>
            <a:pPr marL="0" indent="0">
              <a:buNone/>
            </a:pPr>
            <a:endParaRPr lang="ru-RU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800" dirty="0"/>
              <a:t>выявление преимущества данной технологии для интеллектуального развития </a:t>
            </a:r>
            <a:r>
              <a:rPr lang="ru-RU" sz="2800" dirty="0" smtClean="0"/>
              <a:t>детей;</a:t>
            </a:r>
            <a:endParaRPr lang="ru-RU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показать </a:t>
            </a:r>
            <a:r>
              <a:rPr lang="ru-RU" sz="2800" dirty="0"/>
              <a:t>практическую значимость применения проблемных ситуаций на </a:t>
            </a:r>
            <a:r>
              <a:rPr lang="ru-RU" sz="2800" dirty="0" smtClean="0"/>
              <a:t>уроке;</a:t>
            </a:r>
            <a:endParaRPr lang="ru-RU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показать</a:t>
            </a:r>
            <a:r>
              <a:rPr lang="ru-RU" sz="2800" dirty="0"/>
              <a:t>, как проблемные ситуации дают толчок мысли и продвигают учеников к новым открытиям.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3455" y="166254"/>
            <a:ext cx="112360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Цель </a:t>
            </a:r>
            <a:r>
              <a:rPr lang="ru-RU" sz="3200" dirty="0"/>
              <a:t>мастер класса: представить апробированную модель использования проблемной технологии на уроках математики в начальной школе.</a:t>
            </a:r>
          </a:p>
        </p:txBody>
      </p:sp>
    </p:spTree>
    <p:extLst>
      <p:ext uri="{BB962C8B-B14F-4D97-AF65-F5344CB8AC3E}">
        <p14:creationId xmlns:p14="http://schemas.microsoft.com/office/powerpoint/2010/main" val="2539718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81891" y="277091"/>
            <a:ext cx="10771909" cy="58998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/>
              <a:t>Хоть выйди ты не в белый свет,</a:t>
            </a:r>
          </a:p>
          <a:p>
            <a:pPr marL="0" indent="0" algn="ctr">
              <a:buNone/>
            </a:pPr>
            <a:r>
              <a:rPr lang="ru-RU" sz="4000" b="1" i="1" dirty="0"/>
              <a:t>А в поле за околицей, —</a:t>
            </a:r>
          </a:p>
          <a:p>
            <a:pPr marL="0" indent="0" algn="ctr">
              <a:buNone/>
            </a:pPr>
            <a:r>
              <a:rPr lang="ru-RU" sz="4000" b="1" i="1" dirty="0"/>
              <a:t>Пока идешь за кем-то вслед,</a:t>
            </a:r>
          </a:p>
          <a:p>
            <a:pPr marL="0" indent="0" algn="ctr">
              <a:buNone/>
            </a:pPr>
            <a:r>
              <a:rPr lang="ru-RU" sz="4000" b="1" i="1" dirty="0"/>
              <a:t>Дорога не запомнится.</a:t>
            </a:r>
          </a:p>
          <a:p>
            <a:pPr marL="0" indent="0" algn="ctr">
              <a:buNone/>
            </a:pPr>
            <a:r>
              <a:rPr lang="ru-RU" sz="4000" b="1" i="1" dirty="0"/>
              <a:t>Зато, куда б ты ни попал</a:t>
            </a:r>
          </a:p>
          <a:p>
            <a:pPr marL="0" indent="0" algn="ctr">
              <a:buNone/>
            </a:pPr>
            <a:r>
              <a:rPr lang="ru-RU" sz="4000" b="1" i="1" dirty="0"/>
              <a:t>И по какой распутице,</a:t>
            </a:r>
          </a:p>
          <a:p>
            <a:pPr marL="0" indent="0" algn="ctr">
              <a:buNone/>
            </a:pPr>
            <a:r>
              <a:rPr lang="ru-RU" sz="4000" b="1" i="1" dirty="0"/>
              <a:t>Дорога та, что сам искал,</a:t>
            </a:r>
          </a:p>
          <a:p>
            <a:pPr marL="0" indent="0" algn="ctr">
              <a:buNone/>
            </a:pPr>
            <a:r>
              <a:rPr lang="ru-RU" sz="4000" b="1" i="1" dirty="0"/>
              <a:t>Вовек не позабудется.</a:t>
            </a:r>
          </a:p>
        </p:txBody>
      </p:sp>
    </p:spTree>
    <p:extLst>
      <p:ext uri="{BB962C8B-B14F-4D97-AF65-F5344CB8AC3E}">
        <p14:creationId xmlns:p14="http://schemas.microsoft.com/office/powerpoint/2010/main" val="425217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Этапы традиционного урока: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5800" dirty="0" smtClean="0"/>
              <a:t> </a:t>
            </a:r>
            <a:r>
              <a:rPr lang="ru-RU" sz="5800" b="1" dirty="0"/>
              <a:t>сообщение темы </a:t>
            </a:r>
            <a:r>
              <a:rPr lang="ru-RU" sz="5800" b="1" dirty="0" smtClean="0"/>
              <a:t>урока;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6000" b="1" dirty="0" smtClean="0"/>
              <a:t>объяснение </a:t>
            </a:r>
            <a:r>
              <a:rPr lang="ru-RU" sz="6000" b="1" dirty="0"/>
              <a:t>нового </a:t>
            </a:r>
            <a:r>
              <a:rPr lang="ru-RU" sz="6000" b="1" dirty="0" smtClean="0"/>
              <a:t>материала;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6000" b="1" dirty="0"/>
              <a:t>з</a:t>
            </a:r>
            <a:r>
              <a:rPr lang="ru-RU" sz="6000" b="1" dirty="0" smtClean="0"/>
              <a:t>акрепление;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6000" b="1" dirty="0" smtClean="0"/>
              <a:t>самостоятельная </a:t>
            </a:r>
            <a:r>
              <a:rPr lang="ru-RU" sz="6000" b="1" dirty="0"/>
              <a:t>работа.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056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Этапы современного урока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88481" y="1402357"/>
            <a:ext cx="11338560" cy="4572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 </a:t>
            </a:r>
            <a:r>
              <a:rPr lang="ru-RU" sz="3600" b="1" dirty="0"/>
              <a:t>определение темы урока учащимися методом подводящего к теме диалога, побуждающего диалога</a:t>
            </a:r>
            <a:r>
              <a:rPr lang="ru-RU" sz="3600" b="1" dirty="0" smtClean="0"/>
              <a:t>.</a:t>
            </a:r>
          </a:p>
          <a:p>
            <a:r>
              <a:rPr lang="ru-RU" sz="3600" b="1" dirty="0" smtClean="0"/>
              <a:t> актуализация </a:t>
            </a:r>
            <a:r>
              <a:rPr lang="ru-RU" sz="3600" b="1" dirty="0"/>
              <a:t>опорных знаний, используя задания с затруднением. </a:t>
            </a:r>
            <a:endParaRPr lang="ru-RU" sz="3600" b="1" dirty="0" smtClean="0"/>
          </a:p>
          <a:p>
            <a:r>
              <a:rPr lang="ru-RU" sz="3600" b="1" dirty="0"/>
              <a:t>о</a:t>
            </a:r>
            <a:r>
              <a:rPr lang="ru-RU" sz="3600" b="1" dirty="0" smtClean="0"/>
              <a:t>ткрытие </a:t>
            </a:r>
            <a:r>
              <a:rPr lang="ru-RU" sz="3600" b="1" dirty="0"/>
              <a:t>нового знания, используя проблемную ситуацию (поиск решения, выражение решения</a:t>
            </a:r>
            <a:r>
              <a:rPr lang="ru-RU" sz="3600" b="1" dirty="0" smtClean="0"/>
              <a:t>).</a:t>
            </a:r>
          </a:p>
          <a:p>
            <a:r>
              <a:rPr lang="ru-RU" sz="3600" b="1" dirty="0" smtClean="0"/>
              <a:t> творческая </a:t>
            </a:r>
            <a:r>
              <a:rPr lang="ru-RU" sz="3600" b="1" dirty="0"/>
              <a:t>работа.</a:t>
            </a:r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558837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38200" y="332509"/>
            <a:ext cx="10515600" cy="584445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4400" dirty="0" smtClean="0"/>
              <a:t>         Проблемная </a:t>
            </a:r>
            <a:r>
              <a:rPr lang="ru-RU" sz="4400" dirty="0"/>
              <a:t>технология, применяемая на современном уроке, обеспечивает более качественное усвоение знаний, развивает интеллект, творческие способности учащихся, воспитывает активную </a:t>
            </a:r>
            <a:r>
              <a:rPr lang="ru-RU" sz="4400" dirty="0" smtClean="0"/>
              <a:t>личность.</a:t>
            </a:r>
            <a:endParaRPr lang="ru-RU" sz="4400" dirty="0"/>
          </a:p>
          <a:p>
            <a:pPr marL="0" indent="0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        С.Л</a:t>
            </a:r>
            <a:r>
              <a:rPr lang="ru-RU" sz="4400" b="1" dirty="0">
                <a:solidFill>
                  <a:srgbClr val="FF0000"/>
                </a:solidFill>
              </a:rPr>
              <a:t>. </a:t>
            </a:r>
            <a:r>
              <a:rPr lang="ru-RU" sz="4400" b="1" dirty="0" smtClean="0">
                <a:solidFill>
                  <a:srgbClr val="FF0000"/>
                </a:solidFill>
              </a:rPr>
              <a:t>Рубинштейн </a:t>
            </a:r>
            <a:r>
              <a:rPr lang="ru-RU" sz="4400" dirty="0"/>
              <a:t>утверждал, что мышление начинается с проблемы, с удивления, с противоречия.</a:t>
            </a:r>
          </a:p>
        </p:txBody>
      </p:sp>
    </p:spTree>
    <p:extLst>
      <p:ext uri="{BB962C8B-B14F-4D97-AF65-F5344CB8AC3E}">
        <p14:creationId xmlns:p14="http://schemas.microsoft.com/office/powerpoint/2010/main" val="397394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Проблемная ситуация должна: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содержать познавательную </a:t>
            </a:r>
            <a:r>
              <a:rPr lang="ru-RU" b="1" dirty="0" smtClean="0"/>
              <a:t>трудность;</a:t>
            </a:r>
            <a:endParaRPr lang="ru-RU" b="1" dirty="0"/>
          </a:p>
          <a:p>
            <a:r>
              <a:rPr lang="ru-RU" b="1" dirty="0" smtClean="0"/>
              <a:t>содержать </a:t>
            </a:r>
            <a:r>
              <a:rPr lang="ru-RU" b="1" dirty="0"/>
              <a:t>возможность последовательного развёртывания в вопросы, которые являются ступенями в решении </a:t>
            </a:r>
            <a:r>
              <a:rPr lang="ru-RU" b="1" dirty="0" smtClean="0"/>
              <a:t>проблемы;</a:t>
            </a:r>
            <a:endParaRPr lang="ru-RU" b="1" dirty="0"/>
          </a:p>
          <a:p>
            <a:r>
              <a:rPr lang="ru-RU" b="1" dirty="0" smtClean="0"/>
              <a:t>побуждать </a:t>
            </a:r>
            <a:r>
              <a:rPr lang="ru-RU" b="1" dirty="0"/>
              <a:t>к активному познавательному </a:t>
            </a:r>
            <a:r>
              <a:rPr lang="ru-RU" b="1" dirty="0" smtClean="0"/>
              <a:t>поиску;</a:t>
            </a:r>
            <a:endParaRPr lang="ru-RU" b="1" dirty="0"/>
          </a:p>
          <a:p>
            <a:r>
              <a:rPr lang="ru-RU" b="1" dirty="0" smtClean="0"/>
              <a:t> </a:t>
            </a:r>
            <a:r>
              <a:rPr lang="ru-RU" b="1" dirty="0"/>
              <a:t>быть посильной для </a:t>
            </a:r>
            <a:r>
              <a:rPr lang="ru-RU" b="1" dirty="0" smtClean="0"/>
              <a:t>учащихся;</a:t>
            </a:r>
            <a:endParaRPr lang="ru-RU" b="1" dirty="0"/>
          </a:p>
          <a:p>
            <a:r>
              <a:rPr lang="ru-RU" b="1" dirty="0" smtClean="0"/>
              <a:t>естественность </a:t>
            </a:r>
            <a:r>
              <a:rPr lang="ru-RU" b="1" dirty="0"/>
              <a:t>постановки проблемы. Если учеников специально предупредить, что будет решаться проблемная задача, это может не вызвать у них интереса при мысли, что им предстоит трудное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447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772" y="477982"/>
            <a:ext cx="11379200" cy="75895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Положение учителя при проблемном обучении: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тонко </a:t>
            </a:r>
            <a:r>
              <a:rPr lang="ru-RU" sz="3200" b="1" dirty="0"/>
              <a:t>чувствовать проблемность ситуации и уметь ставить перед учащимися учебные задачи в понятной для них </a:t>
            </a:r>
            <a:r>
              <a:rPr lang="ru-RU" sz="3200" b="1" dirty="0" smtClean="0"/>
              <a:t>форме;</a:t>
            </a:r>
            <a:endParaRPr lang="ru-RU" sz="3200" b="1" dirty="0"/>
          </a:p>
          <a:p>
            <a:r>
              <a:rPr lang="ru-RU" sz="3600" b="1" dirty="0" smtClean="0"/>
              <a:t> </a:t>
            </a:r>
            <a:r>
              <a:rPr lang="ru-RU" sz="3200" b="1" dirty="0"/>
              <a:t>выполнять функцию координатора и </a:t>
            </a:r>
            <a:r>
              <a:rPr lang="ru-RU" sz="3200" b="1" dirty="0" smtClean="0"/>
              <a:t>партнёра;</a:t>
            </a:r>
            <a:endParaRPr lang="ru-RU" sz="3200" b="1" dirty="0"/>
          </a:p>
          <a:p>
            <a:r>
              <a:rPr lang="ru-RU" sz="3200" b="1" dirty="0" smtClean="0"/>
              <a:t>стараться </a:t>
            </a:r>
            <a:r>
              <a:rPr lang="ru-RU" sz="3200" b="1" dirty="0"/>
              <a:t>увлечь проблемой и процессом её </a:t>
            </a:r>
            <a:r>
              <a:rPr lang="ru-RU" sz="3200" b="1" dirty="0" smtClean="0"/>
              <a:t>исследования;</a:t>
            </a:r>
            <a:endParaRPr lang="ru-RU" sz="3200" b="1" dirty="0"/>
          </a:p>
          <a:p>
            <a:r>
              <a:rPr lang="ru-RU" sz="3200" b="1" dirty="0" smtClean="0"/>
              <a:t>проявлять </a:t>
            </a:r>
            <a:r>
              <a:rPr lang="ru-RU" sz="3200" b="1" dirty="0"/>
              <a:t>терпимость к ошибкам </a:t>
            </a:r>
            <a:r>
              <a:rPr lang="ru-RU" sz="3200" b="1" dirty="0" smtClean="0"/>
              <a:t>учеников.</a:t>
            </a:r>
            <a:endParaRPr lang="ru-RU" sz="3200" b="1" dirty="0"/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360008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3836" y="586798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Рассмотрим, как используются проблемные задания для создания проблемной ситуации на примере урока математики в 3 классе. Учебник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 «Математика», автор профессор Н. Б. Истомина.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38200" y="1773382"/>
            <a:ext cx="10515600" cy="4641273"/>
          </a:xfrm>
        </p:spPr>
        <p:txBody>
          <a:bodyPr/>
          <a:lstStyle/>
          <a:p>
            <a:r>
              <a:rPr lang="ru-RU" b="1" dirty="0"/>
              <a:t>Изучение темы: Деление суммы на </a:t>
            </a:r>
            <a:r>
              <a:rPr lang="ru-RU" b="1" dirty="0" smtClean="0"/>
              <a:t>число</a:t>
            </a:r>
            <a:endParaRPr lang="ru-RU" dirty="0"/>
          </a:p>
          <a:p>
            <a:r>
              <a:rPr lang="ru-RU" i="1" dirty="0"/>
              <a:t>Догадайся, по какому признаку записаны выражения в каждом столбике. Вычисли их значение.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54:9                              </a:t>
            </a:r>
            <a:r>
              <a:rPr lang="ru-RU" b="1" dirty="0" smtClean="0"/>
              <a:t>  63:7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(36+18) : 9                  (49:14) : 8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36:9 + 18:9                 49:7 + 14: 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4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140</TotalTime>
  <Words>673</Words>
  <Application>Microsoft Office PowerPoint</Application>
  <PresentationFormat>Широкоэкранный</PresentationFormat>
  <Paragraphs>86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Georgia</vt:lpstr>
      <vt:lpstr>Wingdings</vt:lpstr>
      <vt:lpstr>Wingdings 2</vt:lpstr>
      <vt:lpstr>Официальная</vt:lpstr>
      <vt:lpstr>Районный конкурс профессионального мастерства педагогов «Учитель года» Бурченкова Любовь Александровна  учитель начальных классов МБОУ СОШ №6.</vt:lpstr>
      <vt:lpstr>Презентация PowerPoint</vt:lpstr>
      <vt:lpstr>Презентация PowerPoint</vt:lpstr>
      <vt:lpstr>Этапы традиционного урока: </vt:lpstr>
      <vt:lpstr>Этапы современного урока</vt:lpstr>
      <vt:lpstr>Презентация PowerPoint</vt:lpstr>
      <vt:lpstr>Проблемная ситуация должна:</vt:lpstr>
      <vt:lpstr>Положение учителя при проблемном обучении:</vt:lpstr>
      <vt:lpstr>Рассмотрим, как используются проблемные задания для создания проблемной ситуации на примере урока математики в 3 классе. Учебник  «Математика», автор профессор Н. Б. Истомина.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</vt:lpstr>
      <vt:lpstr>Рефлексия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Районный конкурс профессионального мастерства педагогов «Учитель года» Бурченкова Любовь Александровна  учитель начальных классов МБОУ СОШ №6.</dc:title>
  <dc:creator>RePack by Diakov</dc:creator>
  <cp:lastModifiedBy>RePack by Diakov</cp:lastModifiedBy>
  <cp:revision>18</cp:revision>
  <dcterms:created xsi:type="dcterms:W3CDTF">2018-01-20T08:02:11Z</dcterms:created>
  <dcterms:modified xsi:type="dcterms:W3CDTF">2018-01-31T04:22:34Z</dcterms:modified>
</cp:coreProperties>
</file>