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81" d="100"/>
          <a:sy n="81" d="100"/>
        </p:scale>
        <p:origin x="1502"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DC2E0297-F994-4038-BB90-BDC292C73456}" type="datetimeFigureOut">
              <a:rPr lang="ru-RU" smtClean="0"/>
              <a:t>14.10.2019</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FB9CBA7-5B94-41A9-B23C-3ABE7C8816B0}"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C2E0297-F994-4038-BB90-BDC292C73456}" type="datetimeFigureOut">
              <a:rPr lang="ru-RU" smtClean="0"/>
              <a:t>14.10.2019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B9CBA7-5B94-41A9-B23C-3ABE7C8816B0}"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C2E0297-F994-4038-BB90-BDC292C73456}" type="datetimeFigureOut">
              <a:rPr lang="ru-RU" smtClean="0"/>
              <a:t>14.10.2019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B9CBA7-5B94-41A9-B23C-3ABE7C8816B0}"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DC2E0297-F994-4038-BB90-BDC292C73456}" type="datetimeFigureOut">
              <a:rPr lang="ru-RU" smtClean="0"/>
              <a:t>14.10.2019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B9CBA7-5B94-41A9-B23C-3ABE7C8816B0}" type="slidenum">
              <a:rPr lang="ru-RU" smtClean="0"/>
              <a:t>‹#›</a:t>
            </a:fld>
            <a:endParaRPr lang="ru-RU"/>
          </a:p>
        </p:txBody>
      </p:sp>
      <p:sp>
        <p:nvSpPr>
          <p:cNvPr id="11" name="Title 10"/>
          <p:cNvSpPr>
            <a:spLocks noGrp="1"/>
          </p:cNvSpPr>
          <p:nvPr>
            <p:ph type="title"/>
          </p:nvPr>
        </p:nvSpPr>
        <p:spPr/>
        <p:txBody>
          <a:bodyPr/>
          <a:lstStyle/>
          <a:p>
            <a:r>
              <a:rPr lang="ru-RU"/>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C2E0297-F994-4038-BB90-BDC292C73456}" type="datetimeFigureOut">
              <a:rPr lang="ru-RU" smtClean="0"/>
              <a:t>14.10.2019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B9CBA7-5B94-41A9-B23C-3ABE7C8816B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C2E0297-F994-4038-BB90-BDC292C73456}" type="datetimeFigureOut">
              <a:rPr lang="ru-RU" smtClean="0"/>
              <a:t>14.10.2019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B9CBA7-5B94-41A9-B23C-3ABE7C8816B0}"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C2E0297-F994-4038-BB90-BDC292C73456}" type="datetimeFigureOut">
              <a:rPr lang="ru-RU" smtClean="0"/>
              <a:t>14.10.2019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B9CBA7-5B94-41A9-B23C-3ABE7C8816B0}"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C2E0297-F994-4038-BB90-BDC292C73456}" type="datetimeFigureOut">
              <a:rPr lang="ru-RU" smtClean="0"/>
              <a:t>14.10.2019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B9CBA7-5B94-41A9-B23C-3ABE7C8816B0}"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a:solidFill>
                    <a:schemeClr val="tx2">
                      <a:lumMod val="60000"/>
                      <a:lumOff val="40000"/>
                    </a:schemeClr>
                  </a:solidFill>
                  <a:latin typeface="Wingdings" pitchFamily="2" charset="2"/>
                </a:rPr>
                <a:t></a:t>
              </a: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2E0297-F994-4038-BB90-BDC292C73456}" type="datetimeFigureOut">
              <a:rPr lang="ru-RU" smtClean="0"/>
              <a:t>14.10.2019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B9CBA7-5B94-41A9-B23C-3ABE7C8816B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C2E0297-F994-4038-BB90-BDC292C73456}" type="datetimeFigureOut">
              <a:rPr lang="ru-RU" smtClean="0"/>
              <a:t>14.10.2019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B9CBA7-5B94-41A9-B23C-3ABE7C8816B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C2E0297-F994-4038-BB90-BDC292C73456}" type="datetimeFigureOut">
              <a:rPr lang="ru-RU" smtClean="0"/>
              <a:t>14.10.2019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B9CBA7-5B94-41A9-B23C-3ABE7C8816B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2000">
              <a:srgbClr val="92D050"/>
            </a:gs>
            <a:gs pos="100000">
              <a:srgbClr val="FF0000"/>
            </a:gs>
          </a:gsLst>
          <a:lin ang="5400000" scaled="0"/>
          <a:tileRect/>
        </a:gra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DC2E0297-F994-4038-BB90-BDC292C73456}" type="datetimeFigureOut">
              <a:rPr lang="ru-RU" smtClean="0"/>
              <a:t>14.10.2019</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FB9CBA7-5B94-41A9-B23C-3ABE7C8816B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1412776"/>
            <a:ext cx="6400800" cy="1800200"/>
          </a:xfrm>
          <a:scene3d>
            <a:camera prst="orthographicFront"/>
            <a:lightRig rig="threePt" dir="t"/>
          </a:scene3d>
          <a:sp3d extrusionH="76200">
            <a:extrusionClr>
              <a:schemeClr val="accent5">
                <a:lumMod val="60000"/>
                <a:lumOff val="40000"/>
              </a:schemeClr>
            </a:extrusionClr>
          </a:sp3d>
        </p:spPr>
        <p:txBody>
          <a:bodyPr>
            <a:noAutofit/>
          </a:bodyPr>
          <a:lstStyle/>
          <a:p>
            <a:r>
              <a:rPr lang="ru-RU" sz="4800" b="1" i="1" dirty="0">
                <a:solidFill>
                  <a:srgbClr val="FF0000"/>
                </a:solidFill>
                <a:latin typeface="Monotype Corsiva" pitchFamily="66" charset="0"/>
                <a:cs typeface="Times New Roman" pitchFamily="18" charset="0"/>
              </a:rPr>
              <a:t>Презентация развлечения «Кубанская ярмарка»</a:t>
            </a:r>
            <a:endParaRPr lang="ru-RU" sz="4800" i="1" dirty="0">
              <a:solidFill>
                <a:srgbClr val="FF0000"/>
              </a:solidFill>
              <a:latin typeface="Monotype Corsiva" pitchFamily="66" charset="0"/>
              <a:cs typeface="Times New Roman" pitchFamily="18" charset="0"/>
            </a:endParaRPr>
          </a:p>
        </p:txBody>
      </p:sp>
      <p:sp>
        <p:nvSpPr>
          <p:cNvPr id="3" name="Подзаголовок 2"/>
          <p:cNvSpPr>
            <a:spLocks noGrp="1"/>
          </p:cNvSpPr>
          <p:nvPr>
            <p:ph type="subTitle" idx="1"/>
          </p:nvPr>
        </p:nvSpPr>
        <p:spPr>
          <a:xfrm>
            <a:off x="1371600" y="4145280"/>
            <a:ext cx="6400800" cy="1083920"/>
          </a:xfrm>
          <a:noFill/>
        </p:spPr>
        <p:txBody>
          <a:bodyPr>
            <a:normAutofit/>
          </a:bodyPr>
          <a:lstStyle/>
          <a:p>
            <a:r>
              <a:rPr lang="ru-RU" dirty="0">
                <a:latin typeface="Times New Roman" pitchFamily="18" charset="0"/>
                <a:cs typeface="Times New Roman" pitchFamily="18" charset="0"/>
              </a:rPr>
              <a:t>МБДОУ д/с №13 Калининского района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Воспитатель старшей группы Садило Е.А.</a:t>
            </a:r>
            <a:endParaRPr lang="ru-RU" dirty="0"/>
          </a:p>
        </p:txBody>
      </p:sp>
    </p:spTree>
    <p:extLst>
      <p:ext uri="{BB962C8B-B14F-4D97-AF65-F5344CB8AC3E}">
        <p14:creationId xmlns:p14="http://schemas.microsoft.com/office/powerpoint/2010/main" val="1231328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490" y="570156"/>
            <a:ext cx="7756263" cy="1202660"/>
          </a:xfrm>
        </p:spPr>
        <p:txBody>
          <a:bodyPr/>
          <a:lstStyle/>
          <a:p>
            <a:r>
              <a:rPr lang="ru-RU" sz="3600" dirty="0">
                <a:solidFill>
                  <a:schemeClr val="tx1"/>
                </a:solidFill>
              </a:rPr>
              <a:t>Игра «Балаболка»-рассказать небылицу.</a:t>
            </a:r>
            <a:br>
              <a:rPr lang="ru-RU" sz="3600" dirty="0">
                <a:solidFill>
                  <a:schemeClr val="tx1"/>
                </a:solidFill>
              </a:rPr>
            </a:br>
            <a:r>
              <a:rPr lang="ru-RU" sz="3600" dirty="0">
                <a:solidFill>
                  <a:schemeClr val="tx1"/>
                </a:solidFill>
              </a:rPr>
              <a:t> </a:t>
            </a: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07504" y="2204864"/>
            <a:ext cx="4392488" cy="3312368"/>
          </a:xfrm>
        </p:spPr>
      </p:pic>
      <p:sp>
        <p:nvSpPr>
          <p:cNvPr id="5" name="Текст 4"/>
          <p:cNvSpPr>
            <a:spLocks noGrp="1"/>
          </p:cNvSpPr>
          <p:nvPr>
            <p:ph type="body" sz="quarter" idx="3"/>
          </p:nvPr>
        </p:nvSpPr>
        <p:spPr/>
        <p:txBody>
          <a:bodyPr/>
          <a:lstStyle/>
          <a:p>
            <a:endParaRPr lang="ru-RU"/>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585551" y="2204864"/>
            <a:ext cx="4434997" cy="3312368"/>
          </a:xfrm>
        </p:spPr>
      </p:pic>
    </p:spTree>
    <p:extLst>
      <p:ext uri="{BB962C8B-B14F-4D97-AF65-F5344CB8AC3E}">
        <p14:creationId xmlns:p14="http://schemas.microsoft.com/office/powerpoint/2010/main" val="4258104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a:solidFill>
                  <a:schemeClr val="tx1"/>
                </a:solidFill>
              </a:rPr>
              <a:t>Игра «Телега»-игроки «запрягаются» в телегу и бегут наперегонки с соперниками.</a:t>
            </a: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281992" y="2492896"/>
            <a:ext cx="4210633" cy="3307028"/>
          </a:xfrm>
        </p:spPr>
      </p:pic>
      <p:sp>
        <p:nvSpPr>
          <p:cNvPr id="5" name="Текст 4"/>
          <p:cNvSpPr>
            <a:spLocks noGrp="1"/>
          </p:cNvSpPr>
          <p:nvPr>
            <p:ph type="body" sz="quarter" idx="3"/>
          </p:nvPr>
        </p:nvSpPr>
        <p:spPr/>
        <p:txBody>
          <a:bodyPr/>
          <a:lstStyle/>
          <a:p>
            <a:endParaRPr lang="ru-RU"/>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645025" y="2492897"/>
            <a:ext cx="4175447" cy="3302796"/>
          </a:xfrm>
        </p:spPr>
      </p:pic>
    </p:spTree>
    <p:extLst>
      <p:ext uri="{BB962C8B-B14F-4D97-AF65-F5344CB8AC3E}">
        <p14:creationId xmlns:p14="http://schemas.microsoft.com/office/powerpoint/2010/main" val="2705050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490" y="570156"/>
            <a:ext cx="7756263" cy="2138764"/>
          </a:xfrm>
        </p:spPr>
        <p:txBody>
          <a:bodyPr/>
          <a:lstStyle/>
          <a:p>
            <a:r>
              <a:rPr lang="ru-RU" sz="1800" dirty="0">
                <a:solidFill>
                  <a:schemeClr val="tx1"/>
                </a:solidFill>
              </a:rPr>
              <a:t>Игра «Не замай» (не тронь) </a:t>
            </a:r>
            <a:r>
              <a:rPr lang="ru-RU" sz="1800" dirty="0"/>
              <a:t>Все участники игры, кроме двух водящих, разбегаются по площадке. Водящие держат один другого за руки. Они стараются поймать кого – либо из играющих. Игроки убегают, кричат «Не замай». Пойманным оказывается тот, вокруг которого водящие сомкнули руки. Это игрок присоединяется к водящим. Теперь ловят трое, образовав одну цепь. Так цепь водящих постепенно увеличивается, когда все играющие окажутся в одной цепи-игра окончена.</a:t>
            </a:r>
          </a:p>
        </p:txBody>
      </p:sp>
      <p:sp>
        <p:nvSpPr>
          <p:cNvPr id="3" name="Текст 2"/>
          <p:cNvSpPr>
            <a:spLocks noGrp="1"/>
          </p:cNvSpPr>
          <p:nvPr>
            <p:ph type="body" idx="1"/>
          </p:nvPr>
        </p:nvSpPr>
        <p:spPr>
          <a:xfrm>
            <a:off x="1051560" y="2852928"/>
            <a:ext cx="3304416" cy="45719"/>
          </a:xfrm>
        </p:spPr>
        <p:txBody>
          <a:bodyPr>
            <a:normAutofit fontScale="25000" lnSpcReduction="20000"/>
          </a:bodyPr>
          <a:lstStyle/>
          <a:p>
            <a:endParaRPr lang="ru-RU" dirty="0"/>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395536" y="2852936"/>
            <a:ext cx="4210633" cy="3168352"/>
          </a:xfrm>
        </p:spPr>
      </p:pic>
      <p:sp>
        <p:nvSpPr>
          <p:cNvPr id="5" name="Текст 4"/>
          <p:cNvSpPr>
            <a:spLocks noGrp="1"/>
          </p:cNvSpPr>
          <p:nvPr>
            <p:ph type="body" sz="quarter" idx="3"/>
          </p:nvPr>
        </p:nvSpPr>
        <p:spPr>
          <a:xfrm>
            <a:off x="5002306" y="2852928"/>
            <a:ext cx="3242102" cy="45719"/>
          </a:xfrm>
        </p:spPr>
        <p:txBody>
          <a:bodyPr>
            <a:normAutofit fontScale="25000" lnSpcReduction="20000"/>
          </a:bodyPr>
          <a:lstStyle/>
          <a:p>
            <a:endParaRPr lang="ru-RU" dirty="0"/>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788024" y="2852936"/>
            <a:ext cx="4104937" cy="3168352"/>
          </a:xfrm>
        </p:spPr>
      </p:pic>
    </p:spTree>
    <p:extLst>
      <p:ext uri="{BB962C8B-B14F-4D97-AF65-F5344CB8AC3E}">
        <p14:creationId xmlns:p14="http://schemas.microsoft.com/office/powerpoint/2010/main" val="3727380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chemeClr val="tx1"/>
                </a:solidFill>
              </a:rPr>
              <a:t>Исполнение кубанской песни</a:t>
            </a:r>
            <a:br>
              <a:rPr lang="ru-RU" sz="4000" dirty="0">
                <a:solidFill>
                  <a:schemeClr val="tx1"/>
                </a:solidFill>
              </a:rPr>
            </a:br>
            <a:endParaRPr lang="ru-RU" sz="4000" dirty="0">
              <a:solidFill>
                <a:schemeClr val="tx1"/>
              </a:solidFill>
            </a:endParaRP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331640" y="1556792"/>
            <a:ext cx="6691337" cy="4454349"/>
          </a:xfrm>
        </p:spPr>
      </p:pic>
      <p:sp>
        <p:nvSpPr>
          <p:cNvPr id="5" name="Текст 4"/>
          <p:cNvSpPr>
            <a:spLocks noGrp="1"/>
          </p:cNvSpPr>
          <p:nvPr>
            <p:ph type="body" sz="quarter" idx="3"/>
          </p:nvPr>
        </p:nvSpPr>
        <p:spPr>
          <a:xfrm>
            <a:off x="3707904" y="6093296"/>
            <a:ext cx="3447288" cy="658368"/>
          </a:xfrm>
        </p:spPr>
        <p:txBody>
          <a:bodyPr/>
          <a:lstStyle/>
          <a:p>
            <a:endParaRPr lang="ru-RU"/>
          </a:p>
        </p:txBody>
      </p:sp>
      <p:sp>
        <p:nvSpPr>
          <p:cNvPr id="6" name="Объект 5"/>
          <p:cNvSpPr>
            <a:spLocks noGrp="1"/>
          </p:cNvSpPr>
          <p:nvPr>
            <p:ph sz="quarter" idx="4"/>
          </p:nvPr>
        </p:nvSpPr>
        <p:spPr>
          <a:xfrm>
            <a:off x="4645026" y="6071616"/>
            <a:ext cx="1295126" cy="45719"/>
          </a:xfrm>
        </p:spPr>
        <p:txBody>
          <a:bodyPr>
            <a:normAutofit fontScale="25000" lnSpcReduction="20000"/>
          </a:bodyPr>
          <a:lstStyle/>
          <a:p>
            <a:endParaRPr lang="ru-RU" dirty="0"/>
          </a:p>
        </p:txBody>
      </p:sp>
    </p:spTree>
    <p:extLst>
      <p:ext uri="{BB962C8B-B14F-4D97-AF65-F5344CB8AC3E}">
        <p14:creationId xmlns:p14="http://schemas.microsoft.com/office/powerpoint/2010/main" val="4082220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490" y="570156"/>
            <a:ext cx="7756263" cy="770612"/>
          </a:xfrm>
        </p:spPr>
        <p:txBody>
          <a:bodyPr/>
          <a:lstStyle/>
          <a:p>
            <a:r>
              <a:rPr lang="ru-RU" dirty="0">
                <a:solidFill>
                  <a:schemeClr val="tx1"/>
                </a:solidFill>
              </a:rPr>
              <a:t>Спасибо за внимание!</a:t>
            </a: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688974" y="1340768"/>
            <a:ext cx="7411417" cy="4896544"/>
          </a:xfrm>
        </p:spPr>
      </p:pic>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dirty="0"/>
          </a:p>
        </p:txBody>
      </p:sp>
    </p:spTree>
    <p:extLst>
      <p:ext uri="{BB962C8B-B14F-4D97-AF65-F5344CB8AC3E}">
        <p14:creationId xmlns:p14="http://schemas.microsoft.com/office/powerpoint/2010/main" val="43345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688974" y="626550"/>
            <a:ext cx="7771457" cy="5173374"/>
          </a:xfrm>
        </p:spPr>
      </p:pic>
      <p:sp>
        <p:nvSpPr>
          <p:cNvPr id="5" name="Текст 4"/>
          <p:cNvSpPr>
            <a:spLocks noGrp="1"/>
          </p:cNvSpPr>
          <p:nvPr>
            <p:ph type="body" sz="quarter" idx="3"/>
          </p:nvPr>
        </p:nvSpPr>
        <p:spPr>
          <a:xfrm>
            <a:off x="1907704" y="5805264"/>
            <a:ext cx="6120680" cy="658368"/>
          </a:xfrm>
        </p:spPr>
        <p:txBody>
          <a:bodyPr>
            <a:noAutofit/>
          </a:bodyPr>
          <a:lstStyle/>
          <a:p>
            <a:r>
              <a:rPr lang="ru-RU" sz="4800" dirty="0">
                <a:solidFill>
                  <a:schemeClr val="tx1"/>
                </a:solidFill>
              </a:rPr>
              <a:t>До скорых встреч!</a:t>
            </a:r>
          </a:p>
        </p:txBody>
      </p:sp>
      <p:sp>
        <p:nvSpPr>
          <p:cNvPr id="6" name="Объект 5"/>
          <p:cNvSpPr>
            <a:spLocks noGrp="1"/>
          </p:cNvSpPr>
          <p:nvPr>
            <p:ph sz="quarter" idx="4"/>
          </p:nvPr>
        </p:nvSpPr>
        <p:spPr>
          <a:xfrm>
            <a:off x="7740352" y="6165304"/>
            <a:ext cx="1063424" cy="406972"/>
          </a:xfrm>
        </p:spPr>
        <p:txBody>
          <a:bodyPr>
            <a:normAutofit fontScale="92500" lnSpcReduction="10000"/>
          </a:bodyPr>
          <a:lstStyle/>
          <a:p>
            <a:endParaRPr lang="ru-RU" dirty="0"/>
          </a:p>
        </p:txBody>
      </p:sp>
    </p:spTree>
    <p:extLst>
      <p:ext uri="{BB962C8B-B14F-4D97-AF65-F5344CB8AC3E}">
        <p14:creationId xmlns:p14="http://schemas.microsoft.com/office/powerpoint/2010/main" val="47606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1268760"/>
            <a:ext cx="6400800" cy="4752528"/>
          </a:xfrm>
        </p:spPr>
        <p:txBody>
          <a:bodyPr>
            <a:normAutofit/>
          </a:bodyPr>
          <a:lstStyle/>
          <a:p>
            <a:r>
              <a:rPr lang="ru-RU" dirty="0"/>
              <a:t>Расширить знания и представления детей об искусстве и этнографии Кубанского края. Продолжить знакомить детей с фольклором и играми казаков Кубани.</a:t>
            </a:r>
          </a:p>
          <a:p>
            <a:r>
              <a:rPr lang="ru-RU" dirty="0"/>
              <a:t>Способствовать возрождению обычаев и обрядов казаков.</a:t>
            </a:r>
          </a:p>
          <a:p>
            <a:r>
              <a:rPr lang="ru-RU" dirty="0"/>
              <a:t>Вызвать интерес и эмоциональный отклик к народному творчеству.</a:t>
            </a:r>
          </a:p>
          <a:p>
            <a:r>
              <a:rPr lang="ru-RU" dirty="0"/>
              <a:t>Воспитывать любовь и уважение к народам разных национальностей, населяющих Кубань.</a:t>
            </a:r>
          </a:p>
          <a:p>
            <a:pPr indent="0">
              <a:buNone/>
            </a:pPr>
            <a:endParaRPr lang="ru-RU" dirty="0"/>
          </a:p>
        </p:txBody>
      </p:sp>
      <p:sp>
        <p:nvSpPr>
          <p:cNvPr id="2" name="Заголовок 1"/>
          <p:cNvSpPr>
            <a:spLocks noGrp="1"/>
          </p:cNvSpPr>
          <p:nvPr>
            <p:ph type="title"/>
          </p:nvPr>
        </p:nvSpPr>
        <p:spPr>
          <a:xfrm>
            <a:off x="1371600" y="404664"/>
            <a:ext cx="6400800" cy="1008112"/>
          </a:xfrm>
        </p:spPr>
        <p:txBody>
          <a:bodyPr>
            <a:noAutofit/>
          </a:bodyPr>
          <a:lstStyle/>
          <a:p>
            <a:r>
              <a:rPr lang="ru-RU" sz="3600" b="1" dirty="0"/>
              <a:t>Программные задачи:</a:t>
            </a:r>
            <a:br>
              <a:rPr lang="ru-RU" sz="3600" dirty="0"/>
            </a:br>
            <a:endParaRPr lang="ru-RU" sz="3600" dirty="0"/>
          </a:p>
        </p:txBody>
      </p:sp>
    </p:spTree>
    <p:extLst>
      <p:ext uri="{BB962C8B-B14F-4D97-AF65-F5344CB8AC3E}">
        <p14:creationId xmlns:p14="http://schemas.microsoft.com/office/powerpoint/2010/main" val="3080014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1320117" y="1700808"/>
            <a:ext cx="6647780" cy="4425355"/>
          </a:xfrm>
        </p:spPr>
      </p:pic>
      <p:sp>
        <p:nvSpPr>
          <p:cNvPr id="2" name="Заголовок 1"/>
          <p:cNvSpPr>
            <a:spLocks noGrp="1"/>
          </p:cNvSpPr>
          <p:nvPr>
            <p:ph type="title"/>
          </p:nvPr>
        </p:nvSpPr>
        <p:spPr/>
        <p:txBody>
          <a:bodyPr/>
          <a:lstStyle/>
          <a:p>
            <a:r>
              <a:rPr lang="ru-RU" sz="1800" b="1" dirty="0">
                <a:solidFill>
                  <a:schemeClr val="tx1"/>
                </a:solidFill>
              </a:rPr>
              <a:t>Материал:</a:t>
            </a:r>
            <a:r>
              <a:rPr lang="ru-RU" sz="1800" dirty="0">
                <a:solidFill>
                  <a:schemeClr val="tx1"/>
                </a:solidFill>
              </a:rPr>
              <a:t> поделки из глины, соломы, вышивки, прялка, чугунки, ухваты, клубки, мешок, каравай, деревянные лошадки, шапка-кубанка, национальный костюм для девочки и мальчика, овощи и фрукты из папье-маше, плетень, хата, шест.</a:t>
            </a:r>
            <a:br>
              <a:rPr lang="ru-RU" sz="1800" dirty="0">
                <a:solidFill>
                  <a:schemeClr val="tx1"/>
                </a:solidFill>
              </a:rPr>
            </a:br>
            <a:endParaRPr lang="ru-RU" sz="1800" dirty="0">
              <a:solidFill>
                <a:schemeClr val="tx1"/>
              </a:solidFill>
            </a:endParaRPr>
          </a:p>
        </p:txBody>
      </p:sp>
    </p:spTree>
    <p:extLst>
      <p:ext uri="{BB962C8B-B14F-4D97-AF65-F5344CB8AC3E}">
        <p14:creationId xmlns:p14="http://schemas.microsoft.com/office/powerpoint/2010/main" val="2994952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a:solidFill>
                  <a:schemeClr val="tx1"/>
                </a:solidFill>
              </a:rPr>
              <a:t>Ход мероприятия:</a:t>
            </a:r>
            <a:br>
              <a:rPr lang="ru-RU" sz="2800" dirty="0">
                <a:solidFill>
                  <a:schemeClr val="tx1"/>
                </a:solidFill>
              </a:rPr>
            </a:br>
            <a:endParaRPr lang="ru-RU" sz="2800" dirty="0">
              <a:solidFill>
                <a:schemeClr val="tx1"/>
              </a:solidFill>
            </a:endParaRPr>
          </a:p>
        </p:txBody>
      </p:sp>
      <p:sp>
        <p:nvSpPr>
          <p:cNvPr id="3" name="Текст 2"/>
          <p:cNvSpPr>
            <a:spLocks noGrp="1"/>
          </p:cNvSpPr>
          <p:nvPr>
            <p:ph type="body" idx="1"/>
          </p:nvPr>
        </p:nvSpPr>
        <p:spPr>
          <a:xfrm>
            <a:off x="539552" y="5661248"/>
            <a:ext cx="3442446" cy="621776"/>
          </a:xfrm>
        </p:spPr>
        <p:txBody>
          <a:bodyPr/>
          <a:lstStyle/>
          <a:p>
            <a:r>
              <a:rPr lang="ru-RU" dirty="0">
                <a:solidFill>
                  <a:schemeClr val="tx1"/>
                </a:solidFill>
              </a:rPr>
              <a:t>Вступительное слово.</a:t>
            </a:r>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07504" y="2276872"/>
            <a:ext cx="4326825" cy="3096344"/>
          </a:xfrm>
        </p:spPr>
      </p:pic>
      <p:sp>
        <p:nvSpPr>
          <p:cNvPr id="5" name="Текст 4"/>
          <p:cNvSpPr>
            <a:spLocks noGrp="1"/>
          </p:cNvSpPr>
          <p:nvPr>
            <p:ph type="body" sz="quarter" idx="3"/>
          </p:nvPr>
        </p:nvSpPr>
        <p:spPr>
          <a:xfrm>
            <a:off x="5148064" y="5589240"/>
            <a:ext cx="3447288" cy="658368"/>
          </a:xfrm>
        </p:spPr>
        <p:txBody>
          <a:bodyPr>
            <a:normAutofit fontScale="92500" lnSpcReduction="20000"/>
          </a:bodyPr>
          <a:lstStyle/>
          <a:p>
            <a:r>
              <a:rPr lang="ru-RU" dirty="0">
                <a:solidFill>
                  <a:schemeClr val="tx1"/>
                </a:solidFill>
              </a:rPr>
              <a:t>Детей встречает казак и казачка с хлебом и солью</a:t>
            </a:r>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716016" y="2276872"/>
            <a:ext cx="4283968" cy="3096344"/>
          </a:xfrm>
        </p:spPr>
      </p:pic>
    </p:spTree>
    <p:extLst>
      <p:ext uri="{BB962C8B-B14F-4D97-AF65-F5344CB8AC3E}">
        <p14:creationId xmlns:p14="http://schemas.microsoft.com/office/powerpoint/2010/main" val="2580553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a:solidFill>
                  <a:schemeClr val="tx1"/>
                </a:solidFill>
              </a:rPr>
              <a:t>Проводим викторину на тему: «Что ты знаешь о крае, в котором живешь».</a:t>
            </a: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259632" y="2132856"/>
            <a:ext cx="6835354" cy="4550219"/>
          </a:xfrm>
        </p:spPr>
      </p:pic>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Tree>
    <p:extLst>
      <p:ext uri="{BB962C8B-B14F-4D97-AF65-F5344CB8AC3E}">
        <p14:creationId xmlns:p14="http://schemas.microsoft.com/office/powerpoint/2010/main" val="3309889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16632"/>
            <a:ext cx="7756263" cy="1054250"/>
          </a:xfrm>
        </p:spPr>
        <p:txBody>
          <a:bodyPr/>
          <a:lstStyle/>
          <a:p>
            <a:r>
              <a:rPr lang="ru-RU" sz="3200" dirty="0">
                <a:solidFill>
                  <a:schemeClr val="tx1"/>
                </a:solidFill>
              </a:rPr>
              <a:t>Кубанские народные игры с детьми:</a:t>
            </a:r>
            <a:endParaRPr lang="ru-RU" dirty="0">
              <a:solidFill>
                <a:schemeClr val="tx1"/>
              </a:solidFill>
            </a:endParaRPr>
          </a:p>
        </p:txBody>
      </p:sp>
      <p:sp>
        <p:nvSpPr>
          <p:cNvPr id="3" name="Текст 2"/>
          <p:cNvSpPr>
            <a:spLocks noGrp="1"/>
          </p:cNvSpPr>
          <p:nvPr>
            <p:ph type="body" idx="1"/>
          </p:nvPr>
        </p:nvSpPr>
        <p:spPr>
          <a:xfrm>
            <a:off x="755576" y="1196752"/>
            <a:ext cx="3442446" cy="658368"/>
          </a:xfrm>
        </p:spPr>
        <p:txBody>
          <a:bodyPr/>
          <a:lstStyle/>
          <a:p>
            <a:r>
              <a:rPr lang="ru-RU" dirty="0">
                <a:solidFill>
                  <a:schemeClr val="tx1"/>
                </a:solidFill>
              </a:rPr>
              <a:t>«Перетяжки»</a:t>
            </a:r>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4366248" y="2492896"/>
            <a:ext cx="4651337" cy="3600400"/>
          </a:xfrm>
        </p:spPr>
      </p:pic>
      <p:sp>
        <p:nvSpPr>
          <p:cNvPr id="5" name="Текст 4"/>
          <p:cNvSpPr>
            <a:spLocks noGrp="1"/>
          </p:cNvSpPr>
          <p:nvPr>
            <p:ph type="body" sz="quarter" idx="3"/>
          </p:nvPr>
        </p:nvSpPr>
        <p:spPr>
          <a:xfrm flipH="1">
            <a:off x="8451336" y="6453336"/>
            <a:ext cx="225120" cy="72008"/>
          </a:xfrm>
        </p:spPr>
        <p:txBody>
          <a:bodyPr>
            <a:normAutofit fontScale="25000" lnSpcReduction="20000"/>
          </a:bodyPr>
          <a:lstStyle/>
          <a:p>
            <a:endParaRPr lang="ru-RU" dirty="0">
              <a:solidFill>
                <a:schemeClr val="tx1"/>
              </a:solidFill>
            </a:endParaRPr>
          </a:p>
        </p:txBody>
      </p:sp>
      <p:sp>
        <p:nvSpPr>
          <p:cNvPr id="9" name="Прямоугольник 8"/>
          <p:cNvSpPr/>
          <p:nvPr/>
        </p:nvSpPr>
        <p:spPr>
          <a:xfrm>
            <a:off x="189785" y="2056686"/>
            <a:ext cx="4176463" cy="4801314"/>
          </a:xfrm>
          <a:prstGeom prst="rect">
            <a:avLst/>
          </a:prstGeom>
        </p:spPr>
        <p:txBody>
          <a:bodyPr wrap="square">
            <a:spAutoFit/>
          </a:bodyPr>
          <a:lstStyle/>
          <a:p>
            <a:r>
              <a:rPr lang="ru-RU" dirty="0"/>
              <a:t>Участники делятся на две команды и становятся на крайних линиях лицом к лицу. Затем они сходятся на середине черты, не поворачиваясь, выстраиваются в одну шеренгу так, чтобы каждый играющий одной команды занимал место между двумя играющими другой команды. Участники берут друг друга за руки и по сигналу начинают перетяжки. Каждая команда старается перетянуть всех противников за ту крайнюю черту, где они раньше стояли. Побеждает та команда, которой это удается сделать. Если во время перетяжки цепь разорвется, то два человека, допустившие разрыв, выходят из игры.</a:t>
            </a:r>
          </a:p>
        </p:txBody>
      </p:sp>
      <p:sp>
        <p:nvSpPr>
          <p:cNvPr id="10" name="Объект 9"/>
          <p:cNvSpPr>
            <a:spLocks noGrp="1"/>
          </p:cNvSpPr>
          <p:nvPr>
            <p:ph sz="quarter" idx="4"/>
          </p:nvPr>
        </p:nvSpPr>
        <p:spPr>
          <a:xfrm flipV="1">
            <a:off x="8388424" y="6117336"/>
            <a:ext cx="56330" cy="191984"/>
          </a:xfrm>
        </p:spPr>
        <p:txBody>
          <a:bodyPr>
            <a:normAutofit fontScale="32500" lnSpcReduction="20000"/>
          </a:bodyPr>
          <a:lstStyle/>
          <a:p>
            <a:endParaRPr lang="ru-RU" dirty="0"/>
          </a:p>
        </p:txBody>
      </p:sp>
    </p:spTree>
    <p:extLst>
      <p:ext uri="{BB962C8B-B14F-4D97-AF65-F5344CB8AC3E}">
        <p14:creationId xmlns:p14="http://schemas.microsoft.com/office/powerpoint/2010/main" val="14536865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683568" y="3645024"/>
            <a:ext cx="3442446" cy="936104"/>
          </a:xfrm>
        </p:spPr>
        <p:txBody>
          <a:bodyPr>
            <a:normAutofit fontScale="92500" lnSpcReduction="20000"/>
          </a:bodyPr>
          <a:lstStyle/>
          <a:p>
            <a:r>
              <a:rPr lang="ru-RU" dirty="0">
                <a:solidFill>
                  <a:schemeClr val="tx1"/>
                </a:solidFill>
              </a:rPr>
              <a:t>«Прялка»-кто быстрее смотает клубок ниток(шерсти).</a:t>
            </a:r>
          </a:p>
          <a:p>
            <a:endParaRPr lang="ru-RU" dirty="0"/>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323528" y="260648"/>
            <a:ext cx="4543166" cy="3024336"/>
          </a:xfrm>
        </p:spPr>
      </p:pic>
      <p:sp>
        <p:nvSpPr>
          <p:cNvPr id="5" name="Текст 4"/>
          <p:cNvSpPr>
            <a:spLocks noGrp="1"/>
          </p:cNvSpPr>
          <p:nvPr>
            <p:ph type="body" sz="quarter" idx="3"/>
          </p:nvPr>
        </p:nvSpPr>
        <p:spPr>
          <a:xfrm>
            <a:off x="5076056" y="5805264"/>
            <a:ext cx="3447288" cy="802384"/>
          </a:xfrm>
        </p:spPr>
        <p:txBody>
          <a:bodyPr>
            <a:normAutofit fontScale="77500" lnSpcReduction="20000"/>
          </a:bodyPr>
          <a:lstStyle/>
          <a:p>
            <a:r>
              <a:rPr lang="ru-RU" dirty="0">
                <a:solidFill>
                  <a:schemeClr val="tx1"/>
                </a:solidFill>
              </a:rPr>
              <a:t>«</a:t>
            </a:r>
            <a:r>
              <a:rPr lang="ru-RU" dirty="0" err="1">
                <a:solidFill>
                  <a:schemeClr val="tx1"/>
                </a:solidFill>
              </a:rPr>
              <a:t>Рушничок</a:t>
            </a:r>
            <a:r>
              <a:rPr lang="ru-RU" dirty="0">
                <a:solidFill>
                  <a:schemeClr val="tx1"/>
                </a:solidFill>
              </a:rPr>
              <a:t>»- расписать кубанским узором полоску бумаги- </a:t>
            </a:r>
            <a:r>
              <a:rPr lang="ru-RU" dirty="0" err="1">
                <a:solidFill>
                  <a:schemeClr val="tx1"/>
                </a:solidFill>
              </a:rPr>
              <a:t>рушничок</a:t>
            </a:r>
            <a:r>
              <a:rPr lang="ru-RU" dirty="0"/>
              <a:t>.</a:t>
            </a:r>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572000" y="2924944"/>
            <a:ext cx="4449499" cy="2961982"/>
          </a:xfrm>
        </p:spPr>
      </p:pic>
    </p:spTree>
    <p:extLst>
      <p:ext uri="{BB962C8B-B14F-4D97-AF65-F5344CB8AC3E}">
        <p14:creationId xmlns:p14="http://schemas.microsoft.com/office/powerpoint/2010/main" val="3670171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323528" y="620688"/>
            <a:ext cx="4235698" cy="2819658"/>
          </a:xfrm>
        </p:spPr>
      </p:pic>
      <p:sp>
        <p:nvSpPr>
          <p:cNvPr id="5" name="Текст 4"/>
          <p:cNvSpPr>
            <a:spLocks noGrp="1"/>
          </p:cNvSpPr>
          <p:nvPr>
            <p:ph type="body" sz="quarter" idx="3"/>
          </p:nvPr>
        </p:nvSpPr>
        <p:spPr>
          <a:xfrm>
            <a:off x="395536" y="3501008"/>
            <a:ext cx="3447288" cy="658368"/>
          </a:xfrm>
        </p:spPr>
        <p:txBody>
          <a:bodyPr>
            <a:normAutofit fontScale="92500" lnSpcReduction="20000"/>
          </a:bodyPr>
          <a:lstStyle/>
          <a:p>
            <a:r>
              <a:rPr lang="ru-RU" dirty="0">
                <a:solidFill>
                  <a:schemeClr val="tx1"/>
                </a:solidFill>
              </a:rPr>
              <a:t>«Рыбак» - поймать на крючок рыбок.</a:t>
            </a:r>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3975019" y="2924944"/>
            <a:ext cx="4520758" cy="3009420"/>
          </a:xfrm>
        </p:spPr>
      </p:pic>
      <p:sp>
        <p:nvSpPr>
          <p:cNvPr id="9" name="Прямоугольник 8"/>
          <p:cNvSpPr/>
          <p:nvPr/>
        </p:nvSpPr>
        <p:spPr>
          <a:xfrm>
            <a:off x="4572000" y="6132802"/>
            <a:ext cx="3536994" cy="369332"/>
          </a:xfrm>
          <a:prstGeom prst="rect">
            <a:avLst/>
          </a:prstGeom>
        </p:spPr>
        <p:txBody>
          <a:bodyPr wrap="none">
            <a:spAutoFit/>
          </a:bodyPr>
          <a:lstStyle/>
          <a:p>
            <a:r>
              <a:rPr lang="ru-RU" dirty="0"/>
              <a:t>«Перепляс» – кто лучше станцует.</a:t>
            </a:r>
          </a:p>
        </p:txBody>
      </p:sp>
    </p:spTree>
    <p:extLst>
      <p:ext uri="{BB962C8B-B14F-4D97-AF65-F5344CB8AC3E}">
        <p14:creationId xmlns:p14="http://schemas.microsoft.com/office/powerpoint/2010/main" val="3145193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chemeClr val="tx1"/>
                </a:solidFill>
              </a:rPr>
              <a:t>Перепляс – кто лучше станцует.</a:t>
            </a:r>
            <a:br>
              <a:rPr lang="ru-RU" sz="4000" dirty="0">
                <a:solidFill>
                  <a:schemeClr val="tx1"/>
                </a:solidFill>
              </a:rPr>
            </a:br>
            <a:endParaRPr lang="ru-RU" sz="4000" dirty="0">
              <a:solidFill>
                <a:schemeClr val="tx1"/>
              </a:solidFill>
            </a:endParaRPr>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79512" y="2132856"/>
            <a:ext cx="4535145" cy="3018996"/>
          </a:xfrm>
        </p:spPr>
      </p:pic>
      <p:sp>
        <p:nvSpPr>
          <p:cNvPr id="5" name="Текст 4"/>
          <p:cNvSpPr>
            <a:spLocks noGrp="1"/>
          </p:cNvSpPr>
          <p:nvPr>
            <p:ph type="body" sz="quarter" idx="3"/>
          </p:nvPr>
        </p:nvSpPr>
        <p:spPr/>
        <p:txBody>
          <a:bodyPr/>
          <a:lstStyle/>
          <a:p>
            <a:endParaRPr lang="ru-RU" dirty="0"/>
          </a:p>
        </p:txBody>
      </p:sp>
      <p:pic>
        <p:nvPicPr>
          <p:cNvPr id="8" name="Объект 7"/>
          <p:cNvPicPr>
            <a:picLocks noGrp="1" noChangeAspect="1"/>
          </p:cNvPicPr>
          <p:nvPr>
            <p:ph sz="quarter" idx="4"/>
          </p:nvPr>
        </p:nvPicPr>
        <p:blipFill>
          <a:blip r:embed="rId3" cstate="screen">
            <a:extLst>
              <a:ext uri="{28A0092B-C50C-407E-A947-70E740481C1C}">
                <a14:useLocalDpi xmlns:a14="http://schemas.microsoft.com/office/drawing/2010/main"/>
              </a:ext>
            </a:extLst>
          </a:blip>
          <a:stretch>
            <a:fillRect/>
          </a:stretch>
        </p:blipFill>
        <p:spPr>
          <a:xfrm>
            <a:off x="4283968" y="3501008"/>
            <a:ext cx="4680219" cy="3115570"/>
          </a:xfrm>
        </p:spPr>
      </p:pic>
    </p:spTree>
    <p:extLst>
      <p:ext uri="{BB962C8B-B14F-4D97-AF65-F5344CB8AC3E}">
        <p14:creationId xmlns:p14="http://schemas.microsoft.com/office/powerpoint/2010/main" val="98411090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71</TotalTime>
  <Words>413</Words>
  <Application>Microsoft Office PowerPoint</Application>
  <PresentationFormat>Экран (4:3)</PresentationFormat>
  <Paragraphs>26</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Book Antiqua</vt:lpstr>
      <vt:lpstr>Monotype Corsiva</vt:lpstr>
      <vt:lpstr>Times New Roman</vt:lpstr>
      <vt:lpstr>Wingdings</vt:lpstr>
      <vt:lpstr>Твердый переплет</vt:lpstr>
      <vt:lpstr>Презентация развлечения «Кубанская ярмарка»</vt:lpstr>
      <vt:lpstr>Программные задачи: </vt:lpstr>
      <vt:lpstr>Материал: поделки из глины, соломы, вышивки, прялка, чугунки, ухваты, клубки, мешок, каравай, деревянные лошадки, шапка-кубанка, национальный костюм для девочки и мальчика, овощи и фрукты из папье-маше, плетень, хата, шест. </vt:lpstr>
      <vt:lpstr>Ход мероприятия: </vt:lpstr>
      <vt:lpstr>Проводим викторину на тему: «Что ты знаешь о крае, в котором живешь».</vt:lpstr>
      <vt:lpstr>Кубанские народные игры с детьми:</vt:lpstr>
      <vt:lpstr>Презентация PowerPoint</vt:lpstr>
      <vt:lpstr>Презентация PowerPoint</vt:lpstr>
      <vt:lpstr>Перепляс – кто лучше станцует. </vt:lpstr>
      <vt:lpstr>Игра «Балаболка»-рассказать небылицу.  </vt:lpstr>
      <vt:lpstr>Игра «Телега»-игроки «запрягаются» в телегу и бегут наперегонки с соперниками.</vt:lpstr>
      <vt:lpstr>Игра «Не замай» (не тронь) Все участники игры, кроме двух водящих, разбегаются по площадке. Водящие держат один другого за руки. Они стараются поймать кого – либо из играющих. Игроки убегают, кричат «Не замай». Пойманным оказывается тот, вокруг которого водящие сомкнули руки. Это игрок присоединяется к водящим. Теперь ловят трое, образовав одну цепь. Так цепь водящих постепенно увеличивается, когда все играющие окажутся в одной цепи-игра окончена.</vt:lpstr>
      <vt:lpstr>Исполнение кубанской песни </vt:lpstr>
      <vt:lpstr>Спасибо за внимание!</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dc:creator>
  <cp:lastModifiedBy>User</cp:lastModifiedBy>
  <cp:revision>7</cp:revision>
  <dcterms:created xsi:type="dcterms:W3CDTF">2014-04-03T11:35:32Z</dcterms:created>
  <dcterms:modified xsi:type="dcterms:W3CDTF">2019-10-14T08:51:15Z</dcterms:modified>
</cp:coreProperties>
</file>