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0" r:id="rId4"/>
    <p:sldId id="283" r:id="rId5"/>
    <p:sldId id="282" r:id="rId6"/>
    <p:sldId id="277" r:id="rId7"/>
    <p:sldId id="259" r:id="rId8"/>
    <p:sldId id="280" r:id="rId9"/>
    <p:sldId id="268" r:id="rId10"/>
    <p:sldId id="275" r:id="rId11"/>
    <p:sldId id="274" r:id="rId12"/>
    <p:sldId id="278" r:id="rId13"/>
    <p:sldId id="279" r:id="rId14"/>
    <p:sldId id="276" r:id="rId15"/>
    <p:sldId id="281" r:id="rId16"/>
    <p:sldId id="269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D30D"/>
    <a:srgbClr val="ABF7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86714" autoAdjust="0"/>
  </p:normalViewPr>
  <p:slideViewPr>
    <p:cSldViewPr>
      <p:cViewPr>
        <p:scale>
          <a:sx n="86" d="100"/>
          <a:sy n="86" d="100"/>
        </p:scale>
        <p:origin x="-15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477459-8139-47D4-BC0F-F88B148DA18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2D67CF-8743-434D-AF0D-3913A006B2C7}">
      <dgm:prSet custT="1"/>
      <dgm:spPr/>
      <dgm:t>
        <a:bodyPr/>
        <a:lstStyle/>
        <a:p>
          <a:pPr algn="l"/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Оздоровительное, лечебное и гигиеническое значение плавания в жизни человека, и особенно ребёнка, очень велико. Для естественного развития ребёнка – дошкольника систематическая работа по обучению плаванию очень необходима и целесообразна, что доказано работой Т. И. Осокиной. </a:t>
          </a:r>
        </a:p>
      </dgm:t>
    </dgm:pt>
    <dgm:pt modelId="{10FA6366-C4C7-4FCD-B423-8915A77C608C}" type="parTrans" cxnId="{71411DD0-12FC-4B17-BDC8-769E60C8B58B}">
      <dgm:prSet/>
      <dgm:spPr/>
      <dgm:t>
        <a:bodyPr/>
        <a:lstStyle/>
        <a:p>
          <a:endParaRPr lang="ru-RU"/>
        </a:p>
      </dgm:t>
    </dgm:pt>
    <dgm:pt modelId="{19AE1EDA-CE9B-4A0B-A74A-AB430B1FE153}" type="sibTrans" cxnId="{71411DD0-12FC-4B17-BDC8-769E60C8B58B}">
      <dgm:prSet/>
      <dgm:spPr/>
      <dgm:t>
        <a:bodyPr/>
        <a:lstStyle/>
        <a:p>
          <a:endParaRPr lang="ru-RU"/>
        </a:p>
      </dgm:t>
    </dgm:pt>
    <dgm:pt modelId="{17926D1C-0731-468F-BBF2-87475DD0EE86}" type="pres">
      <dgm:prSet presAssocID="{F0477459-8139-47D4-BC0F-F88B148DA1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F3BE3-3900-4FFC-AEB8-C502493132F8}" type="pres">
      <dgm:prSet presAssocID="{EC2D67CF-8743-434D-AF0D-3913A006B2C7}" presName="linNode" presStyleCnt="0"/>
      <dgm:spPr/>
    </dgm:pt>
    <dgm:pt modelId="{5617BDB8-2BFF-46B4-A16E-065BB36F28E3}" type="pres">
      <dgm:prSet presAssocID="{EC2D67CF-8743-434D-AF0D-3913A006B2C7}" presName="parentText" presStyleLbl="node1" presStyleIdx="0" presStyleCnt="1" custScaleX="125025" custLinFactNeighborX="-78879" custLinFactNeighborY="21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411DD0-12FC-4B17-BDC8-769E60C8B58B}" srcId="{F0477459-8139-47D4-BC0F-F88B148DA18D}" destId="{EC2D67CF-8743-434D-AF0D-3913A006B2C7}" srcOrd="0" destOrd="0" parTransId="{10FA6366-C4C7-4FCD-B423-8915A77C608C}" sibTransId="{19AE1EDA-CE9B-4A0B-A74A-AB430B1FE153}"/>
    <dgm:cxn modelId="{719029B3-540F-4259-9346-AC66311B1B04}" type="presOf" srcId="{EC2D67CF-8743-434D-AF0D-3913A006B2C7}" destId="{5617BDB8-2BFF-46B4-A16E-065BB36F28E3}" srcOrd="0" destOrd="0" presId="urn:microsoft.com/office/officeart/2005/8/layout/vList5"/>
    <dgm:cxn modelId="{4C2FC49D-4E6F-47C4-AC19-3B4685DDCDF8}" type="presOf" srcId="{F0477459-8139-47D4-BC0F-F88B148DA18D}" destId="{17926D1C-0731-468F-BBF2-87475DD0EE86}" srcOrd="0" destOrd="0" presId="urn:microsoft.com/office/officeart/2005/8/layout/vList5"/>
    <dgm:cxn modelId="{511DA986-0121-42EF-BB44-B745A5BBA76A}" type="presParOf" srcId="{17926D1C-0731-468F-BBF2-87475DD0EE86}" destId="{8F2F3BE3-3900-4FFC-AEB8-C502493132F8}" srcOrd="0" destOrd="0" presId="urn:microsoft.com/office/officeart/2005/8/layout/vList5"/>
    <dgm:cxn modelId="{090A25DD-B788-49EA-9BAA-D5B56B8BD0FD}" type="presParOf" srcId="{8F2F3BE3-3900-4FFC-AEB8-C502493132F8}" destId="{5617BDB8-2BFF-46B4-A16E-065BB36F28E3}" srcOrd="0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AB76DD-912F-4800-904C-A357F37AB70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C3BC09-AADD-4AD8-B43A-EFA25E729E6B}">
      <dgm:prSet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«Обучение плаванию дошкольников и младших школьников» </a:t>
          </a:r>
          <a:b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Т.А.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Протченко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, Ю.А. Семенов.</a:t>
          </a:r>
          <a:b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Обучение детей основам техники всех видов плавания, укрепление здоровья детей, всестороннее развитие детей.</a:t>
          </a:r>
        </a:p>
      </dgm:t>
    </dgm:pt>
    <dgm:pt modelId="{85EF79BA-90A3-4621-85F3-EF1E9C1013DE}" type="parTrans" cxnId="{1E300D06-39B0-4328-8E69-EE247F5CD60D}">
      <dgm:prSet/>
      <dgm:spPr/>
      <dgm:t>
        <a:bodyPr/>
        <a:lstStyle/>
        <a:p>
          <a:endParaRPr lang="ru-RU"/>
        </a:p>
      </dgm:t>
    </dgm:pt>
    <dgm:pt modelId="{71D1CD60-3892-483D-AF09-147C1CA4A702}" type="sibTrans" cxnId="{1E300D06-39B0-4328-8E69-EE247F5CD60D}">
      <dgm:prSet/>
      <dgm:spPr/>
      <dgm:t>
        <a:bodyPr/>
        <a:lstStyle/>
        <a:p>
          <a:endParaRPr lang="ru-RU"/>
        </a:p>
      </dgm:t>
    </dgm:pt>
    <dgm:pt modelId="{20812470-8EAE-45B7-9DE5-67E85319F460}" type="pres">
      <dgm:prSet presAssocID="{6DAB76DD-912F-4800-904C-A357F37AB7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9B7D0F-B298-40DD-B453-F66E8788BBCC}" type="pres">
      <dgm:prSet presAssocID="{9EC3BC09-AADD-4AD8-B43A-EFA25E729E6B}" presName="parentText" presStyleLbl="node1" presStyleIdx="0" presStyleCnt="1" custScaleX="95454" custScaleY="1631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300D06-39B0-4328-8E69-EE247F5CD60D}" srcId="{6DAB76DD-912F-4800-904C-A357F37AB706}" destId="{9EC3BC09-AADD-4AD8-B43A-EFA25E729E6B}" srcOrd="0" destOrd="0" parTransId="{85EF79BA-90A3-4621-85F3-EF1E9C1013DE}" sibTransId="{71D1CD60-3892-483D-AF09-147C1CA4A702}"/>
    <dgm:cxn modelId="{6F93674A-7B29-4629-BE4D-C16400F46BF9}" type="presOf" srcId="{6DAB76DD-912F-4800-904C-A357F37AB706}" destId="{20812470-8EAE-45B7-9DE5-67E85319F460}" srcOrd="0" destOrd="0" presId="urn:microsoft.com/office/officeart/2005/8/layout/vList2"/>
    <dgm:cxn modelId="{8596F965-9CC5-4000-BF00-5D5667A20275}" type="presOf" srcId="{9EC3BC09-AADD-4AD8-B43A-EFA25E729E6B}" destId="{759B7D0F-B298-40DD-B453-F66E8788BBCC}" srcOrd="0" destOrd="0" presId="urn:microsoft.com/office/officeart/2005/8/layout/vList2"/>
    <dgm:cxn modelId="{97FE4197-4EBE-4B1E-AF8B-F72AD5364318}" type="presParOf" srcId="{20812470-8EAE-45B7-9DE5-67E85319F460}" destId="{759B7D0F-B298-40DD-B453-F66E8788BB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7BDB8-2BFF-46B4-A16E-065BB36F28E3}">
      <dsp:nvSpPr>
        <dsp:cNvPr id="0" name=""/>
        <dsp:cNvSpPr/>
      </dsp:nvSpPr>
      <dsp:spPr>
        <a:xfrm>
          <a:off x="0" y="5209"/>
          <a:ext cx="3597518" cy="53296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Оздоровительное, лечебное и гигиеническое значение плавания в жизни человека, и особенно ребёнка, очень велико. Для естественного развития ребёнка – дошкольника систематическая работа по обучению плаванию очень необходима и целесообразна, что доказано работой Т. И. Осокиной. </a:t>
          </a:r>
        </a:p>
      </dsp:txBody>
      <dsp:txXfrm>
        <a:off x="175616" y="180825"/>
        <a:ext cx="3246286" cy="4978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B7D0F-B298-40DD-B453-F66E8788BBCC}">
      <dsp:nvSpPr>
        <dsp:cNvPr id="0" name=""/>
        <dsp:cNvSpPr/>
      </dsp:nvSpPr>
      <dsp:spPr>
        <a:xfrm>
          <a:off x="72016" y="72001"/>
          <a:ext cx="3024320" cy="5832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«Обучение плаванию дошкольников и младших школьников» </a:t>
          </a:r>
          <a:b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Т.А. </a:t>
          </a: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Протченко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Ю.А. Семенов.</a:t>
          </a:r>
          <a:b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Обучение детей основам техники всех видов плавания, укрепление здоровья детей, всестороннее развитие детей.</a:t>
          </a:r>
        </a:p>
      </dsp:txBody>
      <dsp:txXfrm>
        <a:off x="219651" y="219636"/>
        <a:ext cx="2729050" cy="5537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7B835-E7A2-4792-A6E1-977BA8D41B6E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3BB4B-145C-4DC8-96F8-4C174EE950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6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3BB4B-145C-4DC8-96F8-4C174EE950D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14291"/>
            <a:ext cx="7198568" cy="1285883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города Москвы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Москвы      Школа № 2044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429684" cy="4786346"/>
          </a:xfrm>
        </p:spPr>
        <p:txBody>
          <a:bodyPr>
            <a:normAutofit fontScale="92500"/>
          </a:bodyPr>
          <a:lstStyle/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Прикладное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плавание</a:t>
            </a:r>
          </a:p>
          <a:p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детском саду»</a:t>
            </a: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ФИЗО </a:t>
            </a:r>
          </a:p>
          <a:p>
            <a:pPr algn="r"/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Пыркова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Анастасия Евгеньевна</a:t>
            </a: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Москва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г</a:t>
            </a:r>
          </a:p>
        </p:txBody>
      </p:sp>
      <p:pic>
        <p:nvPicPr>
          <p:cNvPr id="1026" name="Picture 2" descr="C:\Users\user_2703\Downloads\IMG_20181120_105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592" y="2654914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 rotWithShape="1">
          <a:blip r:embed="rId3" cstate="print"/>
          <a:srcRect b="9263"/>
          <a:stretch/>
        </p:blipFill>
        <p:spPr bwMode="auto">
          <a:xfrm>
            <a:off x="391784" y="260648"/>
            <a:ext cx="1033220" cy="1106264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07976" cy="1016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9189" y="188640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Основная часть: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Плавание избранным для транспортировки способом,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удерживая в руках легкий предмет (резиновые и надувные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игрушки, куклы).</a:t>
            </a:r>
          </a:p>
        </p:txBody>
      </p:sp>
      <p:pic>
        <p:nvPicPr>
          <p:cNvPr id="5" name="Picture 4" descr="C:\Users\user_2703\Downloads\IMG_20181120_160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573635"/>
            <a:ext cx="3959674" cy="5279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_2703\Downloads\IMG_20181120_155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930" y="1484784"/>
            <a:ext cx="3436354" cy="4581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1" name="AutoShape 5" descr="https://apf.mail.ru/cgi-bin/readmsg/IMG_20181120_111226.jpg?id=15428004350000000043%3B0%3B1&amp;x-email=anaumova8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3" name="AutoShape 7" descr="https://apf.mail.ru/cgi-bin/readmsg/IMG_20181120_111226.jpg?id=15428004350000000043%3B0%3B1&amp;x-email=anaumova8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1569" y="476672"/>
            <a:ext cx="63661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Плавание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бросовым материалом с конвертом в зубах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700808"/>
            <a:ext cx="4892142" cy="3669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Плавание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бросовым материалом (пластиковые бутылки).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Транспортировка 5 килограммового груза в одной руке.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3" name="Picture 2" descr="C:\Users\user_2703\Downloads\IMG_20181120_1558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80728"/>
            <a:ext cx="4407954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Плавание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брассом в одежде и умение снять ее в воде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0796" y="1182762"/>
            <a:ext cx="4256429" cy="5675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7296"/>
            <a:ext cx="86381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Заключительная часть:</a:t>
            </a:r>
          </a:p>
          <a:p>
            <a:pPr lvl="0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Необходимые навыки прикладного плавания: </a:t>
            </a:r>
          </a:p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ныряние и задержка дыхания(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различные игры на воде).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82209" cy="5419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48879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Ориентировка под водой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7327" y="620688"/>
            <a:ext cx="5874635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40770"/>
            <a:ext cx="856895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Таких как: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физическое воспитание, откуда возникает принципы развития здоровой личности, что на сегодняшний день является основной и главенствующей задачей дошкольных  учреждений.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Развитие у детей координации движений, способствование быстрому рациональному овладению двигательными навыками.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Умение контролировать свое  эмоциональное состояние при экстренной ситуации.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Вследствие реализации данной инновационной деятельности, я заметила, что у детей появился огромный интерес к занятиям в бассейне, улучшились показатели в освоении детьми плавательных движений. Дети полюбили плавание, и у многих появилось желание заниматься этим видом спорта дополнительно.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9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Таким образом, прикладное плавание играет огромную роль в физическом развитии дошкольников.  Представленную позицию нельзя переоценивать по ряду причин.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780928"/>
            <a:ext cx="8331063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  <a:scene3d>
            <a:camera prst="isometricOffAxis1Right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внимание!!!</a:t>
            </a:r>
          </a:p>
        </p:txBody>
      </p:sp>
      <p:sp>
        <p:nvSpPr>
          <p:cNvPr id="9218" name="AutoShape 2" descr="https://apf.mail.ru/cgi-bin/readmsg/IMG_20181120_111226.jpg?id=15428004350000000043%3B0%3B1&amp;x-email=anaumova8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apf.mail.ru/cgi-bin/readmsg/IMG_20181120_111226.jpg?id=15428004350000000043%3B0%3B1&amp;x-email=anaumova8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https://apf.mail.ru/cgi-bin/readmsg/IMG_20181120_111226.jpg?id=15428004350000000043%3B0%3B1&amp;x-email=anaumova8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https://apf.mail.ru/cgi-bin/readmsg/IMG_20181120_111226.jpg?id=15428004350000000043%3B0%3B1&amp;x-email=anaumova87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1737915"/>
            <a:ext cx="806489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инновационной деятельности заключается в улучшении физического развития и плавательной подготовленности детей в процессе занятий с элементами прикладного плавания.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Формировать эмоционально-положительное отношение дошкольников к занятиям на воде.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Развивать у детей координацию движений, способствовать быстрому рациональному овладению двигательными навыками.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Умение контролировать свое  эмоциональное состояние при экстренной ситуации.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 задачи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6480"/>
            <a:ext cx="8892480" cy="1413004"/>
          </a:xfrm>
        </p:spPr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по плаванию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Рабочая программа по обучению детей плаванию в ГБОУ Школа 2044 Д0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разработана на основе: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xmlns="" id="{B6818486-D692-48EF-AB34-00F8ADC04C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933773"/>
              </p:ext>
            </p:extLst>
          </p:nvPr>
        </p:nvGraphicFramePr>
        <p:xfrm>
          <a:off x="827584" y="1406524"/>
          <a:ext cx="7992887" cy="5334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24D38AB-53DD-438D-A816-52159A6B88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6056" y="1406524"/>
            <a:ext cx="3309010" cy="52768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>
            <a:extLst>
              <a:ext uri="{FF2B5EF4-FFF2-40B4-BE49-F238E27FC236}">
                <a16:creationId xmlns:a16="http://schemas.microsoft.com/office/drawing/2014/main" xmlns="" id="{B60EF9FF-4F71-4B4B-AF1A-489B333BCA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153965"/>
              </p:ext>
            </p:extLst>
          </p:nvPr>
        </p:nvGraphicFramePr>
        <p:xfrm>
          <a:off x="683567" y="620688"/>
          <a:ext cx="316835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D6213DE-AF43-4F0F-9889-746588EFA1B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6" t="8892" r="58752" b="15799"/>
          <a:stretch/>
        </p:blipFill>
        <p:spPr>
          <a:xfrm>
            <a:off x="4683065" y="692696"/>
            <a:ext cx="3777369" cy="5832648"/>
          </a:xfrm>
        </p:spPr>
      </p:pic>
    </p:spTree>
    <p:extLst>
      <p:ext uri="{BB962C8B-B14F-4D97-AF65-F5344CB8AC3E}">
        <p14:creationId xmlns:p14="http://schemas.microsoft.com/office/powerpoint/2010/main" val="300966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D20038-21C4-4FBA-B006-DEC83251B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Все занятия по плаванию состоят из 3 частей :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  Подготовительная, включает разминку (под музыку или без музыки, с предметами или без предметов)</a:t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 Основная</a:t>
            </a:r>
            <a:endParaRPr lang="ru-RU" dirty="0"/>
          </a:p>
        </p:txBody>
      </p:sp>
      <p:pic>
        <p:nvPicPr>
          <p:cNvPr id="4" name="Picture 2" descr="C:\Users\user_2703\Downloads\IMG_20181120_110040.jpg">
            <a:extLst>
              <a:ext uri="{FF2B5EF4-FFF2-40B4-BE49-F238E27FC236}">
                <a16:creationId xmlns:a16="http://schemas.microsoft.com/office/drawing/2014/main" xmlns="" id="{3AD13418-5E68-4A81-8E2F-0101D5F104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63915"/>
            <a:ext cx="7164795" cy="5373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6271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Заключительная часть включает в себя различные игры на воде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23728" y="2636912"/>
            <a:ext cx="6083647" cy="324001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8" descr="C:\Users\user_2703\Desktop\IMG_20181120_111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93372"/>
            <a:ext cx="4248472" cy="5664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1268760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Прикладное плавание – это способность человека уверенно держаться на воде и производить в воде целенаправленные жизненно необходимые действия и мероприятия, оказание помощи терпящему бедствие на водах: умение извлечь человека со дна или из глубины, в случае надобности, освободиться от захватов тонущего, быстро доставить его на берег.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Элементы прикладного плавания включаются в каждое занятие, в зависимости от конкретных целей и задач, начиная со старшей группы. В прикладном плавании используются нестандартные элементы, о которых более подробно я сейчас вам расскажу.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Прикладное плавание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Элементы прикладного плавания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68052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плавание спортивными, самобытными и комбинированными способами плавания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ныряние и передвижение под водой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плавание в экстремальных ситуациях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преодоление водных преград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спасение тонущих и помощь уставшим пловцам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по прикладному плаванию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51520" y="980728"/>
            <a:ext cx="8280920" cy="2232248"/>
          </a:xfrm>
        </p:spPr>
        <p:txBody>
          <a:bodyPr>
            <a:normAutofit fontScale="47500" lnSpcReduction="20000"/>
          </a:bodyPr>
          <a:lstStyle/>
          <a:p>
            <a:pPr algn="just"/>
            <a:endParaRPr lang="ru-RU" sz="6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100" b="1" dirty="0">
                <a:latin typeface="Times New Roman" pitchFamily="18" charset="0"/>
                <a:cs typeface="Times New Roman" pitchFamily="18" charset="0"/>
              </a:rPr>
              <a:t>Подготовительная часть:</a:t>
            </a:r>
          </a:p>
          <a:p>
            <a:pPr marL="0" indent="0" algn="just"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Разминка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: Например: бег, боком, спиной, подскоки, прыжки «лягушата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Силовые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упражнения: в парах: «Насосы», силачи, передача  массажного мяча, и т.д. Так же может любая другая разминка как с предметами, так и без них.</a:t>
            </a:r>
          </a:p>
          <a:p>
            <a:pPr algn="just"/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5" descr="C:\Users\user_2703\Downloads\IMG_20181120_1606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92896"/>
            <a:ext cx="5736638" cy="4302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1640</TotalTime>
  <Words>388</Words>
  <Application>Microsoft Office PowerPoint</Application>
  <PresentationFormat>Экран (4:3)</PresentationFormat>
  <Paragraphs>64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Департамент образования города Москвы Государственное бюджетное общеобразовательное учреждение   города Москвы      Школа № 2044          дошкольное отделение           </vt:lpstr>
      <vt:lpstr>Цель и задачи</vt:lpstr>
      <vt:lpstr>Занятия по плаванию Рабочая программа по обучению детей плаванию в ГБОУ Школа 2044 Д0  разработана на основе:</vt:lpstr>
      <vt:lpstr>Презентация PowerPoint</vt:lpstr>
      <vt:lpstr>Все занятия по плаванию состоят из 3 частей : 1.  Подготовительная, включает разминку (под музыку или без музыки, с предметами или без предметов) 2. Основная</vt:lpstr>
      <vt:lpstr>3. Заключительная часть включает в себя различные игры на воде</vt:lpstr>
      <vt:lpstr>Прикладное плавание</vt:lpstr>
      <vt:lpstr>Элементы прикладного плавания</vt:lpstr>
      <vt:lpstr>Занятия по прикладному плаванию</vt:lpstr>
      <vt:lpstr>Презентация PowerPoint</vt:lpstr>
      <vt:lpstr>Презентация PowerPoint</vt:lpstr>
      <vt:lpstr>    Плавание с бросовым материалом (пластиковые бутылки). Транспортировка 5 килограммового груза в одной руке. </vt:lpstr>
      <vt:lpstr>   Плавание брассом в одежде и умение снять ее в воде</vt:lpstr>
      <vt:lpstr>Презентация PowerPoint</vt:lpstr>
      <vt:lpstr>Ориентировка под водой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Noirmage</dc:creator>
  <cp:lastModifiedBy>Андрей</cp:lastModifiedBy>
  <cp:revision>176</cp:revision>
  <dcterms:modified xsi:type="dcterms:W3CDTF">2019-01-13T17:29:20Z</dcterms:modified>
</cp:coreProperties>
</file>